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256" r:id="rId2"/>
    <p:sldId id="306" r:id="rId3"/>
    <p:sldId id="308" r:id="rId4"/>
    <p:sldId id="309" r:id="rId5"/>
    <p:sldId id="310" r:id="rId6"/>
    <p:sldId id="307" r:id="rId7"/>
    <p:sldId id="311" r:id="rId8"/>
    <p:sldId id="312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8F8F8"/>
    <a:srgbClr val="00CC00"/>
    <a:srgbClr val="006600"/>
    <a:srgbClr val="001007"/>
    <a:srgbClr val="FF3300"/>
    <a:srgbClr val="FF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6" autoAdjust="0"/>
    <p:restoredTop sz="94543" autoAdjust="0"/>
  </p:normalViewPr>
  <p:slideViewPr>
    <p:cSldViewPr>
      <p:cViewPr varScale="1">
        <p:scale>
          <a:sx n="97" d="100"/>
          <a:sy n="97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5E3392-41E7-4D70-BBF0-1C73931B2F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4FA2-930E-4CCF-A858-401F4F1A0087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4C19C-94EC-4A34-83EF-19B3DABB8F25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4C19C-94EC-4A34-83EF-19B3DABB8F25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4C19C-94EC-4A34-83EF-19B3DABB8F25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64C19C-94EC-4A34-83EF-19B3DABB8F25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2398713"/>
            <a:ext cx="9144000" cy="1679575"/>
          </a:xfrm>
          <a:prstGeom prst="rect">
            <a:avLst/>
          </a:prstGeom>
          <a:gradFill rotWithShape="1">
            <a:gsLst>
              <a:gs pos="0">
                <a:srgbClr val="8F0019">
                  <a:gamma/>
                  <a:shade val="76078"/>
                  <a:invGamma/>
                </a:srgbClr>
              </a:gs>
              <a:gs pos="50000">
                <a:srgbClr val="8F0019"/>
              </a:gs>
              <a:gs pos="100000">
                <a:srgbClr val="8F0019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cs typeface="Arial" charset="0"/>
            </a:endParaRPr>
          </a:p>
        </p:txBody>
      </p:sp>
      <p:pic>
        <p:nvPicPr>
          <p:cNvPr id="3" name="Picture 11" descr="C:\Documents and Settings\SungHo Chin\바탕 화면\SW 뉴딜 제안서\PPT\logo&amp;ui(2)\globalsymbol_koreng2_larg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" y="373063"/>
            <a:ext cx="21351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696200" cy="838200"/>
          </a:xfrm>
        </p:spPr>
        <p:txBody>
          <a:bodyPr/>
          <a:lstStyle>
            <a:lvl1pPr algn="ctr">
              <a:defRPr b="1" i="0" baseline="0">
                <a:solidFill>
                  <a:srgbClr val="C00000"/>
                </a:solidFill>
                <a:latin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95300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F623D-1DC8-45C9-9CF4-77296ABEE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>
                <a:solidFill>
                  <a:srgbClr val="C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999A28-A0FC-48D4-91B3-C42146441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762000" y="990600"/>
            <a:ext cx="7696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Arial" charset="0"/>
            </a:endParaRP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altLang="ko-KR" smtClean="0"/>
          </a:p>
          <a:p>
            <a:pPr lvl="4"/>
            <a:r>
              <a:rPr lang="nl-NL" smtClean="0"/>
              <a:t>Vijfde niveau</a:t>
            </a:r>
          </a:p>
          <a:p>
            <a:pPr lvl="4"/>
            <a:endParaRPr lang="nl-NL" smtClean="0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762000" y="6400800"/>
            <a:ext cx="7696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467600" y="6423025"/>
            <a:ext cx="1592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altLang="ko-KR" sz="2000" b="1" dirty="0">
                <a:solidFill>
                  <a:srgbClr val="C00000"/>
                </a:solidFill>
                <a:latin typeface="+mn-lt"/>
                <a:ea typeface="HY울릉도B" pitchFamily="18" charset="-127"/>
              </a:rPr>
              <a:t>Korea Univ</a:t>
            </a:r>
            <a:endParaRPr lang="en-US" sz="2000" b="1" dirty="0">
              <a:solidFill>
                <a:srgbClr val="C00000"/>
              </a:solidFill>
              <a:latin typeface="+mn-lt"/>
              <a:ea typeface="HY울릉도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0" y="3048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3200" b="1" dirty="0">
                <a:solidFill>
                  <a:srgbClr val="F8F8F8"/>
                </a:solidFill>
                <a:ea typeface="Gulim" pitchFamily="34" charset="-127"/>
                <a:cs typeface="Tahoma" pitchFamily="34" charset="0"/>
              </a:rPr>
              <a:t>Lecture </a:t>
            </a:r>
            <a:r>
              <a:rPr lang="en-US" altLang="ko-KR" sz="3200" b="1" dirty="0" smtClean="0">
                <a:solidFill>
                  <a:srgbClr val="F8F8F8"/>
                </a:solidFill>
                <a:ea typeface="Gulim" pitchFamily="34" charset="-127"/>
                <a:cs typeface="Tahoma" pitchFamily="34" charset="0"/>
              </a:rPr>
              <a:t>3. RAS Issues in Lucida</a:t>
            </a:r>
            <a:endParaRPr lang="ko-KR" altLang="en-US" sz="3200" b="1" dirty="0">
              <a:solidFill>
                <a:srgbClr val="F8F8F8"/>
              </a:solidFill>
              <a:ea typeface="Gulim" pitchFamily="34" charset="-127"/>
              <a:cs typeface="Tahoma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19263" y="4538663"/>
            <a:ext cx="5878512" cy="155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Prof. Taeweon Suh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Computer Science Education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Korea University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1371600" y="243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2000" b="1" dirty="0" smtClean="0">
                <a:solidFill>
                  <a:srgbClr val="F8F8F8"/>
                </a:solidFill>
                <a:cs typeface="Tahoma" pitchFamily="34" charset="0"/>
              </a:rPr>
              <a:t>COM609 Topics in Embedded Systems</a:t>
            </a:r>
            <a:endParaRPr lang="en-US" altLang="ko-KR" sz="2000" b="1" dirty="0">
              <a:solidFill>
                <a:srgbClr val="F8F8F8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01000" cy="838200"/>
          </a:xfrm>
        </p:spPr>
        <p:txBody>
          <a:bodyPr/>
          <a:lstStyle/>
          <a:p>
            <a:r>
              <a:rPr lang="en-US" dirty="0" smtClean="0"/>
              <a:t>Return Address Stack Issues in Lucida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Push and Pop timing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Push the return address in ID stage?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What if the conditional branch turns out to be predicted wrong? Corrupt RAS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Pop from RAS in IF stage?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Need to decode the return instruction in IF stage: 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JPLR</a:t>
            </a:r>
            <a:r>
              <a:rPr lang="en-US" altLang="ko-KR" dirty="0" smtClean="0">
                <a:ea typeface="Gulim" pitchFamily="34" charset="-127"/>
              </a:rPr>
              <a:t> (Jump to Link Register), 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POP PC</a:t>
            </a:r>
            <a:r>
              <a:rPr lang="en-US" altLang="ko-KR" dirty="0" smtClean="0">
                <a:ea typeface="Gulim" pitchFamily="34" charset="-127"/>
              </a:rPr>
              <a:t>, 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JR</a:t>
            </a:r>
            <a:r>
              <a:rPr lang="en-US" altLang="ko-KR" dirty="0" smtClean="0">
                <a:ea typeface="Gulim" pitchFamily="34" charset="-127"/>
              </a:rPr>
              <a:t>?</a:t>
            </a:r>
          </a:p>
          <a:p>
            <a:pPr lvl="2" eaLnBrk="1" hangingPunct="1">
              <a:lnSpc>
                <a:spcPct val="110000"/>
              </a:lnSpc>
            </a:pPr>
            <a:endParaRPr lang="en-US" altLang="ko-KR" dirty="0" smtClean="0">
              <a:ea typeface="Gulim" pitchFamily="34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Unmatched call/return sequences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What if the conditional branch turns out to be predicted wrong?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Corrupt RAS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Exception or Interrupt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What is the instruction for returning from interrupt? (SR restore)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Context Switch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Timer interrupt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Clear RAS at the reception of interrupt or exception?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longjmp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()</a:t>
            </a:r>
            <a:r>
              <a:rPr lang="en-US" altLang="ko-KR" dirty="0" smtClean="0">
                <a:ea typeface="Gulim" pitchFamily="34" charset="-127"/>
              </a:rPr>
              <a:t> / 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setjump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()</a:t>
            </a:r>
            <a:r>
              <a:rPr lang="en-US" altLang="ko-KR" dirty="0" smtClean="0">
                <a:ea typeface="Gulim" pitchFamily="34" charset="-127"/>
              </a:rPr>
              <a:t>?</a:t>
            </a:r>
          </a:p>
          <a:p>
            <a:pPr eaLnBrk="1" hangingPunct="1">
              <a:lnSpc>
                <a:spcPct val="110000"/>
              </a:lnSpc>
            </a:pPr>
            <a:endParaRPr lang="en-US" altLang="ko-KR" dirty="0" smtClean="0">
              <a:ea typeface="Gulim" pitchFamily="34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dirty="0" err="1" smtClean="0">
                <a:ea typeface="Gulim" pitchFamily="34" charset="-127"/>
              </a:rPr>
              <a:t>Misprediction</a:t>
            </a:r>
            <a:r>
              <a:rPr lang="en-US" altLang="ko-KR" dirty="0" smtClean="0">
                <a:ea typeface="Gulim" pitchFamily="34" charset="-127"/>
              </a:rPr>
              <a:t> detection and correction logic</a:t>
            </a:r>
          </a:p>
          <a:p>
            <a:pPr lvl="2" eaLnBrk="1" hangingPunct="1">
              <a:lnSpc>
                <a:spcPct val="110000"/>
              </a:lnSpc>
            </a:pP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59270F-A3AE-4FDC-B09A-FBC9848CB4D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01000" cy="838200"/>
          </a:xfrm>
        </p:spPr>
        <p:txBody>
          <a:bodyPr/>
          <a:lstStyle/>
          <a:p>
            <a:r>
              <a:rPr lang="en-US" smtClean="0"/>
              <a:t>Basic Operation </a:t>
            </a:r>
            <a:r>
              <a:rPr lang="en-US" dirty="0" smtClean="0"/>
              <a:t>in Lucida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8-entry RAS?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RAS reset conditions,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Overflow/Underflow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Unmatched sequence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Or use circular buffer and let it overflow or underflow? If the RAS return is wrong, then reset the RAS..</a:t>
            </a:r>
          </a:p>
          <a:p>
            <a:pPr lvl="1" eaLnBrk="1" hangingPunct="1">
              <a:lnSpc>
                <a:spcPct val="110000"/>
              </a:lnSpc>
            </a:pP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59270F-A3AE-4FDC-B09A-FBC9848CB4D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01000" cy="838200"/>
          </a:xfrm>
        </p:spPr>
        <p:txBody>
          <a:bodyPr/>
          <a:lstStyle/>
          <a:p>
            <a:r>
              <a:rPr lang="en-US" dirty="0" smtClean="0"/>
              <a:t>RAS Corruption due to Conditional Branch </a:t>
            </a:r>
            <a:r>
              <a:rPr lang="en-US" dirty="0" err="1" smtClean="0"/>
              <a:t>Misprediction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No corruption because the conditional branch is resolved in ID stage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If the speculated instruction is 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jlr</a:t>
            </a:r>
            <a:r>
              <a:rPr lang="en-US" altLang="ko-KR" dirty="0" smtClean="0">
                <a:ea typeface="Gulim" pitchFamily="34" charset="-127"/>
              </a:rPr>
              <a:t>-kind instruction, it will be squashed immediately because it is in IF stage, assuming that 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jlr</a:t>
            </a:r>
            <a:r>
              <a:rPr lang="en-US" altLang="ko-KR" dirty="0" smtClean="0">
                <a:ea typeface="Gulim" pitchFamily="34" charset="-127"/>
              </a:rPr>
              <a:t>-kind inst. pushes the return address in ID stage</a:t>
            </a:r>
          </a:p>
          <a:p>
            <a:pPr lvl="1" eaLnBrk="1" hangingPunct="1">
              <a:lnSpc>
                <a:spcPct val="110000"/>
              </a:lnSpc>
            </a:pP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59270F-A3AE-4FDC-B09A-FBC9848CB4D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001000" cy="838200"/>
          </a:xfrm>
        </p:spPr>
        <p:txBody>
          <a:bodyPr/>
          <a:lstStyle/>
          <a:p>
            <a:r>
              <a:rPr lang="en-US" dirty="0" smtClean="0"/>
              <a:t>RAS Corruption due to RAS </a:t>
            </a:r>
            <a:r>
              <a:rPr lang="en-US" dirty="0" err="1" smtClean="0"/>
              <a:t>Misprediction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It could come from unmatched sequence</a:t>
            </a:r>
            <a:endParaRPr lang="en-US" altLang="ko-KR" dirty="0" smtClean="0">
              <a:latin typeface="Courier New" pitchFamily="49" charset="0"/>
              <a:ea typeface="Gulim" pitchFamily="34" charset="-127"/>
              <a:cs typeface="Courier New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(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jal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, 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jalr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) – (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jplr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, 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jr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?) </a:t>
            </a:r>
            <a:r>
              <a:rPr lang="en-US" altLang="ko-KR" dirty="0" smtClean="0">
                <a:ea typeface="Gulim" pitchFamily="34" charset="-127"/>
              </a:rPr>
              <a:t>pair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We don’t consider 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jr</a:t>
            </a:r>
            <a:r>
              <a:rPr lang="en-US" altLang="ko-KR" dirty="0" smtClean="0">
                <a:ea typeface="Gulim" pitchFamily="34" charset="-127"/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jplr</a:t>
            </a:r>
            <a:r>
              <a:rPr lang="en-US" altLang="ko-KR" dirty="0" smtClean="0">
                <a:ea typeface="Gulim" pitchFamily="34" charset="-127"/>
              </a:rPr>
              <a:t> is resolved in ID stage. No problem in case of the </a:t>
            </a:r>
            <a:r>
              <a:rPr lang="en-US" altLang="ko-KR" dirty="0" err="1" smtClean="0">
                <a:ea typeface="Gulim" pitchFamily="34" charset="-127"/>
              </a:rPr>
              <a:t>misprediction</a:t>
            </a:r>
            <a:r>
              <a:rPr lang="en-US" altLang="ko-KR" dirty="0" smtClean="0">
                <a:ea typeface="Gulim" pitchFamily="34" charset="-127"/>
              </a:rPr>
              <a:t>. The same reason as the conditional branch </a:t>
            </a:r>
            <a:r>
              <a:rPr lang="en-US" altLang="ko-KR" dirty="0" err="1" smtClean="0">
                <a:ea typeface="Gulim" pitchFamily="34" charset="-127"/>
              </a:rPr>
              <a:t>misprediction</a:t>
            </a:r>
            <a:endParaRPr lang="en-US" altLang="ko-KR" dirty="0" smtClean="0">
              <a:ea typeface="Gulim" pitchFamily="34" charset="-127"/>
            </a:endParaRPr>
          </a:p>
          <a:p>
            <a:pPr lvl="1" eaLnBrk="1" hangingPunct="1">
              <a:lnSpc>
                <a:spcPct val="110000"/>
              </a:lnSpc>
            </a:pPr>
            <a:endParaRPr lang="en-US" altLang="ko-KR" dirty="0" smtClean="0">
              <a:ea typeface="Gulim" pitchFamily="34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pop pc </a:t>
            </a:r>
            <a:r>
              <a:rPr lang="en-US" altLang="ko-KR" dirty="0" smtClean="0">
                <a:ea typeface="Gulim" pitchFamily="34" charset="-127"/>
              </a:rPr>
              <a:t>is resolved in MEM stage. Then, what if the prediction was wrong? There are 3 instructions in the pipe after POP PC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We almost decided to use the normal stack-like structure (not the one in </a:t>
            </a:r>
            <a:r>
              <a:rPr lang="en-US" altLang="ko-KR" dirty="0" err="1" smtClean="0">
                <a:ea typeface="Gulim" pitchFamily="34" charset="-127"/>
              </a:rPr>
              <a:t>Patt’s</a:t>
            </a:r>
            <a:r>
              <a:rPr lang="en-US" altLang="ko-KR" dirty="0" smtClean="0">
                <a:ea typeface="Gulim" pitchFamily="34" charset="-127"/>
              </a:rPr>
              <a:t> paper)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Checkpoint TOS and NEXT (</a:t>
            </a:r>
            <a:r>
              <a:rPr lang="en-US" altLang="ko-KR" dirty="0" err="1" smtClean="0">
                <a:ea typeface="Gulim" pitchFamily="34" charset="-127"/>
              </a:rPr>
              <a:t>Patt’s</a:t>
            </a:r>
            <a:r>
              <a:rPr lang="en-US" altLang="ko-KR" dirty="0" smtClean="0">
                <a:ea typeface="Gulim" pitchFamily="34" charset="-127"/>
              </a:rPr>
              <a:t> paper) at each prediction with RAS? Need at most 2-3 buffers</a:t>
            </a:r>
          </a:p>
          <a:p>
            <a:pPr lvl="2" eaLnBrk="1" hangingPunct="1">
              <a:lnSpc>
                <a:spcPct val="110000"/>
              </a:lnSpc>
            </a:pPr>
            <a:endParaRPr lang="en-US" altLang="ko-KR" dirty="0" smtClean="0">
              <a:ea typeface="Gulim" pitchFamily="34" charset="-127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ko-KR" dirty="0" smtClean="0">
                <a:ea typeface="Gulim" pitchFamily="34" charset="-127"/>
              </a:rPr>
              <a:t>RAS reset conditions?</a:t>
            </a:r>
          </a:p>
          <a:p>
            <a:pPr lvl="1" eaLnBrk="1" hangingPunct="1">
              <a:lnSpc>
                <a:spcPct val="110000"/>
              </a:lnSpc>
            </a:pPr>
            <a:endParaRPr lang="en-US" altLang="ko-KR" dirty="0" smtClean="0">
              <a:ea typeface="Gulim" pitchFamily="34" charset="-127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59270F-A3AE-4FDC-B09A-FBC9848CB4D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/>
          <a:lstStyle/>
          <a:p>
            <a:r>
              <a:rPr lang="en-US" dirty="0" smtClean="0"/>
              <a:t>We don’t take the following cases into account in RTL design since it would occur extremely rarely (Make common cases faster!)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JAL, JPLR</a:t>
            </a:r>
            <a:r>
              <a:rPr lang="en-US" dirty="0" smtClean="0"/>
              <a:t>: immediately return from subroutine</a:t>
            </a:r>
          </a:p>
          <a:p>
            <a:pPr lvl="2"/>
            <a:r>
              <a:rPr lang="en-US" dirty="0" smtClean="0"/>
              <a:t>It could corrupt the instruction queue since RAS push from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JAL</a:t>
            </a:r>
            <a:r>
              <a:rPr lang="en-US" dirty="0" smtClean="0"/>
              <a:t> occurs in ID stage? Then IQ could be filled with instructions from wrong path? I am not quite sure…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F623D-1DC8-45C9-9CF4-77296ABEE1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Nelahem</a:t>
            </a:r>
            <a:r>
              <a:rPr lang="en-US" dirty="0" smtClean="0"/>
              <a:t>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16-entry Return Stack Buffer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F623D-1DC8-45C9-9CF4-77296ABEE14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Lucida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in IF stage when the conditional branch is turned out to be </a:t>
            </a:r>
            <a:r>
              <a:rPr lang="en-US" dirty="0" err="1" smtClean="0"/>
              <a:t>mis</a:t>
            </a:r>
            <a:r>
              <a:rPr lang="en-US" dirty="0" smtClean="0"/>
              <a:t>-predicted?</a:t>
            </a:r>
          </a:p>
          <a:p>
            <a:r>
              <a:rPr lang="en-US" dirty="0" smtClean="0"/>
              <a:t>When executing 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jal</a:t>
            </a:r>
            <a:r>
              <a:rPr lang="en-US" altLang="ko-KR" dirty="0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, </a:t>
            </a:r>
            <a:r>
              <a:rPr lang="en-US" altLang="ko-KR" dirty="0" err="1" smtClean="0">
                <a:latin typeface="Courier New" pitchFamily="49" charset="0"/>
                <a:ea typeface="Gulim" pitchFamily="34" charset="-127"/>
                <a:cs typeface="Courier New" pitchFamily="49" charset="0"/>
              </a:rPr>
              <a:t>jalr</a:t>
            </a:r>
            <a:r>
              <a:rPr lang="en-US" dirty="0" smtClean="0"/>
              <a:t> </a:t>
            </a:r>
            <a:r>
              <a:rPr lang="en-US" dirty="0" smtClean="0"/>
              <a:t>instructions, the return address is saved in ID stage?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F623D-1DC8-45C9-9CF4-77296ABEE14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n"/>
          <a:tabLst/>
          <a:defRPr kumimoji="0" lang="zh-TW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n"/>
          <a:tabLst/>
          <a:defRPr kumimoji="0" lang="zh-TW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  <a:cs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5467</TotalTime>
  <Words>463</Words>
  <Application>Microsoft Office PowerPoint</Application>
  <PresentationFormat>On-screen Show (4:3)</PresentationFormat>
  <Paragraphs>64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Studio</vt:lpstr>
      <vt:lpstr>Slide 1</vt:lpstr>
      <vt:lpstr>Return Address Stack Issues in Lucida</vt:lpstr>
      <vt:lpstr>Basic Operation in Lucida</vt:lpstr>
      <vt:lpstr>RAS Corruption due to Conditional Branch Misprediction</vt:lpstr>
      <vt:lpstr>RAS Corruption due to RAS Misprediction</vt:lpstr>
      <vt:lpstr>Misc</vt:lpstr>
      <vt:lpstr>Nelahem Case Study</vt:lpstr>
      <vt:lpstr>General Lucida Questions</vt:lpstr>
    </vt:vector>
  </TitlesOfParts>
  <Manager/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in Embedded Systems</dc:title>
  <dc:creator>Taeweon Suh</dc:creator>
  <cp:keywords/>
  <dc:description/>
  <cp:lastModifiedBy>Taeweon Suh</cp:lastModifiedBy>
  <cp:revision>946</cp:revision>
  <cp:lastPrinted>1601-01-01T00:00:00Z</cp:lastPrinted>
  <dcterms:created xsi:type="dcterms:W3CDTF">2004-08-14T22:46:03Z</dcterms:created>
  <dcterms:modified xsi:type="dcterms:W3CDTF">2013-04-18T03:02:41Z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TC010730961033</vt:lpwstr>
  </property>
</Properties>
</file>