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01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3" r:id="rId47"/>
    <p:sldId id="292" r:id="rId4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1pPr>
    <a:lvl2pPr marL="4572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2pPr>
    <a:lvl3pPr marL="9144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3pPr>
    <a:lvl4pPr marL="13716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4pPr>
    <a:lvl5pPr marL="18288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07"/>
    <a:srgbClr val="FF6600"/>
    <a:srgbClr val="006600"/>
    <a:srgbClr val="F8F8F8"/>
    <a:srgbClr val="00CC00"/>
    <a:srgbClr val="FF3300"/>
    <a:srgbClr val="FF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5" autoAdjust="0"/>
    <p:restoredTop sz="96287" autoAdjust="0"/>
  </p:normalViewPr>
  <p:slideViewPr>
    <p:cSldViewPr>
      <p:cViewPr varScale="1">
        <p:scale>
          <a:sx n="91" d="100"/>
          <a:sy n="91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CAF58B-3226-4EC3-8578-82F71F6651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84727-F6CD-4DE4-8D47-4BEF389E95F1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004EB-6FA9-46E0-A73A-C75C83CC49C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F7E12-E862-4649-88AA-45A10745EBC7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736ABF-D7DC-4E6C-8779-3E7D71996455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E3D86-2D48-480B-9718-D046B82F4DB0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6116A9-3436-4B46-8031-ECA4F8AFFF3A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AF955-28D7-4016-B23A-0C213A7FF84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A38F75-F7D5-40C0-8F10-1733DE55F78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B746E-D07A-410E-B126-FE982BEC4C81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CE5C7-9E3D-4BDE-B8B8-CC58053210E7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F1CFB-CE98-4E9E-B868-426B6BA055E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CD07C-008D-4BFB-8D33-7709A6BBB444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701C5-9D3D-4E93-8AD4-FFFF0B88003B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BA2F39-E9D1-4A3B-BD51-89E25DCF8FA9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852AF-C156-496F-A010-0725C18E447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904FF-908D-45BD-A443-DF1E5D9BA32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C52D8-66D9-45B8-937F-1691F190427B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9B363-8E7A-476A-BEF8-8650199C42C2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GAg: Global Adaptive 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095F1-2AD8-4D36-8142-301F59BDFA4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E2C4C-F918-4876-BEBC-043C24171E33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B133B-2A30-4D56-ADF1-1B94DBEA0D9B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3992AC-9C40-4087-A815-0BFA43791B1A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46DC7-A57A-42F2-976A-B96669C6DB03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B63B1-28DF-44AA-AA73-A93BF2EC4208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E76F8-775A-4D63-A19F-DCF7446267A1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9DFD3-3B0A-401B-BF64-733CD455D95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100FD-4146-4159-9940-6A8BE6E07D81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BDC2F-C98C-4B08-B162-1A604FB3D3C9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EED73-BC0B-43AF-BE5B-6D75997D416B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367F6-5ED1-4848-8170-72E84F2EF7ED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B72AA-096A-43E5-AFEB-21FC2AEB62C8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3C940-1800-4C4A-8F0A-3A0B24E56293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B133C-7289-407C-BAA8-2B7FAE8AED6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140ED-7D54-4DB7-BBD5-1ED1C204EBB1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6D751-F889-4035-9FD7-0E94C2BF9759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EE3B9-EE78-4521-BAF8-CD8C51F7E15C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4B8A0-6E9F-491D-955A-924D932B4F6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4C760-101A-461C-B2D9-A9861DF7829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2F69C-F0C9-413E-ADF7-A41BCAE5A80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F5942-2A4F-4FA3-914C-AA6401E65B0A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28A3C-4E72-4DAF-8D80-0FCA94CBA512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47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C0D38-2EF7-4B62-A602-341DDB658BE2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CD74A-6E42-4BF5-ADDF-9246F89EB7E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6C102-F020-417B-B1FE-558EB6A47C43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44655-F180-4F71-9DE8-2C212CC8B9FF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201A8-E0A7-4E4D-B263-7959DAFACF3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Label b1, b2, and b3. If b1 and b2 are not taken, then b3 will be taken.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2398713"/>
            <a:ext cx="9144000" cy="1679575"/>
          </a:xfrm>
          <a:prstGeom prst="rect">
            <a:avLst/>
          </a:prstGeom>
          <a:gradFill rotWithShape="1">
            <a:gsLst>
              <a:gs pos="0">
                <a:srgbClr val="8F0019">
                  <a:gamma/>
                  <a:shade val="76078"/>
                  <a:invGamma/>
                </a:srgbClr>
              </a:gs>
              <a:gs pos="50000">
                <a:srgbClr val="8F0019"/>
              </a:gs>
              <a:gs pos="100000">
                <a:srgbClr val="8F001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cs typeface="Arial" charset="0"/>
            </a:endParaRPr>
          </a:p>
        </p:txBody>
      </p:sp>
      <p:pic>
        <p:nvPicPr>
          <p:cNvPr id="3" name="Picture 11" descr="C:\Documents and Settings\SungHo Chin\바탕 화면\SW 뉴딜 제안서\PPT\logo&amp;ui(2)\globalsymbol_koreng2_larg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373063"/>
            <a:ext cx="21351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696200" cy="838200"/>
          </a:xfrm>
        </p:spPr>
        <p:txBody>
          <a:bodyPr/>
          <a:lstStyle>
            <a:lvl1pPr algn="ctr">
              <a:defRPr b="1" i="0" baseline="0">
                <a:solidFill>
                  <a:srgbClr val="C00000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27CCA-BE12-4934-B22F-23C1EE7EB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317500"/>
            <a:ext cx="8229600" cy="758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8463" y="1052513"/>
            <a:ext cx="8347075" cy="2659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3" y="3863975"/>
            <a:ext cx="8347075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91513" y="6616700"/>
            <a:ext cx="606425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0EC8D-E3F6-4436-80E9-BAF5C8C0F4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63" y="317500"/>
            <a:ext cx="8229600" cy="758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1052513"/>
            <a:ext cx="8347075" cy="2659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8463" y="3863975"/>
            <a:ext cx="8347075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91513" y="6616700"/>
            <a:ext cx="606425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F1AA-D409-4454-862D-8E1882CDCD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solidFill>
                  <a:srgbClr val="C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CBB23A-04FB-4786-B72C-0D1720A8B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762000" y="9906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altLang="ko-KR" smtClean="0"/>
          </a:p>
          <a:p>
            <a:pPr lvl="4"/>
            <a:r>
              <a:rPr lang="nl-NL" smtClean="0"/>
              <a:t>Vijfde niveau</a:t>
            </a:r>
          </a:p>
          <a:p>
            <a:pPr lvl="4"/>
            <a:endParaRPr lang="nl-NL" smtClean="0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762000" y="64008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467600" y="6423025"/>
            <a:ext cx="1592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ko-KR" sz="2000" b="1" dirty="0">
                <a:solidFill>
                  <a:srgbClr val="C00000"/>
                </a:solidFill>
                <a:latin typeface="+mn-lt"/>
                <a:ea typeface="HY울릉도B" pitchFamily="18" charset="-127"/>
                <a:cs typeface="+mn-cs"/>
              </a:rPr>
              <a:t>Korea Univ</a:t>
            </a:r>
            <a:endParaRPr lang="en-US" sz="2000" b="1" dirty="0">
              <a:solidFill>
                <a:srgbClr val="C00000"/>
              </a:solidFill>
              <a:latin typeface="+mn-lt"/>
              <a:ea typeface="HY울릉도B" pitchFamily="18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1" r:id="rId2"/>
    <p:sldLayoutId id="2147483833" r:id="rId3"/>
    <p:sldLayoutId id="2147483834" r:id="rId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Comparison-Dynamic-bpred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0" y="3048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800" b="1">
                <a:solidFill>
                  <a:srgbClr val="F8F8F8"/>
                </a:solidFill>
                <a:ea typeface="굴림" pitchFamily="50" charset="-127"/>
                <a:cs typeface="Tahoma" pitchFamily="34" charset="0"/>
              </a:rPr>
              <a:t>Lecture </a:t>
            </a:r>
            <a:r>
              <a:rPr lang="en-US" altLang="ko-KR" sz="2800" b="1" smtClean="0">
                <a:solidFill>
                  <a:srgbClr val="F8F8F8"/>
                </a:solidFill>
                <a:ea typeface="굴림" pitchFamily="50" charset="-127"/>
                <a:cs typeface="Tahoma" pitchFamily="34" charset="0"/>
              </a:rPr>
              <a:t>3. </a:t>
            </a:r>
            <a:r>
              <a:rPr lang="en-US" altLang="ko-KR" sz="2800" b="1" dirty="0">
                <a:solidFill>
                  <a:srgbClr val="F8F8F8"/>
                </a:solidFill>
                <a:ea typeface="굴림" pitchFamily="50" charset="-127"/>
                <a:cs typeface="Tahoma" pitchFamily="34" charset="0"/>
              </a:rPr>
              <a:t>Branch Prediction</a:t>
            </a:r>
            <a:endParaRPr lang="ko-KR" altLang="en-US" sz="2800" b="1" dirty="0">
              <a:solidFill>
                <a:srgbClr val="F8F8F8"/>
              </a:solidFill>
              <a:ea typeface="굴림" pitchFamily="50" charset="-127"/>
              <a:cs typeface="Tahoma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19263" y="4538663"/>
            <a:ext cx="5878512" cy="155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Prof. Taeweon Suh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Computer Science Education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Korea University</a:t>
            </a: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1371600" y="243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000" b="1" dirty="0" smtClean="0">
                <a:solidFill>
                  <a:srgbClr val="F8F8F8"/>
                </a:solidFill>
                <a:cs typeface="Tahoma" pitchFamily="34" charset="0"/>
              </a:rPr>
              <a:t>COM506 Computer Design</a:t>
            </a:r>
            <a:endParaRPr lang="en-US" altLang="ko-KR" sz="2000" b="1" dirty="0">
              <a:solidFill>
                <a:srgbClr val="F8F8F8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51A79792-E12F-4C50-8F01-5D3BAFEED5A2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Speculation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Execute instruction beyond a branch before the branch is resolved 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Performance</a:t>
            </a:r>
          </a:p>
          <a:p>
            <a:r>
              <a:rPr lang="en-US" smtClean="0"/>
              <a:t>Speculative execution </a:t>
            </a:r>
          </a:p>
          <a:p>
            <a:r>
              <a:rPr lang="en-US" smtClean="0"/>
              <a:t>What if mis-speculated?  need </a:t>
            </a:r>
          </a:p>
          <a:p>
            <a:pPr lvl="1"/>
            <a:r>
              <a:rPr lang="en-US" smtClean="0"/>
              <a:t>Recovery mechanism</a:t>
            </a:r>
          </a:p>
          <a:p>
            <a:pPr lvl="1"/>
            <a:r>
              <a:rPr lang="en-US" smtClean="0"/>
              <a:t>Squash instructions on the incorrect path</a:t>
            </a:r>
          </a:p>
          <a:p>
            <a:r>
              <a:rPr lang="en-US" smtClean="0"/>
              <a:t>Branch prediction: Dynamic vs. Static</a:t>
            </a:r>
          </a:p>
          <a:p>
            <a:r>
              <a:rPr lang="en-US" smtClean="0"/>
              <a:t>What to predict?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B6637F3F-6687-4EDE-A83D-0F2999110D50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Branch Prediction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181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err="1"/>
              <a:t>Uni</a:t>
            </a:r>
            <a:r>
              <a:rPr lang="en-US" dirty="0"/>
              <a:t>-directional, always predict </a:t>
            </a:r>
            <a:r>
              <a:rPr lang="en-US" dirty="0" smtClean="0"/>
              <a:t>taken</a:t>
            </a:r>
            <a:endParaRPr lang="en-US" dirty="0"/>
          </a:p>
          <a:p>
            <a:pPr>
              <a:lnSpc>
                <a:spcPct val="120000"/>
              </a:lnSpc>
              <a:defRPr/>
            </a:pP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/>
              <a:t>Backward taken, Forward not taken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Need offset </a:t>
            </a:r>
            <a:r>
              <a:rPr lang="en-US" dirty="0" smtClean="0"/>
              <a:t>information</a:t>
            </a:r>
            <a:endParaRPr lang="en-US" dirty="0"/>
          </a:p>
          <a:p>
            <a:pPr>
              <a:lnSpc>
                <a:spcPct val="120000"/>
              </a:lnSpc>
              <a:defRPr/>
            </a:pP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/>
              <a:t>Compiler hints with branch annotation</a:t>
            </a:r>
          </a:p>
          <a:p>
            <a:pPr lvl="1">
              <a:lnSpc>
                <a:spcPct val="120000"/>
              </a:lnSpc>
              <a:defRPr/>
            </a:pPr>
            <a:endParaRPr lang="en-US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Static predication is used as a fall-back technique in some processors with dynamic branch when there is not any information for dynamic predictors to use</a:t>
            </a:r>
          </a:p>
          <a:p>
            <a:pPr>
              <a:lnSpc>
                <a:spcPct val="120000"/>
              </a:lnSpc>
              <a:defRPr/>
            </a:pPr>
            <a:endParaRPr lang="en-US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Example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Pentium 4 introduced static hints to branches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Pentium 4 uses it as a fall-back – instruction prefixes can be added before a branch instruction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 smtClean="0"/>
              <a:t>0x3E – statically predict a branch as taken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 smtClean="0"/>
              <a:t>0x2E – statically predict a branch as not taken</a:t>
            </a:r>
            <a:endParaRPr lang="en-US" dirty="0"/>
          </a:p>
        </p:txBody>
      </p:sp>
      <p:sp>
        <p:nvSpPr>
          <p:cNvPr id="1536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3021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Modified from 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7AF1DB2-B410-4B7D-AF3F-10CE8C09D8BB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Simplest Dynamic Branch Predictor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5410200" cy="121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/>
              <a:t>Prediction based on latest outcome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/>
              <a:t>Index by some bits in the branch PC 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/>
              <a:t>Aliasing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086600" y="23622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7086600" y="2819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7086600" y="3276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7086600" y="4724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7086600" y="5181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7086600" y="5638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7086600" y="3733800"/>
            <a:ext cx="381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.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1890713" y="2209800"/>
            <a:ext cx="298608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for (i=0; i&lt;100; i++) {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	….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}</a:t>
            </a:r>
          </a:p>
          <a:p>
            <a:pPr eaLnBrk="0" hangingPunct="0">
              <a:buFont typeface="Wingdings" pitchFamily="2" charset="2"/>
              <a:buNone/>
            </a:pPr>
            <a:endParaRPr lang="en-US" sz="18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2133600" y="3276600"/>
            <a:ext cx="2438400" cy="3048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addi   r10, r0, 100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addi   r1,   r1, r0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L1: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addi   r1, r1,  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bne    r1, r10, L1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… …</a:t>
            </a:r>
          </a:p>
          <a:p>
            <a:pPr eaLnBrk="0" hangingPunct="0">
              <a:buFont typeface="Wingdings" pitchFamily="2" charset="2"/>
              <a:buNone/>
            </a:pPr>
            <a:endParaRPr lang="en-US" sz="18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533400" y="3276600"/>
            <a:ext cx="17526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0x40010100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0x40010104</a:t>
            </a:r>
          </a:p>
          <a:p>
            <a:pPr eaLnBrk="0" hangingPunct="0">
              <a:buFont typeface="Wingdings" pitchFamily="2" charset="2"/>
              <a:buNone/>
            </a:pPr>
            <a:endParaRPr lang="en-US" sz="18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0x40010108</a:t>
            </a:r>
          </a:p>
          <a:p>
            <a:pPr eaLnBrk="0" hangingPunct="0">
              <a:buFont typeface="Wingdings" pitchFamily="2" charset="2"/>
              <a:buNone/>
            </a:pPr>
            <a:endParaRPr lang="en-US" sz="18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0x40010A04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0x40010A08</a:t>
            </a: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1808163" y="5602288"/>
            <a:ext cx="381000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70354" name="Line 18"/>
          <p:cNvSpPr>
            <a:spLocks noChangeShapeType="1"/>
          </p:cNvSpPr>
          <p:nvPr/>
        </p:nvSpPr>
        <p:spPr bwMode="auto">
          <a:xfrm flipV="1">
            <a:off x="2209800" y="2590800"/>
            <a:ext cx="4922838" cy="30480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4800600" y="5943600"/>
            <a:ext cx="1679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</a:rPr>
              <a:t>How accurate?</a:t>
            </a:r>
          </a:p>
        </p:txBody>
      </p:sp>
      <p:sp>
        <p:nvSpPr>
          <p:cNvPr id="16402" name="Rectangle 20"/>
          <p:cNvSpPr>
            <a:spLocks noChangeArrowheads="1"/>
          </p:cNvSpPr>
          <p:nvPr/>
        </p:nvSpPr>
        <p:spPr bwMode="auto">
          <a:xfrm>
            <a:off x="7086600" y="1447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6403" name="Rectangle 21"/>
          <p:cNvSpPr>
            <a:spLocks noChangeArrowheads="1"/>
          </p:cNvSpPr>
          <p:nvPr/>
        </p:nvSpPr>
        <p:spPr bwMode="auto">
          <a:xfrm>
            <a:off x="7086600" y="19050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6404" name="Text Box 22"/>
          <p:cNvSpPr txBox="1">
            <a:spLocks noChangeArrowheads="1"/>
          </p:cNvSpPr>
          <p:nvPr/>
        </p:nvSpPr>
        <p:spPr bwMode="auto">
          <a:xfrm>
            <a:off x="7604125" y="1708150"/>
            <a:ext cx="10890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1-bit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Branch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History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Table</a:t>
            </a:r>
          </a:p>
        </p:txBody>
      </p:sp>
      <p:sp>
        <p:nvSpPr>
          <p:cNvPr id="1640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9"/>
          <p:cNvSpPr>
            <a:spLocks noChangeArrowheads="1"/>
          </p:cNvSpPr>
          <p:nvPr/>
        </p:nvSpPr>
        <p:spPr bwMode="auto">
          <a:xfrm>
            <a:off x="6032500" y="914400"/>
            <a:ext cx="381000" cy="464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4CF1C037-1F27-41CF-81B0-3FA68DCE5C36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Table Organization</a:t>
            </a:r>
          </a:p>
        </p:txBody>
      </p:sp>
      <p:sp>
        <p:nvSpPr>
          <p:cNvPr id="17413" name="AutoShape 104"/>
          <p:cNvSpPr>
            <a:spLocks noChangeArrowheads="1"/>
          </p:cNvSpPr>
          <p:nvPr/>
        </p:nvSpPr>
        <p:spPr bwMode="auto">
          <a:xfrm>
            <a:off x="2503488" y="2133600"/>
            <a:ext cx="1069975" cy="841375"/>
          </a:xfrm>
          <a:prstGeom prst="roundRect">
            <a:avLst>
              <a:gd name="adj" fmla="val 16667"/>
            </a:avLst>
          </a:prstGeom>
          <a:solidFill>
            <a:srgbClr val="FFCC00">
              <a:alpha val="59999"/>
            </a:srgbClr>
          </a:solidFill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400"/>
              <a:t>Hash</a:t>
            </a:r>
          </a:p>
        </p:txBody>
      </p:sp>
      <p:sp>
        <p:nvSpPr>
          <p:cNvPr id="17414" name="Line 106"/>
          <p:cNvSpPr>
            <a:spLocks noChangeShapeType="1"/>
          </p:cNvSpPr>
          <p:nvPr/>
        </p:nvSpPr>
        <p:spPr bwMode="auto">
          <a:xfrm>
            <a:off x="746125" y="2590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Text Box 107"/>
          <p:cNvSpPr txBox="1">
            <a:spLocks noChangeArrowheads="1"/>
          </p:cNvSpPr>
          <p:nvPr/>
        </p:nvSpPr>
        <p:spPr bwMode="auto">
          <a:xfrm>
            <a:off x="593725" y="2128838"/>
            <a:ext cx="1246188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PC</a:t>
            </a:r>
            <a:r>
              <a:rPr lang="en-US" sz="2400"/>
              <a:t> </a:t>
            </a:r>
            <a:r>
              <a:rPr lang="en-US"/>
              <a:t>(32 bits)</a:t>
            </a:r>
          </a:p>
        </p:txBody>
      </p:sp>
      <p:sp>
        <p:nvSpPr>
          <p:cNvPr id="17416" name="Rectangle 108"/>
          <p:cNvSpPr>
            <a:spLocks noChangeArrowheads="1"/>
          </p:cNvSpPr>
          <p:nvPr/>
        </p:nvSpPr>
        <p:spPr bwMode="auto">
          <a:xfrm>
            <a:off x="5203825" y="3451225"/>
            <a:ext cx="18415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17417" name="Rectangle 110"/>
          <p:cNvSpPr>
            <a:spLocks noChangeArrowheads="1"/>
          </p:cNvSpPr>
          <p:nvPr/>
        </p:nvSpPr>
        <p:spPr bwMode="auto">
          <a:xfrm>
            <a:off x="6032500" y="9128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18" name="Rectangle 111"/>
          <p:cNvSpPr>
            <a:spLocks noChangeArrowheads="1"/>
          </p:cNvSpPr>
          <p:nvPr/>
        </p:nvSpPr>
        <p:spPr bwMode="auto">
          <a:xfrm>
            <a:off x="6032500" y="10652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19" name="Rectangle 112"/>
          <p:cNvSpPr>
            <a:spLocks noChangeArrowheads="1"/>
          </p:cNvSpPr>
          <p:nvPr/>
        </p:nvSpPr>
        <p:spPr bwMode="auto">
          <a:xfrm>
            <a:off x="6032500" y="12176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20" name="Rectangle 113"/>
          <p:cNvSpPr>
            <a:spLocks noChangeArrowheads="1"/>
          </p:cNvSpPr>
          <p:nvPr/>
        </p:nvSpPr>
        <p:spPr bwMode="auto">
          <a:xfrm>
            <a:off x="6032500" y="13700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21" name="Rectangle 114"/>
          <p:cNvSpPr>
            <a:spLocks noChangeArrowheads="1"/>
          </p:cNvSpPr>
          <p:nvPr/>
        </p:nvSpPr>
        <p:spPr bwMode="auto">
          <a:xfrm>
            <a:off x="6032500" y="15224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22" name="Rectangle 116"/>
          <p:cNvSpPr>
            <a:spLocks noChangeArrowheads="1"/>
          </p:cNvSpPr>
          <p:nvPr/>
        </p:nvSpPr>
        <p:spPr bwMode="auto">
          <a:xfrm>
            <a:off x="6032500" y="52562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7423" name="Rectangle 117"/>
          <p:cNvSpPr>
            <a:spLocks noChangeArrowheads="1"/>
          </p:cNvSpPr>
          <p:nvPr/>
        </p:nvSpPr>
        <p:spPr bwMode="auto">
          <a:xfrm>
            <a:off x="6032500" y="5103813"/>
            <a:ext cx="38100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cxnSp>
        <p:nvCxnSpPr>
          <p:cNvPr id="17424" name="AutoShape 119"/>
          <p:cNvCxnSpPr>
            <a:cxnSpLocks noChangeShapeType="1"/>
            <a:stCxn id="17413" idx="3"/>
          </p:cNvCxnSpPr>
          <p:nvPr/>
        </p:nvCxnSpPr>
        <p:spPr bwMode="auto">
          <a:xfrm>
            <a:off x="3573463" y="2554288"/>
            <a:ext cx="2459037" cy="762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17425" name="Line 120"/>
          <p:cNvSpPr>
            <a:spLocks noChangeShapeType="1"/>
          </p:cNvSpPr>
          <p:nvPr/>
        </p:nvSpPr>
        <p:spPr bwMode="auto">
          <a:xfrm>
            <a:off x="6489700" y="990600"/>
            <a:ext cx="0" cy="464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Text Box 121"/>
          <p:cNvSpPr txBox="1">
            <a:spLocks noChangeArrowheads="1"/>
          </p:cNvSpPr>
          <p:nvPr/>
        </p:nvSpPr>
        <p:spPr bwMode="auto">
          <a:xfrm>
            <a:off x="6565900" y="2286000"/>
            <a:ext cx="1046163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2</a:t>
            </a:r>
            <a:r>
              <a:rPr lang="en-US" sz="1600" baseline="30000"/>
              <a:t>N </a:t>
            </a:r>
            <a:r>
              <a:rPr lang="en-US" sz="1600"/>
              <a:t>entries</a:t>
            </a:r>
          </a:p>
        </p:txBody>
      </p:sp>
      <p:sp>
        <p:nvSpPr>
          <p:cNvPr id="17427" name="Text Box 123"/>
          <p:cNvSpPr txBox="1">
            <a:spLocks noChangeArrowheads="1"/>
          </p:cNvSpPr>
          <p:nvPr/>
        </p:nvSpPr>
        <p:spPr bwMode="auto">
          <a:xfrm>
            <a:off x="5699125" y="6019800"/>
            <a:ext cx="1074738" cy="33813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Prediction</a:t>
            </a:r>
          </a:p>
        </p:txBody>
      </p:sp>
      <p:sp>
        <p:nvSpPr>
          <p:cNvPr id="17428" name="Line 124"/>
          <p:cNvSpPr>
            <a:spLocks noChangeShapeType="1"/>
          </p:cNvSpPr>
          <p:nvPr/>
        </p:nvSpPr>
        <p:spPr bwMode="auto">
          <a:xfrm flipH="1">
            <a:off x="4876800" y="32004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9" name="Text Box 125"/>
          <p:cNvSpPr txBox="1">
            <a:spLocks noChangeArrowheads="1"/>
          </p:cNvSpPr>
          <p:nvPr/>
        </p:nvSpPr>
        <p:spPr bwMode="auto">
          <a:xfrm>
            <a:off x="4708525" y="3413125"/>
            <a:ext cx="703263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N bits</a:t>
            </a:r>
          </a:p>
        </p:txBody>
      </p:sp>
      <p:sp>
        <p:nvSpPr>
          <p:cNvPr id="17430" name="Line 126"/>
          <p:cNvSpPr>
            <a:spLocks noChangeShapeType="1"/>
          </p:cNvSpPr>
          <p:nvPr/>
        </p:nvSpPr>
        <p:spPr bwMode="auto">
          <a:xfrm flipH="1">
            <a:off x="1312863" y="2471738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31" name="AutoShape 128"/>
          <p:cNvSpPr>
            <a:spLocks noChangeArrowheads="1"/>
          </p:cNvSpPr>
          <p:nvPr/>
        </p:nvSpPr>
        <p:spPr bwMode="auto">
          <a:xfrm>
            <a:off x="7696200" y="3962400"/>
            <a:ext cx="1066800" cy="9144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</a:rPr>
              <a:t>FSM</a:t>
            </a:r>
          </a:p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</a:rPr>
              <a:t>Update</a:t>
            </a:r>
          </a:p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</a:rPr>
              <a:t>Logic</a:t>
            </a:r>
          </a:p>
        </p:txBody>
      </p:sp>
      <p:sp>
        <p:nvSpPr>
          <p:cNvPr id="17432" name="Text Box 131"/>
          <p:cNvSpPr txBox="1">
            <a:spLocks noChangeArrowheads="1"/>
          </p:cNvSpPr>
          <p:nvPr/>
        </p:nvSpPr>
        <p:spPr bwMode="auto">
          <a:xfrm>
            <a:off x="6934200" y="3276600"/>
            <a:ext cx="1231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/>
              <a:t>table</a:t>
            </a:r>
            <a:r>
              <a:rPr lang="en-US"/>
              <a:t> update</a:t>
            </a:r>
          </a:p>
        </p:txBody>
      </p:sp>
      <p:sp>
        <p:nvSpPr>
          <p:cNvPr id="17433" name="Line 132"/>
          <p:cNvSpPr>
            <a:spLocks noChangeShapeType="1"/>
          </p:cNvSpPr>
          <p:nvPr/>
        </p:nvSpPr>
        <p:spPr bwMode="auto">
          <a:xfrm flipV="1">
            <a:off x="8229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Text Box 133"/>
          <p:cNvSpPr txBox="1">
            <a:spLocks noChangeArrowheads="1"/>
          </p:cNvSpPr>
          <p:nvPr/>
        </p:nvSpPr>
        <p:spPr bwMode="auto">
          <a:xfrm>
            <a:off x="7331075" y="5257800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600"/>
              <a:t>Actual outcome</a:t>
            </a:r>
          </a:p>
        </p:txBody>
      </p:sp>
      <p:cxnSp>
        <p:nvCxnSpPr>
          <p:cNvPr id="17435" name="AutoShape 134"/>
          <p:cNvCxnSpPr>
            <a:cxnSpLocks noChangeShapeType="1"/>
          </p:cNvCxnSpPr>
          <p:nvPr/>
        </p:nvCxnSpPr>
        <p:spPr bwMode="auto">
          <a:xfrm flipV="1">
            <a:off x="6413500" y="4495800"/>
            <a:ext cx="1282700" cy="6858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17436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17437" name="Rectangle 117"/>
          <p:cNvSpPr>
            <a:spLocks noChangeArrowheads="1"/>
          </p:cNvSpPr>
          <p:nvPr/>
        </p:nvSpPr>
        <p:spPr bwMode="auto">
          <a:xfrm>
            <a:off x="6032500" y="5105400"/>
            <a:ext cx="381000" cy="152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38" name="Rectangle 117"/>
          <p:cNvSpPr>
            <a:spLocks noChangeArrowheads="1"/>
          </p:cNvSpPr>
          <p:nvPr/>
        </p:nvSpPr>
        <p:spPr bwMode="auto">
          <a:xfrm>
            <a:off x="6032500" y="1676400"/>
            <a:ext cx="381000" cy="1524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39" name="Line 122"/>
          <p:cNvSpPr>
            <a:spLocks noChangeShapeType="1"/>
          </p:cNvSpPr>
          <p:nvPr/>
        </p:nvSpPr>
        <p:spPr bwMode="auto">
          <a:xfrm>
            <a:off x="6248400" y="5181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7440" name="Elbow Connector 43"/>
          <p:cNvCxnSpPr>
            <a:cxnSpLocks noChangeShapeType="1"/>
          </p:cNvCxnSpPr>
          <p:nvPr/>
        </p:nvCxnSpPr>
        <p:spPr bwMode="auto">
          <a:xfrm rot="10800000">
            <a:off x="6781800" y="4267200"/>
            <a:ext cx="914400" cy="12700"/>
          </a:xfrm>
          <a:prstGeom prst="bentConnector3">
            <a:avLst>
              <a:gd name="adj1" fmla="val 50000"/>
            </a:avLst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17441" name="TextBox 49"/>
          <p:cNvSpPr txBox="1">
            <a:spLocks noChangeArrowheads="1"/>
          </p:cNvSpPr>
          <p:nvPr/>
        </p:nvSpPr>
        <p:spPr bwMode="auto">
          <a:xfrm>
            <a:off x="6035675" y="2895600"/>
            <a:ext cx="554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/>
              <a:t>………</a:t>
            </a:r>
          </a:p>
        </p:txBody>
      </p:sp>
      <p:cxnSp>
        <p:nvCxnSpPr>
          <p:cNvPr id="17442" name="AutoShape 135"/>
          <p:cNvCxnSpPr>
            <a:cxnSpLocks noChangeShapeType="1"/>
          </p:cNvCxnSpPr>
          <p:nvPr/>
        </p:nvCxnSpPr>
        <p:spPr bwMode="auto">
          <a:xfrm rot="-5400000" flipH="1" flipV="1">
            <a:off x="6754813" y="3630612"/>
            <a:ext cx="1143000" cy="1806575"/>
          </a:xfrm>
          <a:prstGeom prst="bentConnector4">
            <a:avLst>
              <a:gd name="adj1" fmla="val -35972"/>
              <a:gd name="adj2" fmla="val 83213"/>
            </a:avLst>
          </a:prstGeom>
          <a:noFill/>
          <a:ln w="12700">
            <a:solidFill>
              <a:srgbClr val="002060"/>
            </a:solidFill>
            <a:miter lim="800000"/>
            <a:headEnd/>
            <a:tailEnd type="triangle" w="lg" len="lg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C8AC45BA-0950-4A20-9A58-28DC799823B3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Simplest Dynamic Branch Predictor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086600" y="23622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086600" y="2819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086600" y="3276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086600" y="47244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086600" y="5181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086600" y="5638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086600" y="3733800"/>
            <a:ext cx="381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.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2219325" y="2514600"/>
            <a:ext cx="2159000" cy="388461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addi   r10, r0, 100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addi   r1,   r1, r0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L1: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add    r21, r20, r1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lw      r2, (r21)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beq    r2, r0, L2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j        L3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L2: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…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L3: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addi   r1, r1,  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bne    r1, r10, L1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762000" y="2514600"/>
            <a:ext cx="1752600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0x40010100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0x40010104</a:t>
            </a: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0x40010108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0x4001010c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0x40010110</a:t>
            </a: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0x40010210</a:t>
            </a: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0000FF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0x40010B0c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0x40010B10</a:t>
            </a:r>
          </a:p>
        </p:txBody>
      </p:sp>
      <p:sp>
        <p:nvSpPr>
          <p:cNvPr id="272398" name="Rectangle 14"/>
          <p:cNvSpPr>
            <a:spLocks noChangeArrowheads="1"/>
          </p:cNvSpPr>
          <p:nvPr/>
        </p:nvSpPr>
        <p:spPr bwMode="auto">
          <a:xfrm>
            <a:off x="1878013" y="4581525"/>
            <a:ext cx="331787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1890713" y="990600"/>
            <a:ext cx="29860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 for (i=0; i&lt;100; i++) {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    if (a[i] == 0) {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      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    }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   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latin typeface="Verdana" pitchFamily="34" charset="0"/>
              </a:rPr>
              <a:t>}</a:t>
            </a:r>
          </a:p>
          <a:p>
            <a:pPr eaLnBrk="0" hangingPunct="0">
              <a:buFont typeface="Wingdings" pitchFamily="2" charset="2"/>
              <a:buNone/>
            </a:pPr>
            <a:endParaRPr lang="en-US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72404" name="Rectangle 20"/>
          <p:cNvSpPr>
            <a:spLocks noChangeArrowheads="1"/>
          </p:cNvSpPr>
          <p:nvPr/>
        </p:nvSpPr>
        <p:spPr bwMode="auto">
          <a:xfrm>
            <a:off x="1884363" y="6056313"/>
            <a:ext cx="325437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72405" name="Rectangle 21"/>
          <p:cNvSpPr>
            <a:spLocks noChangeArrowheads="1"/>
          </p:cNvSpPr>
          <p:nvPr/>
        </p:nvSpPr>
        <p:spPr bwMode="auto">
          <a:xfrm>
            <a:off x="1855788" y="4008438"/>
            <a:ext cx="354012" cy="3048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72406" name="Line 22"/>
          <p:cNvSpPr>
            <a:spLocks noChangeShapeType="1"/>
          </p:cNvSpPr>
          <p:nvPr/>
        </p:nvSpPr>
        <p:spPr bwMode="auto">
          <a:xfrm flipV="1">
            <a:off x="2209800" y="3429000"/>
            <a:ext cx="4876800" cy="609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Rectangle 24"/>
          <p:cNvSpPr>
            <a:spLocks noChangeArrowheads="1"/>
          </p:cNvSpPr>
          <p:nvPr/>
        </p:nvSpPr>
        <p:spPr bwMode="auto">
          <a:xfrm>
            <a:off x="7086600" y="1447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NT</a:t>
            </a:r>
          </a:p>
        </p:txBody>
      </p:sp>
      <p:sp>
        <p:nvSpPr>
          <p:cNvPr id="18451" name="Rectangle 25"/>
          <p:cNvSpPr>
            <a:spLocks noChangeArrowheads="1"/>
          </p:cNvSpPr>
          <p:nvPr/>
        </p:nvSpPr>
        <p:spPr bwMode="auto">
          <a:xfrm>
            <a:off x="7086600" y="19050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</a:t>
            </a:r>
          </a:p>
        </p:txBody>
      </p:sp>
      <p:sp>
        <p:nvSpPr>
          <p:cNvPr id="272410" name="Line 26"/>
          <p:cNvSpPr>
            <a:spLocks noChangeShapeType="1"/>
          </p:cNvSpPr>
          <p:nvPr/>
        </p:nvSpPr>
        <p:spPr bwMode="auto">
          <a:xfrm flipV="1">
            <a:off x="2209800" y="3505200"/>
            <a:ext cx="4876800" cy="1143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2411" name="Line 27"/>
          <p:cNvSpPr>
            <a:spLocks noChangeShapeType="1"/>
          </p:cNvSpPr>
          <p:nvPr/>
        </p:nvSpPr>
        <p:spPr bwMode="auto">
          <a:xfrm flipV="1">
            <a:off x="2209800" y="3581400"/>
            <a:ext cx="4876800" cy="2514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Text Box 28"/>
          <p:cNvSpPr txBox="1">
            <a:spLocks noChangeArrowheads="1"/>
          </p:cNvSpPr>
          <p:nvPr/>
        </p:nvSpPr>
        <p:spPr bwMode="auto">
          <a:xfrm>
            <a:off x="7604125" y="1708150"/>
            <a:ext cx="10890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1-bit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Branch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History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Table</a:t>
            </a:r>
          </a:p>
        </p:txBody>
      </p:sp>
      <p:sp>
        <p:nvSpPr>
          <p:cNvPr id="1845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8" grpId="0" animBg="1"/>
      <p:bldP spid="272404" grpId="0" animBg="1"/>
      <p:bldP spid="272405" grpId="0" animBg="1"/>
      <p:bldP spid="272406" grpId="0" animBg="1"/>
      <p:bldP spid="272410" grpId="0" animBg="1"/>
      <p:bldP spid="2724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BDB3A8-C4B5-433E-94E7-8687561E2EF8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76200"/>
            <a:ext cx="8229600" cy="758825"/>
          </a:xfrm>
        </p:spPr>
        <p:txBody>
          <a:bodyPr/>
          <a:lstStyle/>
          <a:p>
            <a:r>
              <a:rPr lang="en-US" smtClean="0"/>
              <a:t>FSM of the Simplest Predictor</a:t>
            </a:r>
          </a:p>
        </p:txBody>
      </p:sp>
      <p:sp>
        <p:nvSpPr>
          <p:cNvPr id="19460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398463" y="1085850"/>
            <a:ext cx="8347075" cy="971550"/>
          </a:xfrm>
        </p:spPr>
        <p:txBody>
          <a:bodyPr/>
          <a:lstStyle/>
          <a:p>
            <a:r>
              <a:rPr lang="en-US" sz="2400" smtClean="0"/>
              <a:t>A 2-state machine</a:t>
            </a:r>
          </a:p>
          <a:p>
            <a:r>
              <a:rPr lang="en-US" sz="2400" smtClean="0"/>
              <a:t>Change mind fast</a:t>
            </a:r>
          </a:p>
        </p:txBody>
      </p:sp>
      <p:grpSp>
        <p:nvGrpSpPr>
          <p:cNvPr id="19461" name="Group 21"/>
          <p:cNvGrpSpPr>
            <a:grpSpLocks/>
          </p:cNvGrpSpPr>
          <p:nvPr/>
        </p:nvGrpSpPr>
        <p:grpSpPr bwMode="auto">
          <a:xfrm>
            <a:off x="2971800" y="2817813"/>
            <a:ext cx="2590800" cy="611187"/>
            <a:chOff x="1824" y="1776"/>
            <a:chExt cx="1632" cy="385"/>
          </a:xfrm>
        </p:grpSpPr>
        <p:sp>
          <p:nvSpPr>
            <p:cNvPr id="269316" name="Oval 4"/>
            <p:cNvSpPr>
              <a:spLocks noChangeArrowheads="1"/>
            </p:cNvSpPr>
            <p:nvPr/>
          </p:nvSpPr>
          <p:spPr bwMode="auto">
            <a:xfrm>
              <a:off x="1824" y="1776"/>
              <a:ext cx="384" cy="384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0</a:t>
              </a:r>
              <a:endParaRPr lang="en-US" altLang="zh-TW" sz="2000" baseline="-25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69317" name="Oval 5"/>
            <p:cNvSpPr>
              <a:spLocks noChangeArrowheads="1"/>
            </p:cNvSpPr>
            <p:nvPr/>
          </p:nvSpPr>
          <p:spPr bwMode="auto">
            <a:xfrm>
              <a:off x="3072" y="1776"/>
              <a:ext cx="384" cy="384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1</a:t>
              </a:r>
              <a:endParaRPr lang="en-US" altLang="zh-TW" sz="2000" baseline="-25000">
                <a:cs typeface="+mn-cs"/>
              </a:endParaRPr>
            </a:p>
          </p:txBody>
        </p:sp>
        <p:cxnSp>
          <p:nvCxnSpPr>
            <p:cNvPr id="19473" name="AutoShape 6"/>
            <p:cNvCxnSpPr>
              <a:cxnSpLocks noChangeShapeType="1"/>
              <a:stCxn id="269316" idx="1"/>
              <a:endCxn id="269316" idx="3"/>
            </p:cNvCxnSpPr>
            <p:nvPr/>
          </p:nvCxnSpPr>
          <p:spPr bwMode="auto">
            <a:xfrm rot="5400000" flipV="1">
              <a:off x="1745" y="1967"/>
              <a:ext cx="272" cy="1"/>
            </a:xfrm>
            <a:prstGeom prst="curvedConnector5">
              <a:avLst>
                <a:gd name="adj1" fmla="val -73528"/>
                <a:gd name="adj2" fmla="val -64700014"/>
                <a:gd name="adj3" fmla="val 173528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19474" name="AutoShape 7"/>
            <p:cNvCxnSpPr>
              <a:cxnSpLocks noChangeShapeType="1"/>
              <a:stCxn id="269317" idx="0"/>
              <a:endCxn id="269316" idx="0"/>
            </p:cNvCxnSpPr>
            <p:nvPr/>
          </p:nvCxnSpPr>
          <p:spPr bwMode="auto">
            <a:xfrm rot="-5400000" flipH="1" flipV="1">
              <a:off x="2639" y="1153"/>
              <a:ext cx="1" cy="1248"/>
            </a:xfrm>
            <a:prstGeom prst="curvedConnector3">
              <a:avLst>
                <a:gd name="adj1" fmla="val -31100009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19475" name="AutoShape 8"/>
            <p:cNvCxnSpPr>
              <a:cxnSpLocks noChangeShapeType="1"/>
              <a:stCxn id="269316" idx="4"/>
              <a:endCxn id="269317" idx="4"/>
            </p:cNvCxnSpPr>
            <p:nvPr/>
          </p:nvCxnSpPr>
          <p:spPr bwMode="auto">
            <a:xfrm rot="16200000" flipH="1">
              <a:off x="2639" y="1537"/>
              <a:ext cx="1" cy="1248"/>
            </a:xfrm>
            <a:prstGeom prst="curvedConnector3">
              <a:avLst>
                <a:gd name="adj1" fmla="val 32000009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 type="triangle" w="lg" len="lg"/>
            </a:ln>
          </p:spPr>
        </p:cxnSp>
        <p:cxnSp>
          <p:nvCxnSpPr>
            <p:cNvPr id="19476" name="AutoShape 9"/>
            <p:cNvCxnSpPr>
              <a:cxnSpLocks noChangeShapeType="1"/>
              <a:stCxn id="269317" idx="5"/>
              <a:endCxn id="269317" idx="7"/>
            </p:cNvCxnSpPr>
            <p:nvPr/>
          </p:nvCxnSpPr>
          <p:spPr bwMode="auto">
            <a:xfrm rot="5400000" flipH="1" flipV="1">
              <a:off x="3265" y="1967"/>
              <a:ext cx="272" cy="1"/>
            </a:xfrm>
            <a:prstGeom prst="curvedConnector5">
              <a:avLst>
                <a:gd name="adj1" fmla="val -73528"/>
                <a:gd name="adj2" fmla="val 63800014"/>
                <a:gd name="adj3" fmla="val 173528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 type="triangle" w="lg" len="lg"/>
            </a:ln>
          </p:spPr>
        </p:cxnSp>
      </p:grpSp>
      <p:sp>
        <p:nvSpPr>
          <p:cNvPr id="19462" name="Line 11"/>
          <p:cNvSpPr>
            <a:spLocks noChangeShapeType="1"/>
          </p:cNvSpPr>
          <p:nvPr/>
        </p:nvSpPr>
        <p:spPr bwMode="auto">
          <a:xfrm>
            <a:off x="2362200" y="4648200"/>
            <a:ext cx="6096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2"/>
          <p:cNvSpPr>
            <a:spLocks noChangeShapeType="1"/>
          </p:cNvSpPr>
          <p:nvPr/>
        </p:nvSpPr>
        <p:spPr bwMode="auto">
          <a:xfrm>
            <a:off x="2362200" y="5029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3032125" y="4837113"/>
            <a:ext cx="222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/>
              <a:t>If branch not taken</a:t>
            </a:r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3048000" y="442436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/>
              <a:t>If branch taken</a:t>
            </a:r>
          </a:p>
        </p:txBody>
      </p:sp>
      <p:sp>
        <p:nvSpPr>
          <p:cNvPr id="269327" name="Oval 15"/>
          <p:cNvSpPr>
            <a:spLocks noChangeArrowheads="1"/>
          </p:cNvSpPr>
          <p:nvPr/>
        </p:nvSpPr>
        <p:spPr bwMode="auto">
          <a:xfrm>
            <a:off x="2438400" y="5334000"/>
            <a:ext cx="381000" cy="381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2000">
                <a:solidFill>
                  <a:schemeClr val="bg1"/>
                </a:solidFill>
                <a:cs typeface="+mn-cs"/>
              </a:rPr>
              <a:t>0</a:t>
            </a:r>
            <a:endParaRPr lang="en-US" altLang="zh-TW" sz="2000" baseline="-25000">
              <a:solidFill>
                <a:schemeClr val="bg1"/>
              </a:solidFill>
              <a:cs typeface="+mn-cs"/>
            </a:endParaRPr>
          </a:p>
        </p:txBody>
      </p:sp>
      <p:sp>
        <p:nvSpPr>
          <p:cNvPr id="269328" name="Oval 16"/>
          <p:cNvSpPr>
            <a:spLocks noChangeArrowheads="1"/>
          </p:cNvSpPr>
          <p:nvPr/>
        </p:nvSpPr>
        <p:spPr bwMode="auto">
          <a:xfrm>
            <a:off x="2438400" y="5943600"/>
            <a:ext cx="381000" cy="381000"/>
          </a:xfrm>
          <a:prstGeom prst="ellipse">
            <a:avLst/>
          </a:prstGeom>
          <a:solidFill>
            <a:srgbClr val="66FF66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2000">
                <a:cs typeface="+mn-cs"/>
              </a:rPr>
              <a:t>1</a:t>
            </a:r>
            <a:endParaRPr lang="en-US" altLang="zh-TW" sz="2000" baseline="-25000">
              <a:cs typeface="+mn-cs"/>
            </a:endParaRPr>
          </a:p>
        </p:txBody>
      </p:sp>
      <p:sp>
        <p:nvSpPr>
          <p:cNvPr id="19468" name="Text Box 17"/>
          <p:cNvSpPr txBox="1">
            <a:spLocks noChangeArrowheads="1"/>
          </p:cNvSpPr>
          <p:nvPr/>
        </p:nvSpPr>
        <p:spPr bwMode="auto">
          <a:xfrm>
            <a:off x="3033713" y="5353050"/>
            <a:ext cx="191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/>
              <a:t>Predict not taken</a:t>
            </a:r>
          </a:p>
        </p:txBody>
      </p: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3048000" y="5962650"/>
            <a:ext cx="151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/>
              <a:t>Predict taken</a:t>
            </a:r>
          </a:p>
        </p:txBody>
      </p:sp>
      <p:sp>
        <p:nvSpPr>
          <p:cNvPr id="19470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AE38AE8-0C11-4983-8AE9-B77C29F4A835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using 1-bit branch history table 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298608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 for (</a:t>
            </a:r>
            <a:r>
              <a:rPr lang="en-US" sz="1800" dirty="0" err="1">
                <a:solidFill>
                  <a:srgbClr val="0000FF"/>
                </a:solidFill>
                <a:latin typeface="Verdana" pitchFamily="34" charset="0"/>
                <a:cs typeface="+mn-cs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=0; </a:t>
            </a:r>
            <a:r>
              <a:rPr lang="en-US" sz="1800" dirty="0" err="1">
                <a:solidFill>
                  <a:srgbClr val="0000FF"/>
                </a:solidFill>
                <a:latin typeface="Verdana" pitchFamily="34" charset="0"/>
                <a:cs typeface="+mn-cs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&lt;</a:t>
            </a: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4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; </a:t>
            </a:r>
            <a:r>
              <a:rPr lang="en-US" sz="1800" dirty="0" err="1">
                <a:solidFill>
                  <a:srgbClr val="0000FF"/>
                </a:solidFill>
                <a:latin typeface="Verdana" pitchFamily="34" charset="0"/>
                <a:cs typeface="+mn-cs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++) {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	….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}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sz="1800" dirty="0">
              <a:solidFill>
                <a:srgbClr val="0000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75464" name="Oval 8"/>
          <p:cNvSpPr>
            <a:spLocks noChangeArrowheads="1"/>
          </p:cNvSpPr>
          <p:nvPr/>
        </p:nvSpPr>
        <p:spPr bwMode="auto">
          <a:xfrm>
            <a:off x="685800" y="3870325"/>
            <a:ext cx="304800" cy="304800"/>
          </a:xfrm>
          <a:prstGeom prst="ellipse">
            <a:avLst/>
          </a:prstGeom>
          <a:solidFill>
            <a:srgbClr val="FF3300"/>
          </a:solidFill>
          <a:ln w="127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  <a:defRPr/>
            </a:pPr>
            <a:r>
              <a:rPr lang="en-US" altLang="zh-TW" sz="1600">
                <a:solidFill>
                  <a:schemeClr val="bg1"/>
                </a:solidFill>
                <a:cs typeface="+mn-cs"/>
              </a:rPr>
              <a:t>0</a:t>
            </a:r>
            <a:endParaRPr lang="en-US" altLang="zh-TW" sz="1600" baseline="-25000">
              <a:solidFill>
                <a:schemeClr val="bg1"/>
              </a:solidFill>
              <a:cs typeface="+mn-cs"/>
            </a:endParaRP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55563" y="3870325"/>
            <a:ext cx="554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Arial Narrow" pitchFamily="34" charset="0"/>
              </a:rPr>
              <a:t>Pred</a:t>
            </a:r>
          </a:p>
        </p:txBody>
      </p:sp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55563" y="4665663"/>
            <a:ext cx="650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Arial Narrow" pitchFamily="34" charset="0"/>
              </a:rPr>
              <a:t>Actual</a:t>
            </a:r>
          </a:p>
        </p:txBody>
      </p:sp>
      <p:sp>
        <p:nvSpPr>
          <p:cNvPr id="275468" name="Text Box 12"/>
          <p:cNvSpPr txBox="1">
            <a:spLocks noChangeArrowheads="1"/>
          </p:cNvSpPr>
          <p:nvPr/>
        </p:nvSpPr>
        <p:spPr bwMode="auto">
          <a:xfrm>
            <a:off x="987425" y="46164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472" name="Text Box 16"/>
          <p:cNvSpPr txBox="1">
            <a:spLocks noChangeArrowheads="1"/>
          </p:cNvSpPr>
          <p:nvPr/>
        </p:nvSpPr>
        <p:spPr bwMode="auto">
          <a:xfrm>
            <a:off x="1597025" y="46164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473" name="Text Box 17"/>
          <p:cNvSpPr txBox="1">
            <a:spLocks noChangeArrowheads="1"/>
          </p:cNvSpPr>
          <p:nvPr/>
        </p:nvSpPr>
        <p:spPr bwMode="auto">
          <a:xfrm>
            <a:off x="1276350" y="34734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219200" y="3870325"/>
            <a:ext cx="381000" cy="762000"/>
            <a:chOff x="768" y="2438"/>
            <a:chExt cx="240" cy="480"/>
          </a:xfrm>
        </p:grpSpPr>
        <p:sp>
          <p:nvSpPr>
            <p:cNvPr id="275465" name="Oval 9"/>
            <p:cNvSpPr>
              <a:spLocks noChangeArrowheads="1"/>
            </p:cNvSpPr>
            <p:nvPr/>
          </p:nvSpPr>
          <p:spPr bwMode="auto">
            <a:xfrm>
              <a:off x="816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45" name="Line 18"/>
            <p:cNvSpPr>
              <a:spLocks noChangeShapeType="1"/>
            </p:cNvSpPr>
            <p:nvPr/>
          </p:nvSpPr>
          <p:spPr bwMode="auto">
            <a:xfrm flipV="1">
              <a:off x="768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1828800" y="3870325"/>
            <a:ext cx="381000" cy="762000"/>
            <a:chOff x="1152" y="2438"/>
            <a:chExt cx="240" cy="480"/>
          </a:xfrm>
        </p:grpSpPr>
        <p:sp>
          <p:nvSpPr>
            <p:cNvPr id="275471" name="Oval 15"/>
            <p:cNvSpPr>
              <a:spLocks noChangeArrowheads="1"/>
            </p:cNvSpPr>
            <p:nvPr/>
          </p:nvSpPr>
          <p:spPr bwMode="auto">
            <a:xfrm>
              <a:off x="1200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43" name="Line 19"/>
            <p:cNvSpPr>
              <a:spLocks noChangeShapeType="1"/>
            </p:cNvSpPr>
            <p:nvPr/>
          </p:nvSpPr>
          <p:spPr bwMode="auto">
            <a:xfrm flipV="1">
              <a:off x="1152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5476" name="Text Box 20"/>
          <p:cNvSpPr txBox="1">
            <a:spLocks noChangeArrowheads="1"/>
          </p:cNvSpPr>
          <p:nvPr/>
        </p:nvSpPr>
        <p:spPr bwMode="auto">
          <a:xfrm>
            <a:off x="1885950" y="34893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sp>
        <p:nvSpPr>
          <p:cNvPr id="275478" name="Text Box 22"/>
          <p:cNvSpPr txBox="1">
            <a:spLocks noChangeArrowheads="1"/>
          </p:cNvSpPr>
          <p:nvPr/>
        </p:nvSpPr>
        <p:spPr bwMode="auto">
          <a:xfrm>
            <a:off x="2206625" y="46323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480" name="Text Box 24"/>
          <p:cNvSpPr txBox="1">
            <a:spLocks noChangeArrowheads="1"/>
          </p:cNvSpPr>
          <p:nvPr/>
        </p:nvSpPr>
        <p:spPr bwMode="auto">
          <a:xfrm>
            <a:off x="2816225" y="46323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481" name="Text Box 25"/>
          <p:cNvSpPr txBox="1">
            <a:spLocks noChangeArrowheads="1"/>
          </p:cNvSpPr>
          <p:nvPr/>
        </p:nvSpPr>
        <p:spPr bwMode="auto">
          <a:xfrm>
            <a:off x="2495550" y="34893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438400" y="3886200"/>
            <a:ext cx="381000" cy="762000"/>
            <a:chOff x="1536" y="2448"/>
            <a:chExt cx="240" cy="480"/>
          </a:xfrm>
        </p:grpSpPr>
        <p:sp>
          <p:nvSpPr>
            <p:cNvPr id="275477" name="Oval 21"/>
            <p:cNvSpPr>
              <a:spLocks noChangeArrowheads="1"/>
            </p:cNvSpPr>
            <p:nvPr/>
          </p:nvSpPr>
          <p:spPr bwMode="auto">
            <a:xfrm>
              <a:off x="1584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41" name="Line 26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3048000" y="3886200"/>
            <a:ext cx="381000" cy="762000"/>
            <a:chOff x="1920" y="2448"/>
            <a:chExt cx="240" cy="480"/>
          </a:xfrm>
        </p:grpSpPr>
        <p:sp>
          <p:nvSpPr>
            <p:cNvPr id="275479" name="Oval 23"/>
            <p:cNvSpPr>
              <a:spLocks noChangeArrowheads="1"/>
            </p:cNvSpPr>
            <p:nvPr/>
          </p:nvSpPr>
          <p:spPr bwMode="auto">
            <a:xfrm>
              <a:off x="1968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39" name="Line 27"/>
            <p:cNvSpPr>
              <a:spLocks noChangeShapeType="1"/>
            </p:cNvSpPr>
            <p:nvPr/>
          </p:nvSpPr>
          <p:spPr bwMode="auto">
            <a:xfrm flipV="1">
              <a:off x="1920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9" name="Text Box 29"/>
          <p:cNvSpPr txBox="1">
            <a:spLocks noChangeArrowheads="1"/>
          </p:cNvSpPr>
          <p:nvPr/>
        </p:nvSpPr>
        <p:spPr bwMode="auto">
          <a:xfrm>
            <a:off x="5372100" y="1066800"/>
            <a:ext cx="2265363" cy="203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addi   r10, r0, 4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addi   r1,   r1, r0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L1: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addi   r1, r1,  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en-US" sz="1800">
                <a:solidFill>
                  <a:srgbClr val="FF0000"/>
                </a:solidFill>
                <a:latin typeface="Verdana" pitchFamily="34" charset="0"/>
              </a:rPr>
              <a:t>bne    r1, r10, L1</a:t>
            </a:r>
          </a:p>
        </p:txBody>
      </p:sp>
      <p:sp>
        <p:nvSpPr>
          <p:cNvPr id="275487" name="Text Box 31"/>
          <p:cNvSpPr txBox="1">
            <a:spLocks noChangeArrowheads="1"/>
          </p:cNvSpPr>
          <p:nvPr/>
        </p:nvSpPr>
        <p:spPr bwMode="auto">
          <a:xfrm>
            <a:off x="3352800" y="461645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NT</a:t>
            </a:r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3657600" y="3886200"/>
            <a:ext cx="381000" cy="746125"/>
            <a:chOff x="2304" y="2448"/>
            <a:chExt cx="240" cy="470"/>
          </a:xfrm>
        </p:grpSpPr>
        <p:sp>
          <p:nvSpPr>
            <p:cNvPr id="20536" name="Line 35"/>
            <p:cNvSpPr>
              <a:spLocks noChangeShapeType="1"/>
            </p:cNvSpPr>
            <p:nvPr/>
          </p:nvSpPr>
          <p:spPr bwMode="auto">
            <a:xfrm flipV="1">
              <a:off x="2304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502" name="Oval 46"/>
            <p:cNvSpPr>
              <a:spLocks noChangeArrowheads="1"/>
            </p:cNvSpPr>
            <p:nvPr/>
          </p:nvSpPr>
          <p:spPr bwMode="auto">
            <a:xfrm>
              <a:off x="2352" y="2448"/>
              <a:ext cx="192" cy="19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solidFill>
                    <a:schemeClr val="bg1"/>
                  </a:solidFill>
                  <a:cs typeface="+mn-cs"/>
                </a:rPr>
                <a:t>0</a:t>
              </a:r>
              <a:endParaRPr lang="en-US" altLang="zh-TW" sz="1600" baseline="-25000">
                <a:solidFill>
                  <a:schemeClr val="bg1"/>
                </a:solidFill>
                <a:cs typeface="+mn-cs"/>
              </a:endParaRPr>
            </a:p>
          </p:txBody>
        </p:sp>
      </p:grpSp>
      <p:sp>
        <p:nvSpPr>
          <p:cNvPr id="275503" name="Text Box 47"/>
          <p:cNvSpPr txBox="1">
            <a:spLocks noChangeArrowheads="1"/>
          </p:cNvSpPr>
          <p:nvPr/>
        </p:nvSpPr>
        <p:spPr bwMode="auto">
          <a:xfrm>
            <a:off x="609600" y="3367088"/>
            <a:ext cx="41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5504" name="Text Box 48"/>
          <p:cNvSpPr txBox="1">
            <a:spLocks noChangeArrowheads="1"/>
          </p:cNvSpPr>
          <p:nvPr/>
        </p:nvSpPr>
        <p:spPr bwMode="auto">
          <a:xfrm>
            <a:off x="3048000" y="3429000"/>
            <a:ext cx="41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5523" name="Text Box 67"/>
          <p:cNvSpPr txBox="1">
            <a:spLocks noChangeArrowheads="1"/>
          </p:cNvSpPr>
          <p:nvPr/>
        </p:nvSpPr>
        <p:spPr bwMode="auto">
          <a:xfrm>
            <a:off x="4035425" y="46323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267200" y="3886200"/>
            <a:ext cx="381000" cy="762000"/>
            <a:chOff x="768" y="2438"/>
            <a:chExt cx="240" cy="480"/>
          </a:xfrm>
        </p:grpSpPr>
        <p:sp>
          <p:nvSpPr>
            <p:cNvPr id="275525" name="Oval 69"/>
            <p:cNvSpPr>
              <a:spLocks noChangeArrowheads="1"/>
            </p:cNvSpPr>
            <p:nvPr/>
          </p:nvSpPr>
          <p:spPr bwMode="auto">
            <a:xfrm>
              <a:off x="816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35" name="Line 70"/>
            <p:cNvSpPr>
              <a:spLocks noChangeShapeType="1"/>
            </p:cNvSpPr>
            <p:nvPr/>
          </p:nvSpPr>
          <p:spPr bwMode="auto">
            <a:xfrm flipV="1">
              <a:off x="768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5527" name="Text Box 71"/>
          <p:cNvSpPr txBox="1">
            <a:spLocks noChangeArrowheads="1"/>
          </p:cNvSpPr>
          <p:nvPr/>
        </p:nvSpPr>
        <p:spPr bwMode="auto">
          <a:xfrm>
            <a:off x="3657600" y="3429000"/>
            <a:ext cx="41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5528" name="Text Box 72"/>
          <p:cNvSpPr txBox="1">
            <a:spLocks noChangeArrowheads="1"/>
          </p:cNvSpPr>
          <p:nvPr/>
        </p:nvSpPr>
        <p:spPr bwMode="auto">
          <a:xfrm>
            <a:off x="4645025" y="46164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529" name="Text Box 73"/>
          <p:cNvSpPr txBox="1">
            <a:spLocks noChangeArrowheads="1"/>
          </p:cNvSpPr>
          <p:nvPr/>
        </p:nvSpPr>
        <p:spPr bwMode="auto">
          <a:xfrm>
            <a:off x="4324350" y="34734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4876800" y="3870325"/>
            <a:ext cx="381000" cy="762000"/>
            <a:chOff x="1152" y="2438"/>
            <a:chExt cx="240" cy="480"/>
          </a:xfrm>
        </p:grpSpPr>
        <p:sp>
          <p:nvSpPr>
            <p:cNvPr id="275531" name="Oval 75"/>
            <p:cNvSpPr>
              <a:spLocks noChangeArrowheads="1"/>
            </p:cNvSpPr>
            <p:nvPr/>
          </p:nvSpPr>
          <p:spPr bwMode="auto">
            <a:xfrm>
              <a:off x="1200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33" name="Line 76"/>
            <p:cNvSpPr>
              <a:spLocks noChangeShapeType="1"/>
            </p:cNvSpPr>
            <p:nvPr/>
          </p:nvSpPr>
          <p:spPr bwMode="auto">
            <a:xfrm flipV="1">
              <a:off x="1152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5533" name="Text Box 77"/>
          <p:cNvSpPr txBox="1">
            <a:spLocks noChangeArrowheads="1"/>
          </p:cNvSpPr>
          <p:nvPr/>
        </p:nvSpPr>
        <p:spPr bwMode="auto">
          <a:xfrm>
            <a:off x="4933950" y="34893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sp>
        <p:nvSpPr>
          <p:cNvPr id="275534" name="Text Box 78"/>
          <p:cNvSpPr txBox="1">
            <a:spLocks noChangeArrowheads="1"/>
          </p:cNvSpPr>
          <p:nvPr/>
        </p:nvSpPr>
        <p:spPr bwMode="auto">
          <a:xfrm>
            <a:off x="5254625" y="46323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5864225" y="46323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5536" name="Text Box 80"/>
          <p:cNvSpPr txBox="1">
            <a:spLocks noChangeArrowheads="1"/>
          </p:cNvSpPr>
          <p:nvPr/>
        </p:nvSpPr>
        <p:spPr bwMode="auto">
          <a:xfrm>
            <a:off x="5543550" y="34893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5486400" y="3886200"/>
            <a:ext cx="381000" cy="762000"/>
            <a:chOff x="1536" y="2448"/>
            <a:chExt cx="240" cy="480"/>
          </a:xfrm>
        </p:grpSpPr>
        <p:sp>
          <p:nvSpPr>
            <p:cNvPr id="275538" name="Oval 82"/>
            <p:cNvSpPr>
              <a:spLocks noChangeArrowheads="1"/>
            </p:cNvSpPr>
            <p:nvPr/>
          </p:nvSpPr>
          <p:spPr bwMode="auto">
            <a:xfrm>
              <a:off x="1584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31" name="Line 83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6096000" y="3886200"/>
            <a:ext cx="381000" cy="762000"/>
            <a:chOff x="1920" y="2448"/>
            <a:chExt cx="240" cy="480"/>
          </a:xfrm>
        </p:grpSpPr>
        <p:sp>
          <p:nvSpPr>
            <p:cNvPr id="275541" name="Oval 85"/>
            <p:cNvSpPr>
              <a:spLocks noChangeArrowheads="1"/>
            </p:cNvSpPr>
            <p:nvPr/>
          </p:nvSpPr>
          <p:spPr bwMode="auto">
            <a:xfrm>
              <a:off x="1968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0529" name="Line 86"/>
            <p:cNvSpPr>
              <a:spLocks noChangeShapeType="1"/>
            </p:cNvSpPr>
            <p:nvPr/>
          </p:nvSpPr>
          <p:spPr bwMode="auto">
            <a:xfrm flipV="1">
              <a:off x="1920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5543" name="Text Box 87"/>
          <p:cNvSpPr txBox="1">
            <a:spLocks noChangeArrowheads="1"/>
          </p:cNvSpPr>
          <p:nvPr/>
        </p:nvSpPr>
        <p:spPr bwMode="auto">
          <a:xfrm>
            <a:off x="6400800" y="461645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NT</a:t>
            </a:r>
          </a:p>
        </p:txBody>
      </p: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6705600" y="3886200"/>
            <a:ext cx="381000" cy="746125"/>
            <a:chOff x="2304" y="2448"/>
            <a:chExt cx="240" cy="470"/>
          </a:xfrm>
        </p:grpSpPr>
        <p:sp>
          <p:nvSpPr>
            <p:cNvPr id="20526" name="Line 89"/>
            <p:cNvSpPr>
              <a:spLocks noChangeShapeType="1"/>
            </p:cNvSpPr>
            <p:nvPr/>
          </p:nvSpPr>
          <p:spPr bwMode="auto">
            <a:xfrm flipV="1">
              <a:off x="2304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546" name="Oval 90"/>
            <p:cNvSpPr>
              <a:spLocks noChangeArrowheads="1"/>
            </p:cNvSpPr>
            <p:nvPr/>
          </p:nvSpPr>
          <p:spPr bwMode="auto">
            <a:xfrm>
              <a:off x="2352" y="2448"/>
              <a:ext cx="192" cy="19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solidFill>
                    <a:schemeClr val="bg1"/>
                  </a:solidFill>
                  <a:cs typeface="+mn-cs"/>
                </a:rPr>
                <a:t>0</a:t>
              </a:r>
              <a:endParaRPr lang="en-US" altLang="zh-TW" sz="1600" baseline="-25000">
                <a:solidFill>
                  <a:schemeClr val="bg1"/>
                </a:solidFill>
                <a:cs typeface="+mn-cs"/>
              </a:endParaRPr>
            </a:p>
          </p:txBody>
        </p:sp>
      </p:grpSp>
      <p:sp>
        <p:nvSpPr>
          <p:cNvPr id="275547" name="Text Box 91"/>
          <p:cNvSpPr txBox="1">
            <a:spLocks noChangeArrowheads="1"/>
          </p:cNvSpPr>
          <p:nvPr/>
        </p:nvSpPr>
        <p:spPr bwMode="auto">
          <a:xfrm>
            <a:off x="6096000" y="3429000"/>
            <a:ext cx="41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5548" name="Text Box 92"/>
          <p:cNvSpPr txBox="1">
            <a:spLocks noChangeArrowheads="1"/>
          </p:cNvSpPr>
          <p:nvPr/>
        </p:nvSpPr>
        <p:spPr bwMode="auto">
          <a:xfrm>
            <a:off x="7083425" y="46323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7315200" y="3886200"/>
            <a:ext cx="381000" cy="762000"/>
            <a:chOff x="768" y="2438"/>
            <a:chExt cx="240" cy="480"/>
          </a:xfrm>
        </p:grpSpPr>
        <p:sp>
          <p:nvSpPr>
            <p:cNvPr id="275550" name="Oval 94"/>
            <p:cNvSpPr>
              <a:spLocks noChangeArrowheads="1"/>
            </p:cNvSpPr>
            <p:nvPr/>
          </p:nvSpPr>
          <p:spPr bwMode="auto">
            <a:xfrm>
              <a:off x="816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 dirty="0">
                  <a:cs typeface="+mn-cs"/>
                </a:rPr>
                <a:t>1</a:t>
              </a:r>
              <a:endParaRPr lang="en-US" altLang="zh-TW" sz="1600" baseline="-25000" dirty="0">
                <a:cs typeface="+mn-cs"/>
              </a:endParaRPr>
            </a:p>
          </p:txBody>
        </p:sp>
        <p:sp>
          <p:nvSpPr>
            <p:cNvPr id="20525" name="Line 95"/>
            <p:cNvSpPr>
              <a:spLocks noChangeShapeType="1"/>
            </p:cNvSpPr>
            <p:nvPr/>
          </p:nvSpPr>
          <p:spPr bwMode="auto">
            <a:xfrm flipV="1">
              <a:off x="768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5552" name="Text Box 96"/>
          <p:cNvSpPr txBox="1">
            <a:spLocks noChangeArrowheads="1"/>
          </p:cNvSpPr>
          <p:nvPr/>
        </p:nvSpPr>
        <p:spPr bwMode="auto">
          <a:xfrm>
            <a:off x="6705600" y="3429000"/>
            <a:ext cx="41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5553" name="Text Box 97"/>
          <p:cNvSpPr txBox="1">
            <a:spLocks noChangeArrowheads="1"/>
          </p:cNvSpPr>
          <p:nvPr/>
        </p:nvSpPr>
        <p:spPr bwMode="auto">
          <a:xfrm>
            <a:off x="6096000" y="5791200"/>
            <a:ext cx="2100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/>
              <a:t>60% accuracy</a:t>
            </a:r>
          </a:p>
        </p:txBody>
      </p:sp>
      <p:sp>
        <p:nvSpPr>
          <p:cNvPr id="2052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8" grpId="0"/>
      <p:bldP spid="275472" grpId="0"/>
      <p:bldP spid="275473" grpId="0"/>
      <p:bldP spid="275476" grpId="0"/>
      <p:bldP spid="275478" grpId="0"/>
      <p:bldP spid="275480" grpId="0"/>
      <p:bldP spid="275481" grpId="0"/>
      <p:bldP spid="275487" grpId="0"/>
      <p:bldP spid="275503" grpId="0"/>
      <p:bldP spid="275504" grpId="0"/>
      <p:bldP spid="275523" grpId="0"/>
      <p:bldP spid="275527" grpId="0"/>
      <p:bldP spid="275528" grpId="0"/>
      <p:bldP spid="275529" grpId="0"/>
      <p:bldP spid="275533" grpId="0"/>
      <p:bldP spid="275534" grpId="0"/>
      <p:bldP spid="275535" grpId="0"/>
      <p:bldP spid="275536" grpId="0"/>
      <p:bldP spid="275543" grpId="0"/>
      <p:bldP spid="275547" grpId="0"/>
      <p:bldP spid="275548" grpId="0"/>
      <p:bldP spid="275552" grpId="0"/>
      <p:bldP spid="2755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6CDDAE6D-F415-43CF-849B-A98C643FD58F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838200"/>
          </a:xfrm>
        </p:spPr>
        <p:txBody>
          <a:bodyPr/>
          <a:lstStyle/>
          <a:p>
            <a:r>
              <a:rPr lang="en-US" sz="2800" smtClean="0"/>
              <a:t>2-bit Saturating Up/Down Counter Predictor</a:t>
            </a:r>
          </a:p>
        </p:txBody>
      </p:sp>
      <p:sp>
        <p:nvSpPr>
          <p:cNvPr id="21508" name="Line 34"/>
          <p:cNvSpPr>
            <a:spLocks noChangeShapeType="1"/>
          </p:cNvSpPr>
          <p:nvPr/>
        </p:nvSpPr>
        <p:spPr bwMode="auto">
          <a:xfrm>
            <a:off x="1143000" y="4414838"/>
            <a:ext cx="609600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35"/>
          <p:cNvSpPr>
            <a:spLocks noChangeShapeType="1"/>
          </p:cNvSpPr>
          <p:nvPr/>
        </p:nvSpPr>
        <p:spPr bwMode="auto">
          <a:xfrm>
            <a:off x="1143000" y="4795838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6516" name="Text Box 36"/>
          <p:cNvSpPr txBox="1">
            <a:spLocks noChangeArrowheads="1"/>
          </p:cNvSpPr>
          <p:nvPr/>
        </p:nvSpPr>
        <p:spPr bwMode="auto">
          <a:xfrm>
            <a:off x="1812925" y="4603750"/>
            <a:ext cx="1206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Not Taken</a:t>
            </a:r>
          </a:p>
        </p:txBody>
      </p:sp>
      <p:sp>
        <p:nvSpPr>
          <p:cNvPr id="276517" name="Text Box 37"/>
          <p:cNvSpPr txBox="1">
            <a:spLocks noChangeArrowheads="1"/>
          </p:cNvSpPr>
          <p:nvPr/>
        </p:nvSpPr>
        <p:spPr bwMode="auto">
          <a:xfrm>
            <a:off x="1828800" y="4191000"/>
            <a:ext cx="77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cs typeface="+mn-cs"/>
              </a:rPr>
              <a:t>Taken</a:t>
            </a:r>
          </a:p>
        </p:txBody>
      </p:sp>
      <p:sp>
        <p:nvSpPr>
          <p:cNvPr id="276518" name="Oval 38"/>
          <p:cNvSpPr>
            <a:spLocks noChangeArrowheads="1"/>
          </p:cNvSpPr>
          <p:nvPr/>
        </p:nvSpPr>
        <p:spPr bwMode="auto">
          <a:xfrm>
            <a:off x="1219200" y="5100638"/>
            <a:ext cx="381000" cy="381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2000" baseline="-25000">
              <a:solidFill>
                <a:schemeClr val="bg1"/>
              </a:solidFill>
              <a:cs typeface="+mn-cs"/>
            </a:endParaRPr>
          </a:p>
        </p:txBody>
      </p:sp>
      <p:sp>
        <p:nvSpPr>
          <p:cNvPr id="276519" name="Oval 39"/>
          <p:cNvSpPr>
            <a:spLocks noChangeArrowheads="1"/>
          </p:cNvSpPr>
          <p:nvPr/>
        </p:nvSpPr>
        <p:spPr bwMode="auto">
          <a:xfrm>
            <a:off x="1219200" y="5710238"/>
            <a:ext cx="381000" cy="381000"/>
          </a:xfrm>
          <a:prstGeom prst="ellipse">
            <a:avLst/>
          </a:prstGeom>
          <a:solidFill>
            <a:srgbClr val="66FF66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2000" baseline="-25000">
              <a:cs typeface="+mn-cs"/>
            </a:endParaRPr>
          </a:p>
        </p:txBody>
      </p:sp>
      <p:sp>
        <p:nvSpPr>
          <p:cNvPr id="276520" name="Text Box 40"/>
          <p:cNvSpPr txBox="1">
            <a:spLocks noChangeArrowheads="1"/>
          </p:cNvSpPr>
          <p:nvPr/>
        </p:nvSpPr>
        <p:spPr bwMode="auto">
          <a:xfrm>
            <a:off x="1814513" y="5119688"/>
            <a:ext cx="1941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Predict Not taken</a:t>
            </a:r>
          </a:p>
        </p:txBody>
      </p:sp>
      <p:sp>
        <p:nvSpPr>
          <p:cNvPr id="276521" name="Text Box 41"/>
          <p:cNvSpPr txBox="1">
            <a:spLocks noChangeArrowheads="1"/>
          </p:cNvSpPr>
          <p:nvPr/>
        </p:nvSpPr>
        <p:spPr bwMode="auto">
          <a:xfrm>
            <a:off x="1828800" y="5729288"/>
            <a:ext cx="1512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Predict taken</a:t>
            </a:r>
          </a:p>
        </p:txBody>
      </p:sp>
      <p:sp>
        <p:nvSpPr>
          <p:cNvPr id="21516" name="Text Box 49"/>
          <p:cNvSpPr txBox="1">
            <a:spLocks noChangeArrowheads="1"/>
          </p:cNvSpPr>
          <p:nvPr/>
        </p:nvSpPr>
        <p:spPr bwMode="auto">
          <a:xfrm>
            <a:off x="5834063" y="4648200"/>
            <a:ext cx="2287587" cy="1471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ST: Strongly Taken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WT: Weakly Taken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WN: Weakly Not Taken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SN: Strongly Not Taken</a:t>
            </a:r>
          </a:p>
        </p:txBody>
      </p:sp>
      <p:grpSp>
        <p:nvGrpSpPr>
          <p:cNvPr id="21517" name="Group 62"/>
          <p:cNvGrpSpPr>
            <a:grpSpLocks/>
          </p:cNvGrpSpPr>
          <p:nvPr/>
        </p:nvGrpSpPr>
        <p:grpSpPr bwMode="auto">
          <a:xfrm>
            <a:off x="3200400" y="1751013"/>
            <a:ext cx="2819400" cy="2363787"/>
            <a:chOff x="2016" y="1103"/>
            <a:chExt cx="1776" cy="1489"/>
          </a:xfrm>
        </p:grpSpPr>
        <p:sp>
          <p:nvSpPr>
            <p:cNvPr id="276512" name="Oval 32"/>
            <p:cNvSpPr>
              <a:spLocks noChangeArrowheads="1"/>
            </p:cNvSpPr>
            <p:nvPr/>
          </p:nvSpPr>
          <p:spPr bwMode="auto">
            <a:xfrm>
              <a:off x="2016" y="2159"/>
              <a:ext cx="432" cy="4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01/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WN</a:t>
              </a:r>
              <a:endParaRPr lang="en-US" altLang="zh-TW" sz="2000" baseline="-25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76526" name="Oval 46"/>
            <p:cNvSpPr>
              <a:spLocks noChangeArrowheads="1"/>
            </p:cNvSpPr>
            <p:nvPr/>
          </p:nvSpPr>
          <p:spPr bwMode="auto">
            <a:xfrm>
              <a:off x="3360" y="2159"/>
              <a:ext cx="432" cy="4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00/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SN</a:t>
              </a:r>
              <a:endParaRPr lang="en-US" altLang="zh-TW" sz="2000" baseline="-25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76527" name="Oval 47"/>
            <p:cNvSpPr>
              <a:spLocks noChangeArrowheads="1"/>
            </p:cNvSpPr>
            <p:nvPr/>
          </p:nvSpPr>
          <p:spPr bwMode="auto">
            <a:xfrm>
              <a:off x="2016" y="1103"/>
              <a:ext cx="432" cy="43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10/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WT</a:t>
              </a:r>
              <a:endParaRPr lang="en-US" altLang="zh-TW" sz="2000" baseline="-25000">
                <a:cs typeface="+mn-cs"/>
              </a:endParaRPr>
            </a:p>
          </p:txBody>
        </p:sp>
        <p:sp>
          <p:nvSpPr>
            <p:cNvPr id="276528" name="Oval 48"/>
            <p:cNvSpPr>
              <a:spLocks noChangeArrowheads="1"/>
            </p:cNvSpPr>
            <p:nvPr/>
          </p:nvSpPr>
          <p:spPr bwMode="auto">
            <a:xfrm>
              <a:off x="3360" y="1103"/>
              <a:ext cx="432" cy="43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11/</a:t>
              </a:r>
            </a:p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ST</a:t>
              </a:r>
              <a:endParaRPr lang="en-US" altLang="zh-TW" sz="2000" baseline="-25000">
                <a:cs typeface="+mn-cs"/>
              </a:endParaRPr>
            </a:p>
          </p:txBody>
        </p:sp>
        <p:cxnSp>
          <p:nvCxnSpPr>
            <p:cNvPr id="21524" name="AutoShape 50"/>
            <p:cNvCxnSpPr>
              <a:cxnSpLocks noChangeShapeType="1"/>
              <a:stCxn id="276526" idx="4"/>
              <a:endCxn id="276512" idx="4"/>
            </p:cNvCxnSpPr>
            <p:nvPr/>
          </p:nvCxnSpPr>
          <p:spPr bwMode="auto">
            <a:xfrm rot="5400000">
              <a:off x="2903" y="1920"/>
              <a:ext cx="1" cy="1344"/>
            </a:xfrm>
            <a:prstGeom prst="curvedConnector3">
              <a:avLst>
                <a:gd name="adj1" fmla="val 36900014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1525" name="AutoShape 51"/>
            <p:cNvCxnSpPr>
              <a:cxnSpLocks noChangeShapeType="1"/>
              <a:stCxn id="276512" idx="7"/>
              <a:endCxn id="276526" idx="0"/>
            </p:cNvCxnSpPr>
            <p:nvPr/>
          </p:nvCxnSpPr>
          <p:spPr bwMode="auto">
            <a:xfrm rot="-5400000">
              <a:off x="2949" y="1595"/>
              <a:ext cx="63" cy="1191"/>
            </a:xfrm>
            <a:prstGeom prst="curvedConnector3">
              <a:avLst>
                <a:gd name="adj1" fmla="val 417458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1526" name="AutoShape 52"/>
            <p:cNvCxnSpPr>
              <a:cxnSpLocks noChangeShapeType="1"/>
              <a:stCxn id="276526" idx="5"/>
              <a:endCxn id="276526" idx="7"/>
            </p:cNvCxnSpPr>
            <p:nvPr/>
          </p:nvCxnSpPr>
          <p:spPr bwMode="auto">
            <a:xfrm rot="5400000" flipH="1" flipV="1">
              <a:off x="3577" y="2374"/>
              <a:ext cx="306" cy="1"/>
            </a:xfrm>
            <a:prstGeom prst="curvedConnector5">
              <a:avLst>
                <a:gd name="adj1" fmla="val -67648"/>
                <a:gd name="adj2" fmla="val 61400014"/>
                <a:gd name="adj3" fmla="val 167648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1527" name="AutoShape 53"/>
            <p:cNvCxnSpPr>
              <a:cxnSpLocks noChangeShapeType="1"/>
              <a:stCxn id="276512" idx="2"/>
              <a:endCxn id="276527" idx="2"/>
            </p:cNvCxnSpPr>
            <p:nvPr/>
          </p:nvCxnSpPr>
          <p:spPr bwMode="auto">
            <a:xfrm rot="10800000" flipH="1">
              <a:off x="2016" y="1319"/>
              <a:ext cx="1" cy="1056"/>
            </a:xfrm>
            <a:prstGeom prst="curvedConnector3">
              <a:avLst>
                <a:gd name="adj1" fmla="val -52000014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1528" name="AutoShape 54"/>
            <p:cNvCxnSpPr>
              <a:cxnSpLocks noChangeShapeType="1"/>
              <a:stCxn id="276527" idx="0"/>
              <a:endCxn id="276528" idx="0"/>
            </p:cNvCxnSpPr>
            <p:nvPr/>
          </p:nvCxnSpPr>
          <p:spPr bwMode="auto">
            <a:xfrm rot="5400000" flipV="1">
              <a:off x="2903" y="432"/>
              <a:ext cx="1" cy="1344"/>
            </a:xfrm>
            <a:prstGeom prst="curvedConnector3">
              <a:avLst>
                <a:gd name="adj1" fmla="val -31200009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1529" name="AutoShape 55"/>
            <p:cNvCxnSpPr>
              <a:cxnSpLocks noChangeShapeType="1"/>
              <a:stCxn id="276528" idx="7"/>
              <a:endCxn id="276528" idx="5"/>
            </p:cNvCxnSpPr>
            <p:nvPr/>
          </p:nvCxnSpPr>
          <p:spPr bwMode="auto">
            <a:xfrm rot="5400000" flipV="1">
              <a:off x="3577" y="1318"/>
              <a:ext cx="306" cy="1"/>
            </a:xfrm>
            <a:prstGeom prst="curvedConnector5">
              <a:avLst>
                <a:gd name="adj1" fmla="val -67648"/>
                <a:gd name="adj2" fmla="val 51300014"/>
                <a:gd name="adj3" fmla="val 167648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1530" name="AutoShape 56"/>
            <p:cNvCxnSpPr>
              <a:cxnSpLocks noChangeShapeType="1"/>
              <a:stCxn id="276528" idx="4"/>
              <a:endCxn id="276527" idx="5"/>
            </p:cNvCxnSpPr>
            <p:nvPr/>
          </p:nvCxnSpPr>
          <p:spPr bwMode="auto">
            <a:xfrm rot="16200000" flipV="1">
              <a:off x="2949" y="908"/>
              <a:ext cx="63" cy="1191"/>
            </a:xfrm>
            <a:prstGeom prst="curvedConnector3">
              <a:avLst>
                <a:gd name="adj1" fmla="val -349208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1531" name="AutoShape 60"/>
            <p:cNvCxnSpPr>
              <a:cxnSpLocks noChangeShapeType="1"/>
              <a:stCxn id="276527" idx="4"/>
              <a:endCxn id="276512" idx="0"/>
            </p:cNvCxnSpPr>
            <p:nvPr/>
          </p:nvCxnSpPr>
          <p:spPr bwMode="auto">
            <a:xfrm rot="5400000">
              <a:off x="1920" y="1847"/>
              <a:ext cx="624" cy="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</p:grpSp>
      <p:sp>
        <p:nvSpPr>
          <p:cNvPr id="21518" name="Text Box 63"/>
          <p:cNvSpPr txBox="1">
            <a:spLocks noChangeArrowheads="1"/>
          </p:cNvSpPr>
          <p:nvPr/>
        </p:nvSpPr>
        <p:spPr bwMode="auto">
          <a:xfrm>
            <a:off x="212725" y="1812925"/>
            <a:ext cx="1868488" cy="6334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MSB: Direction bit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LSB: Hysteresis bit</a:t>
            </a:r>
          </a:p>
        </p:txBody>
      </p:sp>
      <p:sp>
        <p:nvSpPr>
          <p:cNvPr id="2151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7E52792-E002-42E9-8BDC-08102B6C2883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609600"/>
          </a:xfrm>
        </p:spPr>
        <p:txBody>
          <a:bodyPr/>
          <a:lstStyle/>
          <a:p>
            <a:r>
              <a:rPr lang="en-US" sz="2800" smtClean="0"/>
              <a:t>2-bit Counter Predictor (Another Scheme) </a:t>
            </a:r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1141413" y="4418013"/>
            <a:ext cx="612775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sysDot"/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1143000" y="4795838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1812925" y="4603750"/>
            <a:ext cx="1206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Not Taken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828800" y="4191000"/>
            <a:ext cx="779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Taken</a:t>
            </a:r>
          </a:p>
        </p:txBody>
      </p:sp>
      <p:sp>
        <p:nvSpPr>
          <p:cNvPr id="277511" name="Oval 7"/>
          <p:cNvSpPr>
            <a:spLocks noChangeArrowheads="1"/>
          </p:cNvSpPr>
          <p:nvPr/>
        </p:nvSpPr>
        <p:spPr bwMode="auto">
          <a:xfrm>
            <a:off x="1219200" y="5100638"/>
            <a:ext cx="381000" cy="381000"/>
          </a:xfrm>
          <a:prstGeom prst="ellipse">
            <a:avLst/>
          </a:prstGeom>
          <a:solidFill>
            <a:srgbClr val="FF3300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2000" baseline="-25000">
              <a:solidFill>
                <a:schemeClr val="bg1"/>
              </a:solidFill>
              <a:cs typeface="+mn-cs"/>
            </a:endParaRPr>
          </a:p>
        </p:txBody>
      </p:sp>
      <p:sp>
        <p:nvSpPr>
          <p:cNvPr id="277512" name="Oval 8"/>
          <p:cNvSpPr>
            <a:spLocks noChangeArrowheads="1"/>
          </p:cNvSpPr>
          <p:nvPr/>
        </p:nvSpPr>
        <p:spPr bwMode="auto">
          <a:xfrm>
            <a:off x="1219200" y="5710238"/>
            <a:ext cx="381000" cy="381000"/>
          </a:xfrm>
          <a:prstGeom prst="ellipse">
            <a:avLst/>
          </a:prstGeom>
          <a:solidFill>
            <a:srgbClr val="66FF66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2000" baseline="-25000">
              <a:cs typeface="+mn-cs"/>
            </a:endParaRPr>
          </a:p>
        </p:txBody>
      </p:sp>
      <p:sp>
        <p:nvSpPr>
          <p:cNvPr id="277513" name="Text Box 9"/>
          <p:cNvSpPr txBox="1">
            <a:spLocks noChangeArrowheads="1"/>
          </p:cNvSpPr>
          <p:nvPr/>
        </p:nvSpPr>
        <p:spPr bwMode="auto">
          <a:xfrm>
            <a:off x="1814513" y="5119688"/>
            <a:ext cx="1941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Predict Not taken</a:t>
            </a:r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1828800" y="5729288"/>
            <a:ext cx="1512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>
                <a:latin typeface="+mn-lt"/>
                <a:cs typeface="+mn-cs"/>
              </a:rPr>
              <a:t>Predict taken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5834063" y="4624388"/>
            <a:ext cx="2287587" cy="1471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ST: Strongly Taken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WT: Weakly Taken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WN: Weakly Not Taken</a:t>
            </a:r>
          </a:p>
          <a:p>
            <a:pPr eaLnBrk="0" hangingPunct="0">
              <a:lnSpc>
                <a:spcPct val="125000"/>
              </a:lnSpc>
              <a:buFont typeface="Wingdings" pitchFamily="2" charset="2"/>
              <a:buNone/>
            </a:pPr>
            <a:r>
              <a:rPr lang="en-US" sz="1600"/>
              <a:t>SN: Strongly Not Taken</a:t>
            </a:r>
          </a:p>
        </p:txBody>
      </p:sp>
      <p:grpSp>
        <p:nvGrpSpPr>
          <p:cNvPr id="22541" name="Group 34"/>
          <p:cNvGrpSpPr>
            <a:grpSpLocks/>
          </p:cNvGrpSpPr>
          <p:nvPr/>
        </p:nvGrpSpPr>
        <p:grpSpPr bwMode="auto">
          <a:xfrm>
            <a:off x="3200400" y="1751013"/>
            <a:ext cx="2820988" cy="2363787"/>
            <a:chOff x="2016" y="1103"/>
            <a:chExt cx="1777" cy="1489"/>
          </a:xfrm>
        </p:grpSpPr>
        <p:sp>
          <p:nvSpPr>
            <p:cNvPr id="277517" name="Oval 13"/>
            <p:cNvSpPr>
              <a:spLocks noChangeArrowheads="1"/>
            </p:cNvSpPr>
            <p:nvPr/>
          </p:nvSpPr>
          <p:spPr bwMode="auto">
            <a:xfrm>
              <a:off x="2016" y="2159"/>
              <a:ext cx="432" cy="4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01/</a:t>
              </a:r>
            </a:p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WN</a:t>
              </a:r>
              <a:endParaRPr lang="en-US" altLang="zh-TW" sz="2000" baseline="-25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77518" name="Oval 14"/>
            <p:cNvSpPr>
              <a:spLocks noChangeArrowheads="1"/>
            </p:cNvSpPr>
            <p:nvPr/>
          </p:nvSpPr>
          <p:spPr bwMode="auto">
            <a:xfrm>
              <a:off x="3360" y="2159"/>
              <a:ext cx="432" cy="432"/>
            </a:xfrm>
            <a:prstGeom prst="ellipse">
              <a:avLst/>
            </a:prstGeom>
            <a:solidFill>
              <a:srgbClr val="FF3300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00/</a:t>
              </a:r>
            </a:p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solidFill>
                    <a:schemeClr val="bg1"/>
                  </a:solidFill>
                  <a:cs typeface="+mn-cs"/>
                </a:rPr>
                <a:t>SN</a:t>
              </a:r>
              <a:endParaRPr lang="en-US" altLang="zh-TW" sz="2000" baseline="-2500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77519" name="Oval 15"/>
            <p:cNvSpPr>
              <a:spLocks noChangeArrowheads="1"/>
            </p:cNvSpPr>
            <p:nvPr/>
          </p:nvSpPr>
          <p:spPr bwMode="auto">
            <a:xfrm>
              <a:off x="2016" y="1103"/>
              <a:ext cx="432" cy="43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11/</a:t>
              </a:r>
            </a:p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ST</a:t>
              </a:r>
              <a:endParaRPr lang="en-US" altLang="zh-TW" sz="2000" baseline="-25000">
                <a:cs typeface="+mn-cs"/>
              </a:endParaRPr>
            </a:p>
          </p:txBody>
        </p:sp>
        <p:sp>
          <p:nvSpPr>
            <p:cNvPr id="277520" name="Oval 16"/>
            <p:cNvSpPr>
              <a:spLocks noChangeArrowheads="1"/>
            </p:cNvSpPr>
            <p:nvPr/>
          </p:nvSpPr>
          <p:spPr bwMode="auto">
            <a:xfrm>
              <a:off x="3360" y="1103"/>
              <a:ext cx="432" cy="43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10/</a:t>
              </a:r>
            </a:p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altLang="zh-TW" sz="2000">
                  <a:cs typeface="+mn-cs"/>
                </a:rPr>
                <a:t>WT</a:t>
              </a:r>
              <a:endParaRPr lang="en-US" altLang="zh-TW" sz="2000" baseline="-25000">
                <a:cs typeface="+mn-cs"/>
              </a:endParaRPr>
            </a:p>
          </p:txBody>
        </p:sp>
        <p:cxnSp>
          <p:nvCxnSpPr>
            <p:cNvPr id="22547" name="AutoShape 25"/>
            <p:cNvCxnSpPr>
              <a:cxnSpLocks noChangeShapeType="1"/>
              <a:stCxn id="277518" idx="4"/>
              <a:endCxn id="277517" idx="4"/>
            </p:cNvCxnSpPr>
            <p:nvPr/>
          </p:nvCxnSpPr>
          <p:spPr bwMode="auto">
            <a:xfrm rot="5400000">
              <a:off x="2903" y="1920"/>
              <a:ext cx="1" cy="1344"/>
            </a:xfrm>
            <a:prstGeom prst="curvedConnector3">
              <a:avLst>
                <a:gd name="adj1" fmla="val 35200014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2548" name="AutoShape 27"/>
            <p:cNvCxnSpPr>
              <a:cxnSpLocks noChangeShapeType="1"/>
              <a:stCxn id="277517" idx="2"/>
              <a:endCxn id="277519" idx="2"/>
            </p:cNvCxnSpPr>
            <p:nvPr/>
          </p:nvCxnSpPr>
          <p:spPr bwMode="auto">
            <a:xfrm rot="10800000" flipH="1">
              <a:off x="2016" y="1319"/>
              <a:ext cx="1" cy="1056"/>
            </a:xfrm>
            <a:prstGeom prst="curvedConnector3">
              <a:avLst>
                <a:gd name="adj1" fmla="val -37000014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2549" name="AutoShape 28"/>
            <p:cNvCxnSpPr>
              <a:cxnSpLocks noChangeShapeType="1"/>
              <a:stCxn id="277519" idx="2"/>
              <a:endCxn id="277519" idx="0"/>
            </p:cNvCxnSpPr>
            <p:nvPr/>
          </p:nvCxnSpPr>
          <p:spPr bwMode="auto">
            <a:xfrm rot="10800000" flipH="1">
              <a:off x="2016" y="1103"/>
              <a:ext cx="216" cy="216"/>
            </a:xfrm>
            <a:prstGeom prst="curvedConnector4">
              <a:avLst>
                <a:gd name="adj1" fmla="val -66667"/>
                <a:gd name="adj2" fmla="val 166667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  <p:cxnSp>
          <p:nvCxnSpPr>
            <p:cNvPr id="22550" name="AutoShape 29"/>
            <p:cNvCxnSpPr>
              <a:cxnSpLocks noChangeShapeType="1"/>
              <a:stCxn id="277518" idx="4"/>
              <a:endCxn id="277518" idx="6"/>
            </p:cNvCxnSpPr>
            <p:nvPr/>
          </p:nvCxnSpPr>
          <p:spPr bwMode="auto">
            <a:xfrm rot="5400000" flipH="1" flipV="1">
              <a:off x="3576" y="2375"/>
              <a:ext cx="216" cy="216"/>
            </a:xfrm>
            <a:prstGeom prst="curvedConnector4">
              <a:avLst>
                <a:gd name="adj1" fmla="val -66667"/>
                <a:gd name="adj2" fmla="val 16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2551" name="AutoShape 30"/>
            <p:cNvCxnSpPr>
              <a:cxnSpLocks noChangeShapeType="1"/>
              <a:stCxn id="277517" idx="7"/>
              <a:endCxn id="277518" idx="1"/>
            </p:cNvCxnSpPr>
            <p:nvPr/>
          </p:nvCxnSpPr>
          <p:spPr bwMode="auto">
            <a:xfrm rot="5400000" flipV="1">
              <a:off x="2903" y="1704"/>
              <a:ext cx="1" cy="1038"/>
            </a:xfrm>
            <a:prstGeom prst="curvedConnector3">
              <a:avLst>
                <a:gd name="adj1" fmla="val -20700009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2552" name="AutoShape 31"/>
            <p:cNvCxnSpPr>
              <a:cxnSpLocks noChangeShapeType="1"/>
              <a:stCxn id="277519" idx="0"/>
              <a:endCxn id="277520" idx="0"/>
            </p:cNvCxnSpPr>
            <p:nvPr/>
          </p:nvCxnSpPr>
          <p:spPr bwMode="auto">
            <a:xfrm rot="5400000" flipV="1">
              <a:off x="2903" y="432"/>
              <a:ext cx="1" cy="1344"/>
            </a:xfrm>
            <a:prstGeom prst="curvedConnector3">
              <a:avLst>
                <a:gd name="adj1" fmla="val -32100009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2553" name="AutoShape 32"/>
            <p:cNvCxnSpPr>
              <a:cxnSpLocks noChangeShapeType="1"/>
              <a:stCxn id="277520" idx="6"/>
              <a:endCxn id="277518" idx="6"/>
            </p:cNvCxnSpPr>
            <p:nvPr/>
          </p:nvCxnSpPr>
          <p:spPr bwMode="auto">
            <a:xfrm>
              <a:off x="3792" y="1319"/>
              <a:ext cx="1" cy="1056"/>
            </a:xfrm>
            <a:prstGeom prst="curvedConnector3">
              <a:avLst>
                <a:gd name="adj1" fmla="val 14400005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</p:spPr>
        </p:cxnSp>
        <p:cxnSp>
          <p:nvCxnSpPr>
            <p:cNvPr id="22554" name="AutoShape 33"/>
            <p:cNvCxnSpPr>
              <a:cxnSpLocks noChangeShapeType="1"/>
              <a:stCxn id="277520" idx="4"/>
              <a:endCxn id="277519" idx="4"/>
            </p:cNvCxnSpPr>
            <p:nvPr/>
          </p:nvCxnSpPr>
          <p:spPr bwMode="auto">
            <a:xfrm rot="5400000">
              <a:off x="2903" y="864"/>
              <a:ext cx="1" cy="1344"/>
            </a:xfrm>
            <a:prstGeom prst="curvedConnector3">
              <a:avLst>
                <a:gd name="adj1" fmla="val 19400009"/>
              </a:avLst>
            </a:prstGeom>
            <a:noFill/>
            <a:ln w="28575">
              <a:solidFill>
                <a:srgbClr val="006600"/>
              </a:solidFill>
              <a:prstDash val="sysDot"/>
              <a:round/>
              <a:headEnd/>
              <a:tailEnd type="triangle" w="lg" len="lg"/>
            </a:ln>
          </p:spPr>
        </p:cxnSp>
      </p:grpSp>
      <p:sp>
        <p:nvSpPr>
          <p:cNvPr id="22542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33C8EE17-A3B7-4959-82F3-CA1D3CD73FD7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077200" cy="838200"/>
          </a:xfrm>
        </p:spPr>
        <p:txBody>
          <a:bodyPr/>
          <a:lstStyle/>
          <a:p>
            <a:r>
              <a:rPr lang="en-US" smtClean="0"/>
              <a:t>Example using 2-bit up/down counter 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1371600" y="1676400"/>
            <a:ext cx="298608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 for (</a:t>
            </a:r>
            <a:r>
              <a:rPr lang="en-US" sz="1800" dirty="0" err="1">
                <a:solidFill>
                  <a:srgbClr val="0000FF"/>
                </a:solidFill>
                <a:latin typeface="Verdana" pitchFamily="34" charset="0"/>
                <a:cs typeface="+mn-cs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=0; </a:t>
            </a:r>
            <a:r>
              <a:rPr lang="en-US" sz="1800" dirty="0" err="1">
                <a:solidFill>
                  <a:srgbClr val="0000FF"/>
                </a:solidFill>
                <a:latin typeface="Verdana" pitchFamily="34" charset="0"/>
                <a:cs typeface="+mn-cs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&lt;</a:t>
            </a: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4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; </a:t>
            </a:r>
            <a:r>
              <a:rPr lang="en-US" sz="1800" dirty="0" err="1">
                <a:solidFill>
                  <a:srgbClr val="0000FF"/>
                </a:solidFill>
                <a:latin typeface="Verdana" pitchFamily="34" charset="0"/>
                <a:cs typeface="+mn-cs"/>
              </a:rPr>
              <a:t>i</a:t>
            </a: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++) {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	….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Verdana" pitchFamily="34" charset="0"/>
                <a:cs typeface="+mn-cs"/>
              </a:rPr>
              <a:t>}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sz="1800" dirty="0">
              <a:solidFill>
                <a:srgbClr val="0000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78532" name="Oval 4"/>
          <p:cNvSpPr>
            <a:spLocks noChangeArrowheads="1"/>
          </p:cNvSpPr>
          <p:nvPr/>
        </p:nvSpPr>
        <p:spPr bwMode="auto">
          <a:xfrm>
            <a:off x="1219200" y="4022725"/>
            <a:ext cx="304800" cy="304800"/>
          </a:xfrm>
          <a:prstGeom prst="ellipse">
            <a:avLst/>
          </a:prstGeom>
          <a:solidFill>
            <a:srgbClr val="FF3300"/>
          </a:solidFill>
          <a:ln w="12700">
            <a:solidFill>
              <a:srgbClr val="FF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01</a:t>
            </a:r>
            <a:endParaRPr lang="en-US" altLang="zh-TW" sz="1600" baseline="-250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588963" y="4022725"/>
            <a:ext cx="554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600">
                <a:latin typeface="Arial Narrow" pitchFamily="34" charset="0"/>
              </a:rPr>
              <a:t>Pred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88963" y="4818063"/>
            <a:ext cx="650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Arial Narrow" pitchFamily="34" charset="0"/>
              </a:rPr>
              <a:t>Actual</a:t>
            </a:r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1520825" y="47688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36" name="Text Box 8"/>
          <p:cNvSpPr txBox="1">
            <a:spLocks noChangeArrowheads="1"/>
          </p:cNvSpPr>
          <p:nvPr/>
        </p:nvSpPr>
        <p:spPr bwMode="auto">
          <a:xfrm>
            <a:off x="2130425" y="47688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809750" y="36258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52600" y="4022725"/>
            <a:ext cx="381000" cy="762000"/>
            <a:chOff x="768" y="2438"/>
            <a:chExt cx="240" cy="480"/>
          </a:xfrm>
        </p:grpSpPr>
        <p:sp>
          <p:nvSpPr>
            <p:cNvPr id="278539" name="Oval 11"/>
            <p:cNvSpPr>
              <a:spLocks noChangeArrowheads="1"/>
            </p:cNvSpPr>
            <p:nvPr/>
          </p:nvSpPr>
          <p:spPr bwMode="auto">
            <a:xfrm>
              <a:off x="816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10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17" name="Line 12"/>
            <p:cNvSpPr>
              <a:spLocks noChangeShapeType="1"/>
            </p:cNvSpPr>
            <p:nvPr/>
          </p:nvSpPr>
          <p:spPr bwMode="auto">
            <a:xfrm flipV="1">
              <a:off x="768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362200" y="4022725"/>
            <a:ext cx="381000" cy="762000"/>
            <a:chOff x="1152" y="2438"/>
            <a:chExt cx="240" cy="480"/>
          </a:xfrm>
        </p:grpSpPr>
        <p:sp>
          <p:nvSpPr>
            <p:cNvPr id="278542" name="Oval 14"/>
            <p:cNvSpPr>
              <a:spLocks noChangeArrowheads="1"/>
            </p:cNvSpPr>
            <p:nvPr/>
          </p:nvSpPr>
          <p:spPr bwMode="auto">
            <a:xfrm>
              <a:off x="1200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15" name="Line 15"/>
            <p:cNvSpPr>
              <a:spLocks noChangeShapeType="1"/>
            </p:cNvSpPr>
            <p:nvPr/>
          </p:nvSpPr>
          <p:spPr bwMode="auto">
            <a:xfrm flipV="1">
              <a:off x="1152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44" name="Text Box 16"/>
          <p:cNvSpPr txBox="1">
            <a:spLocks noChangeArrowheads="1"/>
          </p:cNvSpPr>
          <p:nvPr/>
        </p:nvSpPr>
        <p:spPr bwMode="auto">
          <a:xfrm>
            <a:off x="2419350" y="36417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2740025" y="4784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3349625" y="4784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47" name="Text Box 19"/>
          <p:cNvSpPr txBox="1">
            <a:spLocks noChangeArrowheads="1"/>
          </p:cNvSpPr>
          <p:nvPr/>
        </p:nvSpPr>
        <p:spPr bwMode="auto">
          <a:xfrm>
            <a:off x="3028950" y="36417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71800" y="4038600"/>
            <a:ext cx="381000" cy="762000"/>
            <a:chOff x="1536" y="2448"/>
            <a:chExt cx="240" cy="480"/>
          </a:xfrm>
        </p:grpSpPr>
        <p:sp>
          <p:nvSpPr>
            <p:cNvPr id="278549" name="Oval 21"/>
            <p:cNvSpPr>
              <a:spLocks noChangeArrowheads="1"/>
            </p:cNvSpPr>
            <p:nvPr/>
          </p:nvSpPr>
          <p:spPr bwMode="auto">
            <a:xfrm>
              <a:off x="1584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13" name="Line 22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581400" y="4038600"/>
            <a:ext cx="381000" cy="762000"/>
            <a:chOff x="1920" y="2448"/>
            <a:chExt cx="240" cy="480"/>
          </a:xfrm>
        </p:grpSpPr>
        <p:sp>
          <p:nvSpPr>
            <p:cNvPr id="278552" name="Oval 24"/>
            <p:cNvSpPr>
              <a:spLocks noChangeArrowheads="1"/>
            </p:cNvSpPr>
            <p:nvPr/>
          </p:nvSpPr>
          <p:spPr bwMode="auto">
            <a:xfrm>
              <a:off x="1968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11" name="Line 25"/>
            <p:cNvSpPr>
              <a:spLocks noChangeShapeType="1"/>
            </p:cNvSpPr>
            <p:nvPr/>
          </p:nvSpPr>
          <p:spPr bwMode="auto">
            <a:xfrm flipV="1">
              <a:off x="1920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1" name="Text Box 26"/>
          <p:cNvSpPr txBox="1">
            <a:spLocks noChangeArrowheads="1"/>
          </p:cNvSpPr>
          <p:nvPr/>
        </p:nvSpPr>
        <p:spPr bwMode="auto">
          <a:xfrm>
            <a:off x="5905500" y="1219200"/>
            <a:ext cx="2265363" cy="203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 </a:t>
            </a: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addi   r10, r0, 4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addi   r1,   r1, r0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L1: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  <a:latin typeface="Verdana" pitchFamily="34" charset="0"/>
              </a:rPr>
              <a:t> addi   r1, r1,  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solidFill>
                  <a:srgbClr val="FF0000"/>
                </a:solidFill>
                <a:latin typeface="Verdana" pitchFamily="34" charset="0"/>
              </a:rPr>
              <a:t> bne    r1, r10, L1</a:t>
            </a:r>
          </a:p>
        </p:txBody>
      </p:sp>
      <p:sp>
        <p:nvSpPr>
          <p:cNvPr id="278555" name="Text Box 27"/>
          <p:cNvSpPr txBox="1">
            <a:spLocks noChangeArrowheads="1"/>
          </p:cNvSpPr>
          <p:nvPr/>
        </p:nvSpPr>
        <p:spPr bwMode="auto">
          <a:xfrm>
            <a:off x="3886200" y="476885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NT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191000" y="4038600"/>
            <a:ext cx="381000" cy="746125"/>
            <a:chOff x="2304" y="2448"/>
            <a:chExt cx="240" cy="470"/>
          </a:xfrm>
        </p:grpSpPr>
        <p:sp>
          <p:nvSpPr>
            <p:cNvPr id="23608" name="Line 29"/>
            <p:cNvSpPr>
              <a:spLocks noChangeShapeType="1"/>
            </p:cNvSpPr>
            <p:nvPr/>
          </p:nvSpPr>
          <p:spPr bwMode="auto">
            <a:xfrm flipV="1">
              <a:off x="2304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58" name="Oval 30"/>
            <p:cNvSpPr>
              <a:spLocks noChangeArrowheads="1"/>
            </p:cNvSpPr>
            <p:nvPr/>
          </p:nvSpPr>
          <p:spPr bwMode="auto">
            <a:xfrm>
              <a:off x="2352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10</a:t>
              </a:r>
              <a:endParaRPr lang="en-US" altLang="zh-TW" sz="1600" baseline="-25000">
                <a:cs typeface="+mn-cs"/>
              </a:endParaRPr>
            </a:p>
          </p:txBody>
        </p:sp>
      </p:grpSp>
      <p:sp>
        <p:nvSpPr>
          <p:cNvPr id="278559" name="Text Box 31"/>
          <p:cNvSpPr txBox="1">
            <a:spLocks noChangeArrowheads="1"/>
          </p:cNvSpPr>
          <p:nvPr/>
        </p:nvSpPr>
        <p:spPr bwMode="auto">
          <a:xfrm>
            <a:off x="1143000" y="3519488"/>
            <a:ext cx="41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8560" name="Text Box 32"/>
          <p:cNvSpPr txBox="1">
            <a:spLocks noChangeArrowheads="1"/>
          </p:cNvSpPr>
          <p:nvPr/>
        </p:nvSpPr>
        <p:spPr bwMode="auto">
          <a:xfrm>
            <a:off x="3581400" y="3581400"/>
            <a:ext cx="41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8561" name="Text Box 33"/>
          <p:cNvSpPr txBox="1">
            <a:spLocks noChangeArrowheads="1"/>
          </p:cNvSpPr>
          <p:nvPr/>
        </p:nvSpPr>
        <p:spPr bwMode="auto">
          <a:xfrm>
            <a:off x="4568825" y="4784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800600" y="4038600"/>
            <a:ext cx="381000" cy="762000"/>
            <a:chOff x="768" y="2438"/>
            <a:chExt cx="240" cy="480"/>
          </a:xfrm>
        </p:grpSpPr>
        <p:sp>
          <p:nvSpPr>
            <p:cNvPr id="278563" name="Oval 35"/>
            <p:cNvSpPr>
              <a:spLocks noChangeArrowheads="1"/>
            </p:cNvSpPr>
            <p:nvPr/>
          </p:nvSpPr>
          <p:spPr bwMode="auto">
            <a:xfrm>
              <a:off x="816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07" name="Line 36"/>
            <p:cNvSpPr>
              <a:spLocks noChangeShapeType="1"/>
            </p:cNvSpPr>
            <p:nvPr/>
          </p:nvSpPr>
          <p:spPr bwMode="auto">
            <a:xfrm flipV="1">
              <a:off x="768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65" name="Text Box 37"/>
          <p:cNvSpPr txBox="1">
            <a:spLocks noChangeArrowheads="1"/>
          </p:cNvSpPr>
          <p:nvPr/>
        </p:nvSpPr>
        <p:spPr bwMode="auto">
          <a:xfrm>
            <a:off x="4248150" y="36576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  <a:endParaRPr lang="en-US" sz="2000"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278566" name="Text Box 38"/>
          <p:cNvSpPr txBox="1">
            <a:spLocks noChangeArrowheads="1"/>
          </p:cNvSpPr>
          <p:nvPr/>
        </p:nvSpPr>
        <p:spPr bwMode="auto">
          <a:xfrm>
            <a:off x="5178425" y="476885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67" name="Text Box 39"/>
          <p:cNvSpPr txBox="1">
            <a:spLocks noChangeArrowheads="1"/>
          </p:cNvSpPr>
          <p:nvPr/>
        </p:nvSpPr>
        <p:spPr bwMode="auto">
          <a:xfrm>
            <a:off x="4857750" y="36258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5410200" y="4022725"/>
            <a:ext cx="381000" cy="762000"/>
            <a:chOff x="1152" y="2438"/>
            <a:chExt cx="240" cy="480"/>
          </a:xfrm>
        </p:grpSpPr>
        <p:sp>
          <p:nvSpPr>
            <p:cNvPr id="278569" name="Oval 41"/>
            <p:cNvSpPr>
              <a:spLocks noChangeArrowheads="1"/>
            </p:cNvSpPr>
            <p:nvPr/>
          </p:nvSpPr>
          <p:spPr bwMode="auto">
            <a:xfrm>
              <a:off x="1200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05" name="Line 42"/>
            <p:cNvSpPr>
              <a:spLocks noChangeShapeType="1"/>
            </p:cNvSpPr>
            <p:nvPr/>
          </p:nvSpPr>
          <p:spPr bwMode="auto">
            <a:xfrm flipV="1">
              <a:off x="1152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71" name="Text Box 43"/>
          <p:cNvSpPr txBox="1">
            <a:spLocks noChangeArrowheads="1"/>
          </p:cNvSpPr>
          <p:nvPr/>
        </p:nvSpPr>
        <p:spPr bwMode="auto">
          <a:xfrm>
            <a:off x="5467350" y="36417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sp>
        <p:nvSpPr>
          <p:cNvPr id="278572" name="Text Box 44"/>
          <p:cNvSpPr txBox="1">
            <a:spLocks noChangeArrowheads="1"/>
          </p:cNvSpPr>
          <p:nvPr/>
        </p:nvSpPr>
        <p:spPr bwMode="auto">
          <a:xfrm>
            <a:off x="5788025" y="4784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73" name="Text Box 45"/>
          <p:cNvSpPr txBox="1">
            <a:spLocks noChangeArrowheads="1"/>
          </p:cNvSpPr>
          <p:nvPr/>
        </p:nvSpPr>
        <p:spPr bwMode="auto">
          <a:xfrm>
            <a:off x="6397625" y="4784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sp>
        <p:nvSpPr>
          <p:cNvPr id="278574" name="Text Box 46"/>
          <p:cNvSpPr txBox="1">
            <a:spLocks noChangeArrowheads="1"/>
          </p:cNvSpPr>
          <p:nvPr/>
        </p:nvSpPr>
        <p:spPr bwMode="auto">
          <a:xfrm>
            <a:off x="6076950" y="36417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019800" y="4038600"/>
            <a:ext cx="381000" cy="762000"/>
            <a:chOff x="1536" y="2448"/>
            <a:chExt cx="240" cy="480"/>
          </a:xfrm>
        </p:grpSpPr>
        <p:sp>
          <p:nvSpPr>
            <p:cNvPr id="278576" name="Oval 48"/>
            <p:cNvSpPr>
              <a:spLocks noChangeArrowheads="1"/>
            </p:cNvSpPr>
            <p:nvPr/>
          </p:nvSpPr>
          <p:spPr bwMode="auto">
            <a:xfrm>
              <a:off x="1584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03" name="Line 49"/>
            <p:cNvSpPr>
              <a:spLocks noChangeShapeType="1"/>
            </p:cNvSpPr>
            <p:nvPr/>
          </p:nvSpPr>
          <p:spPr bwMode="auto">
            <a:xfrm flipV="1">
              <a:off x="1536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6629400" y="4038600"/>
            <a:ext cx="381000" cy="762000"/>
            <a:chOff x="1920" y="2448"/>
            <a:chExt cx="240" cy="480"/>
          </a:xfrm>
        </p:grpSpPr>
        <p:sp>
          <p:nvSpPr>
            <p:cNvPr id="278579" name="Oval 51"/>
            <p:cNvSpPr>
              <a:spLocks noChangeArrowheads="1"/>
            </p:cNvSpPr>
            <p:nvPr/>
          </p:nvSpPr>
          <p:spPr bwMode="auto">
            <a:xfrm>
              <a:off x="1968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601" name="Line 52"/>
            <p:cNvSpPr>
              <a:spLocks noChangeShapeType="1"/>
            </p:cNvSpPr>
            <p:nvPr/>
          </p:nvSpPr>
          <p:spPr bwMode="auto">
            <a:xfrm flipV="1">
              <a:off x="1920" y="268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81" name="Text Box 53"/>
          <p:cNvSpPr txBox="1">
            <a:spLocks noChangeArrowheads="1"/>
          </p:cNvSpPr>
          <p:nvPr/>
        </p:nvSpPr>
        <p:spPr bwMode="auto">
          <a:xfrm>
            <a:off x="6934200" y="476885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NT</a:t>
            </a:r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7239000" y="4038600"/>
            <a:ext cx="381000" cy="746125"/>
            <a:chOff x="2304" y="2448"/>
            <a:chExt cx="240" cy="470"/>
          </a:xfrm>
        </p:grpSpPr>
        <p:sp>
          <p:nvSpPr>
            <p:cNvPr id="23598" name="Line 55"/>
            <p:cNvSpPr>
              <a:spLocks noChangeShapeType="1"/>
            </p:cNvSpPr>
            <p:nvPr/>
          </p:nvSpPr>
          <p:spPr bwMode="auto">
            <a:xfrm flipV="1">
              <a:off x="2304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84" name="Oval 56"/>
            <p:cNvSpPr>
              <a:spLocks noChangeArrowheads="1"/>
            </p:cNvSpPr>
            <p:nvPr/>
          </p:nvSpPr>
          <p:spPr bwMode="auto">
            <a:xfrm>
              <a:off x="2352" y="244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10</a:t>
              </a:r>
              <a:endParaRPr lang="en-US" altLang="zh-TW" sz="1600" baseline="-25000">
                <a:cs typeface="+mn-cs"/>
              </a:endParaRPr>
            </a:p>
          </p:txBody>
        </p:sp>
      </p:grpSp>
      <p:sp>
        <p:nvSpPr>
          <p:cNvPr id="278585" name="Text Box 57"/>
          <p:cNvSpPr txBox="1">
            <a:spLocks noChangeArrowheads="1"/>
          </p:cNvSpPr>
          <p:nvPr/>
        </p:nvSpPr>
        <p:spPr bwMode="auto">
          <a:xfrm>
            <a:off x="6629400" y="3581400"/>
            <a:ext cx="41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>
                <a:latin typeface="Verdana" pitchFamily="34" charset="0"/>
                <a:sym typeface="Wingdings" pitchFamily="2" charset="2"/>
              </a:rPr>
              <a:t></a:t>
            </a:r>
          </a:p>
        </p:txBody>
      </p:sp>
      <p:sp>
        <p:nvSpPr>
          <p:cNvPr id="278586" name="Text Box 58"/>
          <p:cNvSpPr txBox="1">
            <a:spLocks noChangeArrowheads="1"/>
          </p:cNvSpPr>
          <p:nvPr/>
        </p:nvSpPr>
        <p:spPr bwMode="auto">
          <a:xfrm>
            <a:off x="7616825" y="4784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006600"/>
                </a:solidFill>
              </a:rPr>
              <a:t>T</a:t>
            </a:r>
          </a:p>
        </p:txBody>
      </p: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7848600" y="4038600"/>
            <a:ext cx="381000" cy="762000"/>
            <a:chOff x="768" y="2438"/>
            <a:chExt cx="240" cy="480"/>
          </a:xfrm>
        </p:grpSpPr>
        <p:sp>
          <p:nvSpPr>
            <p:cNvPr id="278588" name="Oval 60"/>
            <p:cNvSpPr>
              <a:spLocks noChangeArrowheads="1"/>
            </p:cNvSpPr>
            <p:nvPr/>
          </p:nvSpPr>
          <p:spPr bwMode="auto">
            <a:xfrm>
              <a:off x="816" y="2438"/>
              <a:ext cx="192" cy="192"/>
            </a:xfrm>
            <a:prstGeom prst="ellipse">
              <a:avLst/>
            </a:prstGeom>
            <a:solidFill>
              <a:srgbClr val="66FF66"/>
            </a:solidFill>
            <a:ln w="12700">
              <a:solidFill>
                <a:srgbClr val="66FF66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buFont typeface="Wingdings" pitchFamily="2" charset="2"/>
                <a:buNone/>
                <a:defRPr/>
              </a:pPr>
              <a:r>
                <a:rPr lang="en-US" altLang="zh-TW" sz="1600">
                  <a:cs typeface="+mn-cs"/>
                </a:rPr>
                <a:t>1</a:t>
              </a:r>
              <a:endParaRPr lang="en-US" altLang="zh-TW" sz="1600" baseline="-25000">
                <a:cs typeface="+mn-cs"/>
              </a:endParaRPr>
            </a:p>
          </p:txBody>
        </p:sp>
        <p:sp>
          <p:nvSpPr>
            <p:cNvPr id="23597" name="Line 61"/>
            <p:cNvSpPr>
              <a:spLocks noChangeShapeType="1"/>
            </p:cNvSpPr>
            <p:nvPr/>
          </p:nvSpPr>
          <p:spPr bwMode="auto">
            <a:xfrm flipV="1">
              <a:off x="768" y="2678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90" name="Text Box 62"/>
          <p:cNvSpPr txBox="1">
            <a:spLocks noChangeArrowheads="1"/>
          </p:cNvSpPr>
          <p:nvPr/>
        </p:nvSpPr>
        <p:spPr bwMode="auto">
          <a:xfrm>
            <a:off x="7296150" y="36766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Verdana" pitchFamily="34" charset="0"/>
                <a:sym typeface="Symbol" pitchFamily="18" charset="2"/>
              </a:rPr>
              <a:t></a:t>
            </a:r>
          </a:p>
        </p:txBody>
      </p:sp>
      <p:sp>
        <p:nvSpPr>
          <p:cNvPr id="278591" name="Text Box 63"/>
          <p:cNvSpPr txBox="1">
            <a:spLocks noChangeArrowheads="1"/>
          </p:cNvSpPr>
          <p:nvPr/>
        </p:nvSpPr>
        <p:spPr bwMode="auto">
          <a:xfrm>
            <a:off x="6096000" y="5791200"/>
            <a:ext cx="2100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/>
              <a:t>80% accuracy</a:t>
            </a:r>
          </a:p>
        </p:txBody>
      </p:sp>
      <p:sp>
        <p:nvSpPr>
          <p:cNvPr id="2359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/>
      <p:bldP spid="278536" grpId="0"/>
      <p:bldP spid="278537" grpId="0"/>
      <p:bldP spid="278544" grpId="0"/>
      <p:bldP spid="278545" grpId="0"/>
      <p:bldP spid="278546" grpId="0"/>
      <p:bldP spid="278547" grpId="0"/>
      <p:bldP spid="278555" grpId="0"/>
      <p:bldP spid="278559" grpId="0"/>
      <p:bldP spid="278560" grpId="0"/>
      <p:bldP spid="278561" grpId="0"/>
      <p:bldP spid="278565" grpId="0"/>
      <p:bldP spid="278566" grpId="0"/>
      <p:bldP spid="278567" grpId="0"/>
      <p:bldP spid="278571" grpId="0"/>
      <p:bldP spid="278572" grpId="0"/>
      <p:bldP spid="278573" grpId="0"/>
      <p:bldP spid="278574" grpId="0"/>
      <p:bldP spid="278581" grpId="0"/>
      <p:bldP spid="278585" grpId="0"/>
      <p:bldP spid="278586" grpId="0"/>
      <p:bldP spid="278590" grpId="0"/>
      <p:bldP spid="2785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AB8D82D6-1001-4FA1-B7BC-10F7747C41CB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 What?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001000" cy="3124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2000" dirty="0"/>
              <a:t>Direction (1-bit)</a:t>
            </a:r>
            <a:endParaRPr lang="en-US" sz="2000" dirty="0">
              <a:sym typeface="Symbol" pitchFamily="18" charset="2"/>
            </a:endParaRP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ym typeface="Symbol" pitchFamily="18" charset="2"/>
              </a:rPr>
              <a:t>Single direction for unconditional jumps and calls/returns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ym typeface="Symbol" pitchFamily="18" charset="2"/>
              </a:rPr>
              <a:t>Binary for conditional </a:t>
            </a:r>
            <a:r>
              <a:rPr lang="en-US" sz="2000" dirty="0" smtClean="0">
                <a:sym typeface="Symbol" pitchFamily="18" charset="2"/>
              </a:rPr>
              <a:t>branches</a:t>
            </a:r>
          </a:p>
          <a:p>
            <a:pPr lvl="1">
              <a:lnSpc>
                <a:spcPct val="110000"/>
              </a:lnSpc>
              <a:defRPr/>
            </a:pPr>
            <a:endParaRPr lang="en-US" sz="2000" dirty="0">
              <a:sym typeface="Symbol" pitchFamily="18" charset="2"/>
            </a:endParaRPr>
          </a:p>
          <a:p>
            <a:pPr>
              <a:lnSpc>
                <a:spcPct val="110000"/>
              </a:lnSpc>
              <a:defRPr/>
            </a:pPr>
            <a:r>
              <a:rPr lang="en-US" sz="2000" dirty="0"/>
              <a:t>Target (32-bit or 64-bit addresses)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ym typeface="Symbol" pitchFamily="18" charset="2"/>
              </a:rPr>
              <a:t>Some are easy</a:t>
            </a:r>
          </a:p>
          <a:p>
            <a:pPr lvl="2">
              <a:lnSpc>
                <a:spcPct val="110000"/>
              </a:lnSpc>
              <a:defRPr/>
            </a:pPr>
            <a:r>
              <a:rPr lang="en-US" dirty="0">
                <a:sym typeface="Symbol" pitchFamily="18" charset="2"/>
              </a:rPr>
              <a:t>One: </a:t>
            </a:r>
            <a:r>
              <a:rPr lang="en-US" dirty="0" err="1">
                <a:sym typeface="Symbol" pitchFamily="18" charset="2"/>
              </a:rPr>
              <a:t>Uni</a:t>
            </a:r>
            <a:r>
              <a:rPr lang="en-US" dirty="0">
                <a:sym typeface="Symbol" pitchFamily="18" charset="2"/>
              </a:rPr>
              <a:t>-directional jumps  </a:t>
            </a:r>
          </a:p>
          <a:p>
            <a:pPr lvl="2">
              <a:lnSpc>
                <a:spcPct val="110000"/>
              </a:lnSpc>
              <a:defRPr/>
            </a:pPr>
            <a:r>
              <a:rPr lang="en-US" dirty="0">
                <a:sym typeface="Symbol" pitchFamily="18" charset="2"/>
              </a:rPr>
              <a:t>Two: Fall through (Not Taken) vs. Taken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ym typeface="Symbol" pitchFamily="18" charset="2"/>
              </a:rPr>
              <a:t>Many: Function Pointer or Indirect Jump (e.g. </a:t>
            </a:r>
            <a:r>
              <a:rPr lang="en-US" sz="2000" dirty="0" err="1">
                <a:sym typeface="Symbol" pitchFamily="18" charset="2"/>
              </a:rPr>
              <a:t>jr</a:t>
            </a:r>
            <a:r>
              <a:rPr lang="en-US" sz="2000" dirty="0">
                <a:sym typeface="Symbol" pitchFamily="18" charset="2"/>
              </a:rPr>
              <a:t> r31)</a:t>
            </a:r>
          </a:p>
        </p:txBody>
      </p:sp>
      <p:pic>
        <p:nvPicPr>
          <p:cNvPr id="7173" name="Picture 7" descr="MCBD07011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25" y="1219200"/>
            <a:ext cx="21748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270375" y="6477000"/>
            <a:ext cx="606425" cy="152400"/>
          </a:xfrm>
          <a:noFill/>
        </p:spPr>
        <p:txBody>
          <a:bodyPr/>
          <a:lstStyle/>
          <a:p>
            <a:fld id="{F4AF489D-8611-464B-BDF0-96A724004CCE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155575"/>
            <a:ext cx="8229600" cy="758825"/>
          </a:xfrm>
        </p:spPr>
        <p:txBody>
          <a:bodyPr/>
          <a:lstStyle/>
          <a:p>
            <a:r>
              <a:rPr lang="en-US" smtClean="0"/>
              <a:t>Branch Correlation</a:t>
            </a:r>
          </a:p>
        </p:txBody>
      </p:sp>
      <p:sp>
        <p:nvSpPr>
          <p:cNvPr id="281643" name="Rectangle 43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4191000"/>
            <a:ext cx="8001000" cy="21336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dirty="0"/>
              <a:t>Branch direction</a:t>
            </a:r>
          </a:p>
          <a:p>
            <a:pPr lvl="1">
              <a:defRPr/>
            </a:pPr>
            <a:r>
              <a:rPr lang="en-US" dirty="0"/>
              <a:t>Not independent</a:t>
            </a:r>
          </a:p>
          <a:p>
            <a:pPr lvl="1">
              <a:defRPr/>
            </a:pPr>
            <a:r>
              <a:rPr lang="en-US" dirty="0"/>
              <a:t>Correlated to the path taken</a:t>
            </a:r>
          </a:p>
          <a:p>
            <a:pPr>
              <a:defRPr/>
            </a:pPr>
            <a:r>
              <a:rPr lang="en-US" sz="2400" dirty="0"/>
              <a:t>Example: Path 1-1 of b3 can be surely known beforehand </a:t>
            </a:r>
          </a:p>
          <a:p>
            <a:pPr>
              <a:defRPr/>
            </a:pPr>
            <a:r>
              <a:rPr lang="en-US" sz="2400" dirty="0"/>
              <a:t>Track path using a 2-bit register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066800" y="1743075"/>
            <a:ext cx="2941638" cy="2363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if (aa==2)     // b1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       aa = 0;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if (bb==2)     // b2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latin typeface="Courier New" pitchFamily="49" charset="0"/>
                <a:cs typeface="Courier New" pitchFamily="49" charset="0"/>
              </a:rPr>
              <a:t>       bb = 0;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if (aa!=bb) {  // b3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     …….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6176963" y="1219200"/>
            <a:ext cx="458787" cy="441325"/>
          </a:xfrm>
          <a:prstGeom prst="ellipse">
            <a:avLst/>
          </a:prstGeom>
          <a:solidFill>
            <a:srgbClr val="0000FF"/>
          </a:solidFill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b1</a:t>
            </a:r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5602288" y="1990725"/>
            <a:ext cx="458787" cy="441325"/>
          </a:xfrm>
          <a:prstGeom prst="ellipse">
            <a:avLst/>
          </a:prstGeom>
          <a:solidFill>
            <a:srgbClr val="006600"/>
          </a:solidFill>
          <a:ln w="12700">
            <a:solidFill>
              <a:srgbClr val="66FF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b2</a:t>
            </a:r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6865938" y="1990725"/>
            <a:ext cx="460375" cy="44132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b2</a:t>
            </a: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5027613" y="2873375"/>
            <a:ext cx="460375" cy="441325"/>
          </a:xfrm>
          <a:prstGeom prst="ellipse">
            <a:avLst/>
          </a:prstGeom>
          <a:solidFill>
            <a:srgbClr val="006600"/>
          </a:solidFill>
          <a:ln w="12700">
            <a:solidFill>
              <a:srgbClr val="66FF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b3</a:t>
            </a:r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5946775" y="2873375"/>
            <a:ext cx="460375" cy="44132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b3</a:t>
            </a:r>
          </a:p>
        </p:txBody>
      </p:sp>
      <p:sp>
        <p:nvSpPr>
          <p:cNvPr id="24587" name="Oval 10"/>
          <p:cNvSpPr>
            <a:spLocks noChangeArrowheads="1"/>
          </p:cNvSpPr>
          <p:nvPr/>
        </p:nvSpPr>
        <p:spPr bwMode="auto">
          <a:xfrm>
            <a:off x="6521450" y="2873375"/>
            <a:ext cx="458788" cy="441325"/>
          </a:xfrm>
          <a:prstGeom prst="ellipse">
            <a:avLst/>
          </a:prstGeom>
          <a:solidFill>
            <a:srgbClr val="006600"/>
          </a:solidFill>
          <a:ln w="12700">
            <a:solidFill>
              <a:srgbClr val="66FF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b3</a:t>
            </a:r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 flipH="1">
            <a:off x="5946775" y="1549400"/>
            <a:ext cx="344488" cy="55245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5638800" y="1439863"/>
            <a:ext cx="5842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/>
              <a:t>1 (T)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 flipH="1">
            <a:off x="5372100" y="2322513"/>
            <a:ext cx="344488" cy="550862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5257800" y="2211388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/>
              <a:t>1</a:t>
            </a:r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 flipH="1">
            <a:off x="6751638" y="2322513"/>
            <a:ext cx="228600" cy="550862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Text Box 16"/>
          <p:cNvSpPr txBox="1">
            <a:spLocks noChangeArrowheads="1"/>
          </p:cNvSpPr>
          <p:nvPr/>
        </p:nvSpPr>
        <p:spPr bwMode="auto">
          <a:xfrm>
            <a:off x="6521450" y="2211388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/>
              <a:t>1</a:t>
            </a:r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6521450" y="1549400"/>
            <a:ext cx="344488" cy="55245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6635750" y="1439863"/>
            <a:ext cx="703263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/>
              <a:t>0 (NT)</a:t>
            </a:r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>
            <a:off x="5899150" y="2322513"/>
            <a:ext cx="344488" cy="550862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Text Box 20"/>
          <p:cNvSpPr txBox="1">
            <a:spLocks noChangeArrowheads="1"/>
          </p:cNvSpPr>
          <p:nvPr/>
        </p:nvSpPr>
        <p:spPr bwMode="auto">
          <a:xfrm>
            <a:off x="6013450" y="2211388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/>
              <a:t>0</a:t>
            </a:r>
          </a:p>
        </p:txBody>
      </p:sp>
      <p:sp>
        <p:nvSpPr>
          <p:cNvPr id="24598" name="Oval 21"/>
          <p:cNvSpPr>
            <a:spLocks noChangeArrowheads="1"/>
          </p:cNvSpPr>
          <p:nvPr/>
        </p:nvSpPr>
        <p:spPr bwMode="auto">
          <a:xfrm>
            <a:off x="7326313" y="2873375"/>
            <a:ext cx="458787" cy="44132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b3</a:t>
            </a:r>
          </a:p>
        </p:txBody>
      </p:sp>
      <p:sp>
        <p:nvSpPr>
          <p:cNvPr id="24599" name="Line 22"/>
          <p:cNvSpPr>
            <a:spLocks noChangeShapeType="1"/>
          </p:cNvSpPr>
          <p:nvPr/>
        </p:nvSpPr>
        <p:spPr bwMode="auto">
          <a:xfrm>
            <a:off x="7277100" y="2322513"/>
            <a:ext cx="344488" cy="550862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Text Box 23"/>
          <p:cNvSpPr txBox="1">
            <a:spLocks noChangeArrowheads="1"/>
          </p:cNvSpPr>
          <p:nvPr/>
        </p:nvSpPr>
        <p:spPr bwMode="auto">
          <a:xfrm>
            <a:off x="7392988" y="2211388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/>
              <a:t>0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/>
        </p:nvSpPr>
        <p:spPr bwMode="auto">
          <a:xfrm>
            <a:off x="4356100" y="3289300"/>
            <a:ext cx="1343025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Path: A:1-1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5819775" y="3290888"/>
            <a:ext cx="739775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B:1-0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/>
        </p:nvSpPr>
        <p:spPr bwMode="auto">
          <a:xfrm>
            <a:off x="6508750" y="3289300"/>
            <a:ext cx="742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C:0-1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7286625" y="3289300"/>
            <a:ext cx="760413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D:0-0</a:t>
            </a:r>
          </a:p>
        </p:txBody>
      </p:sp>
      <p:grpSp>
        <p:nvGrpSpPr>
          <p:cNvPr id="24605" name="Group 28"/>
          <p:cNvGrpSpPr>
            <a:grpSpLocks/>
          </p:cNvGrpSpPr>
          <p:nvPr/>
        </p:nvGrpSpPr>
        <p:grpSpPr bwMode="auto">
          <a:xfrm>
            <a:off x="4943475" y="3541713"/>
            <a:ext cx="808038" cy="701675"/>
            <a:chOff x="1824" y="1984"/>
            <a:chExt cx="509" cy="442"/>
          </a:xfrm>
        </p:grpSpPr>
        <p:sp>
          <p:nvSpPr>
            <p:cNvPr id="24618" name="Text Box 29"/>
            <p:cNvSpPr txBox="1">
              <a:spLocks noChangeArrowheads="1"/>
            </p:cNvSpPr>
            <p:nvPr/>
          </p:nvSpPr>
          <p:spPr bwMode="auto">
            <a:xfrm>
              <a:off x="1824" y="1984"/>
              <a:ext cx="509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aa=0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bb=0</a:t>
              </a:r>
            </a:p>
          </p:txBody>
        </p:sp>
        <p:sp>
          <p:nvSpPr>
            <p:cNvPr id="24619" name="AutoShape 30"/>
            <p:cNvSpPr>
              <a:spLocks/>
            </p:cNvSpPr>
            <p:nvPr/>
          </p:nvSpPr>
          <p:spPr bwMode="auto">
            <a:xfrm>
              <a:off x="1846" y="2064"/>
              <a:ext cx="48" cy="24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4606" name="Group 31"/>
          <p:cNvGrpSpPr>
            <a:grpSpLocks/>
          </p:cNvGrpSpPr>
          <p:nvPr/>
        </p:nvGrpSpPr>
        <p:grpSpPr bwMode="auto">
          <a:xfrm>
            <a:off x="5883275" y="3541713"/>
            <a:ext cx="795338" cy="701675"/>
            <a:chOff x="2208" y="1984"/>
            <a:chExt cx="501" cy="442"/>
          </a:xfrm>
        </p:grpSpPr>
        <p:sp>
          <p:nvSpPr>
            <p:cNvPr id="24616" name="Text Box 32"/>
            <p:cNvSpPr txBox="1">
              <a:spLocks noChangeArrowheads="1"/>
            </p:cNvSpPr>
            <p:nvPr/>
          </p:nvSpPr>
          <p:spPr bwMode="auto">
            <a:xfrm>
              <a:off x="2208" y="1984"/>
              <a:ext cx="501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aa=0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bb</a:t>
              </a:r>
              <a:r>
                <a:rPr lang="en-US" altLang="zh-TW" sz="1800">
                  <a:solidFill>
                    <a:srgbClr val="FF3300"/>
                  </a:solidFill>
                  <a:sym typeface="Symbol" pitchFamily="18" charset="2"/>
                </a:rPr>
                <a:t></a:t>
              </a:r>
              <a:r>
                <a:rPr lang="en-US" altLang="zh-TW" sz="18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4617" name="AutoShape 33"/>
            <p:cNvSpPr>
              <a:spLocks/>
            </p:cNvSpPr>
            <p:nvPr/>
          </p:nvSpPr>
          <p:spPr bwMode="auto">
            <a:xfrm>
              <a:off x="2230" y="2064"/>
              <a:ext cx="48" cy="24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4607" name="Group 34"/>
          <p:cNvGrpSpPr>
            <a:grpSpLocks/>
          </p:cNvGrpSpPr>
          <p:nvPr/>
        </p:nvGrpSpPr>
        <p:grpSpPr bwMode="auto">
          <a:xfrm>
            <a:off x="6565900" y="3543300"/>
            <a:ext cx="808038" cy="701675"/>
            <a:chOff x="2544" y="1982"/>
            <a:chExt cx="509" cy="442"/>
          </a:xfrm>
        </p:grpSpPr>
        <p:sp>
          <p:nvSpPr>
            <p:cNvPr id="24614" name="Text Box 35"/>
            <p:cNvSpPr txBox="1">
              <a:spLocks noChangeArrowheads="1"/>
            </p:cNvSpPr>
            <p:nvPr/>
          </p:nvSpPr>
          <p:spPr bwMode="auto">
            <a:xfrm>
              <a:off x="2544" y="1982"/>
              <a:ext cx="509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aa</a:t>
              </a:r>
              <a:r>
                <a:rPr lang="en-US" altLang="zh-TW" sz="1800">
                  <a:solidFill>
                    <a:srgbClr val="FF3300"/>
                  </a:solidFill>
                  <a:sym typeface="Symbol" pitchFamily="18" charset="2"/>
                </a:rPr>
                <a:t></a:t>
              </a:r>
              <a:r>
                <a:rPr lang="en-US" altLang="zh-TW" sz="1800">
                  <a:solidFill>
                    <a:srgbClr val="FF3300"/>
                  </a:solidFill>
                </a:rPr>
                <a:t>2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bb</a:t>
              </a:r>
              <a:r>
                <a:rPr lang="en-US" altLang="zh-TW" sz="1800">
                  <a:solidFill>
                    <a:srgbClr val="FF3300"/>
                  </a:solidFill>
                  <a:sym typeface="Symbol" pitchFamily="18" charset="2"/>
                </a:rPr>
                <a:t>=0</a:t>
              </a:r>
              <a:endParaRPr lang="en-US" altLang="zh-TW" sz="1800">
                <a:solidFill>
                  <a:srgbClr val="FF3300"/>
                </a:solidFill>
              </a:endParaRPr>
            </a:p>
          </p:txBody>
        </p:sp>
        <p:sp>
          <p:nvSpPr>
            <p:cNvPr id="24615" name="AutoShape 36"/>
            <p:cNvSpPr>
              <a:spLocks/>
            </p:cNvSpPr>
            <p:nvPr/>
          </p:nvSpPr>
          <p:spPr bwMode="auto">
            <a:xfrm>
              <a:off x="2566" y="2064"/>
              <a:ext cx="48" cy="24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4608" name="Group 37"/>
          <p:cNvGrpSpPr>
            <a:grpSpLocks/>
          </p:cNvGrpSpPr>
          <p:nvPr/>
        </p:nvGrpSpPr>
        <p:grpSpPr bwMode="auto">
          <a:xfrm>
            <a:off x="7327900" y="3543300"/>
            <a:ext cx="766763" cy="701675"/>
            <a:chOff x="2902" y="1984"/>
            <a:chExt cx="483" cy="442"/>
          </a:xfrm>
        </p:grpSpPr>
        <p:sp>
          <p:nvSpPr>
            <p:cNvPr id="24612" name="Text Box 38"/>
            <p:cNvSpPr txBox="1">
              <a:spLocks noChangeArrowheads="1"/>
            </p:cNvSpPr>
            <p:nvPr/>
          </p:nvSpPr>
          <p:spPr bwMode="auto">
            <a:xfrm>
              <a:off x="2902" y="1984"/>
              <a:ext cx="483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aa</a:t>
              </a:r>
              <a:r>
                <a:rPr lang="en-US" altLang="zh-TW" sz="1800">
                  <a:solidFill>
                    <a:srgbClr val="FF3300"/>
                  </a:solidFill>
                  <a:sym typeface="Symbol" pitchFamily="18" charset="2"/>
                </a:rPr>
                <a:t></a:t>
              </a:r>
              <a:r>
                <a:rPr lang="en-US" altLang="zh-TW" sz="1800">
                  <a:solidFill>
                    <a:srgbClr val="FF3300"/>
                  </a:solidFill>
                </a:rPr>
                <a:t>2</a:t>
              </a:r>
            </a:p>
            <a:p>
              <a:pPr algn="ctr" eaLnBrk="0" hangingPunct="0">
                <a:buFont typeface="Wingdings" pitchFamily="2" charset="2"/>
                <a:buNone/>
              </a:pPr>
              <a:r>
                <a:rPr lang="en-US" altLang="zh-TW" sz="1800">
                  <a:solidFill>
                    <a:srgbClr val="FF3300"/>
                  </a:solidFill>
                </a:rPr>
                <a:t> bb</a:t>
              </a:r>
              <a:r>
                <a:rPr lang="en-US" altLang="zh-TW" sz="1800">
                  <a:solidFill>
                    <a:srgbClr val="FF3300"/>
                  </a:solidFill>
                  <a:sym typeface="Symbol" pitchFamily="18" charset="2"/>
                </a:rPr>
                <a:t></a:t>
              </a:r>
              <a:r>
                <a:rPr lang="en-US" altLang="zh-TW" sz="18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4613" name="AutoShape 39"/>
            <p:cNvSpPr>
              <a:spLocks/>
            </p:cNvSpPr>
            <p:nvPr/>
          </p:nvSpPr>
          <p:spPr bwMode="auto">
            <a:xfrm>
              <a:off x="2924" y="2066"/>
              <a:ext cx="48" cy="24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24609" name="Text Box 40"/>
          <p:cNvSpPr txBox="1">
            <a:spLocks noChangeArrowheads="1"/>
          </p:cNvSpPr>
          <p:nvPr/>
        </p:nvSpPr>
        <p:spPr bwMode="auto">
          <a:xfrm>
            <a:off x="1287463" y="1260475"/>
            <a:ext cx="19812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400"/>
              <a:t>Code Snippet</a:t>
            </a:r>
          </a:p>
        </p:txBody>
      </p:sp>
      <p:sp>
        <p:nvSpPr>
          <p:cNvPr id="24610" name="Oval 41"/>
          <p:cNvSpPr>
            <a:spLocks noChangeArrowheads="1"/>
          </p:cNvSpPr>
          <p:nvPr/>
        </p:nvSpPr>
        <p:spPr bwMode="auto">
          <a:xfrm>
            <a:off x="4889500" y="3238500"/>
            <a:ext cx="838200" cy="9906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endParaRPr lang="en-US"/>
          </a:p>
        </p:txBody>
      </p:sp>
      <p:sp>
        <p:nvSpPr>
          <p:cNvPr id="24611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301519AA-7254-4CFE-91FF-9EB0FF62C331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077200" cy="838200"/>
          </a:xfrm>
        </p:spPr>
        <p:txBody>
          <a:bodyPr/>
          <a:lstStyle/>
          <a:p>
            <a:r>
              <a:rPr lang="en-US" smtClean="0"/>
              <a:t>Correlated Branch Predictor </a:t>
            </a:r>
            <a:r>
              <a:rPr lang="en-US" altLang="zh-TW" sz="1600" smtClean="0">
                <a:solidFill>
                  <a:srgbClr val="0000FF"/>
                </a:solidFill>
                <a:ea typeface="新細明體" pitchFamily="18" charset="-120"/>
              </a:rPr>
              <a:t>[PanSoRahmeh’92]</a:t>
            </a:r>
            <a:r>
              <a:rPr lang="en-US" altLang="zh-TW" smtClean="0">
                <a:ea typeface="新細明體" pitchFamily="18" charset="-120"/>
              </a:rPr>
              <a:t> </a:t>
            </a:r>
            <a:endParaRPr lang="en-US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8413" y="5029200"/>
            <a:ext cx="4876800" cy="1181100"/>
          </a:xfrm>
          <a:noFill/>
        </p:spPr>
        <p:txBody>
          <a:bodyPr/>
          <a:lstStyle/>
          <a:p>
            <a:r>
              <a:rPr lang="en-US" altLang="zh-TW" sz="2000" smtClean="0">
                <a:ea typeface="新細明體" pitchFamily="18" charset="-120"/>
              </a:rPr>
              <a:t>(M,N) correlation scheme</a:t>
            </a:r>
          </a:p>
          <a:p>
            <a:pPr lvl="1"/>
            <a:r>
              <a:rPr lang="en-US" altLang="zh-TW" sz="2000" smtClean="0">
                <a:ea typeface="新細明體" pitchFamily="18" charset="-120"/>
              </a:rPr>
              <a:t>M: shift register size (# bits)</a:t>
            </a:r>
          </a:p>
          <a:p>
            <a:pPr lvl="1"/>
            <a:r>
              <a:rPr lang="en-US" altLang="zh-TW" sz="2000" smtClean="0">
                <a:ea typeface="新細明體" pitchFamily="18" charset="-120"/>
              </a:rPr>
              <a:t>N: N-bit counter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490663" y="4198938"/>
            <a:ext cx="838200" cy="2968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z="1600">
                <a:solidFill>
                  <a:srgbClr val="FF3300"/>
                </a:solidFill>
                <a:latin typeface="Franklin Gothic Book" pitchFamily="34" charset="0"/>
              </a:rPr>
              <a:t>2-bit counter</a:t>
            </a:r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rot="5400000">
            <a:off x="590550" y="316071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442913" y="3414713"/>
            <a:ext cx="611187" cy="338137"/>
          </a:xfrm>
          <a:prstGeom prst="rect">
            <a:avLst/>
          </a:prstGeom>
          <a:solidFill>
            <a:srgbClr val="FFCC66"/>
          </a:soli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hash</a:t>
            </a: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1504950" y="2779713"/>
            <a:ext cx="762000" cy="228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09" name="Rectangle 12"/>
          <p:cNvSpPr>
            <a:spLocks noChangeArrowheads="1"/>
          </p:cNvSpPr>
          <p:nvPr/>
        </p:nvSpPr>
        <p:spPr bwMode="auto">
          <a:xfrm>
            <a:off x="1504950" y="3008313"/>
            <a:ext cx="762000" cy="228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1504950" y="3236913"/>
            <a:ext cx="762000" cy="2286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1504950" y="3465513"/>
            <a:ext cx="762000" cy="762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12" name="Line 15"/>
          <p:cNvSpPr>
            <a:spLocks noChangeShapeType="1"/>
          </p:cNvSpPr>
          <p:nvPr/>
        </p:nvSpPr>
        <p:spPr bwMode="auto">
          <a:xfrm>
            <a:off x="1885950" y="2779713"/>
            <a:ext cx="0" cy="6858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1581150" y="2973388"/>
            <a:ext cx="2889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1908175" y="2968625"/>
            <a:ext cx="2889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25615" name="Text Box 19"/>
          <p:cNvSpPr txBox="1">
            <a:spLocks noChangeArrowheads="1"/>
          </p:cNvSpPr>
          <p:nvPr/>
        </p:nvSpPr>
        <p:spPr bwMode="auto">
          <a:xfrm>
            <a:off x="3122613" y="2559050"/>
            <a:ext cx="13716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Branch PC</a:t>
            </a:r>
          </a:p>
        </p:txBody>
      </p:sp>
      <p:sp>
        <p:nvSpPr>
          <p:cNvPr id="25616" name="Line 21"/>
          <p:cNvSpPr>
            <a:spLocks noChangeShapeType="1"/>
          </p:cNvSpPr>
          <p:nvPr/>
        </p:nvSpPr>
        <p:spPr bwMode="auto">
          <a:xfrm rot="5400000">
            <a:off x="3789363" y="31210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17" name="Text Box 22"/>
          <p:cNvSpPr txBox="1">
            <a:spLocks noChangeArrowheads="1"/>
          </p:cNvSpPr>
          <p:nvPr/>
        </p:nvSpPr>
        <p:spPr bwMode="auto">
          <a:xfrm>
            <a:off x="3641725" y="3375025"/>
            <a:ext cx="611188" cy="338138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hash</a:t>
            </a:r>
          </a:p>
        </p:txBody>
      </p:sp>
      <p:grpSp>
        <p:nvGrpSpPr>
          <p:cNvPr id="25618" name="Group 24"/>
          <p:cNvGrpSpPr>
            <a:grpSpLocks/>
          </p:cNvGrpSpPr>
          <p:nvPr/>
        </p:nvGrpSpPr>
        <p:grpSpPr bwMode="auto">
          <a:xfrm>
            <a:off x="4765675" y="2740025"/>
            <a:ext cx="838200" cy="1716088"/>
            <a:chOff x="2928" y="1463"/>
            <a:chExt cx="528" cy="1081"/>
          </a:xfrm>
        </p:grpSpPr>
        <p:sp>
          <p:nvSpPr>
            <p:cNvPr id="25675" name="Rectangle 25"/>
            <p:cNvSpPr>
              <a:spLocks noChangeArrowheads="1"/>
            </p:cNvSpPr>
            <p:nvPr/>
          </p:nvSpPr>
          <p:spPr bwMode="auto">
            <a:xfrm>
              <a:off x="2928" y="2357"/>
              <a:ext cx="528" cy="1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None/>
              </a:pPr>
              <a:r>
                <a:rPr lang="en-US" altLang="zh-TW" sz="1200">
                  <a:solidFill>
                    <a:srgbClr val="FF3300"/>
                  </a:solidFill>
                  <a:latin typeface="Franklin Gothic Book" pitchFamily="34" charset="0"/>
                </a:rPr>
                <a:t>2-bit counter</a:t>
              </a:r>
            </a:p>
          </p:txBody>
        </p:sp>
        <p:sp>
          <p:nvSpPr>
            <p:cNvPr id="25676" name="Rectangle 26"/>
            <p:cNvSpPr>
              <a:spLocks noChangeArrowheads="1"/>
            </p:cNvSpPr>
            <p:nvPr/>
          </p:nvSpPr>
          <p:spPr bwMode="auto">
            <a:xfrm>
              <a:off x="2937" y="1463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77" name="Rectangle 27"/>
            <p:cNvSpPr>
              <a:spLocks noChangeArrowheads="1"/>
            </p:cNvSpPr>
            <p:nvPr/>
          </p:nvSpPr>
          <p:spPr bwMode="auto">
            <a:xfrm>
              <a:off x="2937" y="1607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78" name="Rectangle 28"/>
            <p:cNvSpPr>
              <a:spLocks noChangeArrowheads="1"/>
            </p:cNvSpPr>
            <p:nvPr/>
          </p:nvSpPr>
          <p:spPr bwMode="auto">
            <a:xfrm>
              <a:off x="2937" y="1751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79" name="Rectangle 29"/>
            <p:cNvSpPr>
              <a:spLocks noChangeArrowheads="1"/>
            </p:cNvSpPr>
            <p:nvPr/>
          </p:nvSpPr>
          <p:spPr bwMode="auto">
            <a:xfrm>
              <a:off x="2937" y="1895"/>
              <a:ext cx="480" cy="480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80" name="Line 30"/>
            <p:cNvSpPr>
              <a:spLocks noChangeShapeType="1"/>
            </p:cNvSpPr>
            <p:nvPr/>
          </p:nvSpPr>
          <p:spPr bwMode="auto">
            <a:xfrm>
              <a:off x="3177" y="1463"/>
              <a:ext cx="0" cy="43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Text Box 32"/>
            <p:cNvSpPr txBox="1">
              <a:spLocks noChangeArrowheads="1"/>
            </p:cNvSpPr>
            <p:nvPr/>
          </p:nvSpPr>
          <p:spPr bwMode="auto">
            <a:xfrm>
              <a:off x="2985" y="1585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5682" name="Text Box 33"/>
            <p:cNvSpPr txBox="1">
              <a:spLocks noChangeArrowheads="1"/>
            </p:cNvSpPr>
            <p:nvPr/>
          </p:nvSpPr>
          <p:spPr bwMode="auto">
            <a:xfrm>
              <a:off x="3191" y="1582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endParaRPr lang="en-US">
                <a:solidFill>
                  <a:srgbClr val="FF3300"/>
                </a:solidFill>
              </a:endParaRPr>
            </a:p>
          </p:txBody>
        </p:sp>
      </p:grpSp>
      <p:grpSp>
        <p:nvGrpSpPr>
          <p:cNvPr id="25619" name="Group 34"/>
          <p:cNvGrpSpPr>
            <a:grpSpLocks/>
          </p:cNvGrpSpPr>
          <p:nvPr/>
        </p:nvGrpSpPr>
        <p:grpSpPr bwMode="auto">
          <a:xfrm>
            <a:off x="5603875" y="2740025"/>
            <a:ext cx="838200" cy="1716088"/>
            <a:chOff x="2928" y="1463"/>
            <a:chExt cx="528" cy="1081"/>
          </a:xfrm>
        </p:grpSpPr>
        <p:sp>
          <p:nvSpPr>
            <p:cNvPr id="25667" name="Rectangle 35"/>
            <p:cNvSpPr>
              <a:spLocks noChangeArrowheads="1"/>
            </p:cNvSpPr>
            <p:nvPr/>
          </p:nvSpPr>
          <p:spPr bwMode="auto">
            <a:xfrm>
              <a:off x="2928" y="2357"/>
              <a:ext cx="528" cy="1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None/>
              </a:pPr>
              <a:r>
                <a:rPr lang="en-US" altLang="zh-TW" sz="1200">
                  <a:solidFill>
                    <a:srgbClr val="FF3300"/>
                  </a:solidFill>
                  <a:latin typeface="Franklin Gothic Book" pitchFamily="34" charset="0"/>
                </a:rPr>
                <a:t>2-bit counter</a:t>
              </a:r>
            </a:p>
          </p:txBody>
        </p:sp>
        <p:sp>
          <p:nvSpPr>
            <p:cNvPr id="25668" name="Rectangle 36"/>
            <p:cNvSpPr>
              <a:spLocks noChangeArrowheads="1"/>
            </p:cNvSpPr>
            <p:nvPr/>
          </p:nvSpPr>
          <p:spPr bwMode="auto">
            <a:xfrm>
              <a:off x="2937" y="1463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69" name="Rectangle 37"/>
            <p:cNvSpPr>
              <a:spLocks noChangeArrowheads="1"/>
            </p:cNvSpPr>
            <p:nvPr/>
          </p:nvSpPr>
          <p:spPr bwMode="auto">
            <a:xfrm>
              <a:off x="2937" y="1607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70" name="Rectangle 38"/>
            <p:cNvSpPr>
              <a:spLocks noChangeArrowheads="1"/>
            </p:cNvSpPr>
            <p:nvPr/>
          </p:nvSpPr>
          <p:spPr bwMode="auto">
            <a:xfrm>
              <a:off x="2937" y="1751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71" name="Rectangle 39"/>
            <p:cNvSpPr>
              <a:spLocks noChangeArrowheads="1"/>
            </p:cNvSpPr>
            <p:nvPr/>
          </p:nvSpPr>
          <p:spPr bwMode="auto">
            <a:xfrm>
              <a:off x="2937" y="1895"/>
              <a:ext cx="480" cy="480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72" name="Line 40"/>
            <p:cNvSpPr>
              <a:spLocks noChangeShapeType="1"/>
            </p:cNvSpPr>
            <p:nvPr/>
          </p:nvSpPr>
          <p:spPr bwMode="auto">
            <a:xfrm>
              <a:off x="3177" y="1463"/>
              <a:ext cx="0" cy="43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Text Box 42"/>
            <p:cNvSpPr txBox="1">
              <a:spLocks noChangeArrowheads="1"/>
            </p:cNvSpPr>
            <p:nvPr/>
          </p:nvSpPr>
          <p:spPr bwMode="auto">
            <a:xfrm>
              <a:off x="2985" y="1585"/>
              <a:ext cx="182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zh-TW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25674" name="Text Box 43"/>
            <p:cNvSpPr txBox="1">
              <a:spLocks noChangeArrowheads="1"/>
            </p:cNvSpPr>
            <p:nvPr/>
          </p:nvSpPr>
          <p:spPr bwMode="auto">
            <a:xfrm>
              <a:off x="3191" y="1582"/>
              <a:ext cx="182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altLang="zh-TW">
                  <a:solidFill>
                    <a:srgbClr val="FF3300"/>
                  </a:solidFill>
                </a:rPr>
                <a:t>X</a:t>
              </a:r>
            </a:p>
          </p:txBody>
        </p:sp>
      </p:grpSp>
      <p:grpSp>
        <p:nvGrpSpPr>
          <p:cNvPr id="25620" name="Group 44"/>
          <p:cNvGrpSpPr>
            <a:grpSpLocks/>
          </p:cNvGrpSpPr>
          <p:nvPr/>
        </p:nvGrpSpPr>
        <p:grpSpPr bwMode="auto">
          <a:xfrm>
            <a:off x="6442075" y="2740025"/>
            <a:ext cx="838200" cy="1716088"/>
            <a:chOff x="2928" y="1463"/>
            <a:chExt cx="528" cy="1081"/>
          </a:xfrm>
        </p:grpSpPr>
        <p:sp>
          <p:nvSpPr>
            <p:cNvPr id="25659" name="Rectangle 45"/>
            <p:cNvSpPr>
              <a:spLocks noChangeArrowheads="1"/>
            </p:cNvSpPr>
            <p:nvPr/>
          </p:nvSpPr>
          <p:spPr bwMode="auto">
            <a:xfrm>
              <a:off x="2928" y="2357"/>
              <a:ext cx="528" cy="1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None/>
              </a:pPr>
              <a:r>
                <a:rPr lang="en-US" altLang="zh-TW" sz="1200">
                  <a:solidFill>
                    <a:srgbClr val="FF3300"/>
                  </a:solidFill>
                  <a:latin typeface="Franklin Gothic Book" pitchFamily="34" charset="0"/>
                </a:rPr>
                <a:t>2-bit counter</a:t>
              </a:r>
            </a:p>
          </p:txBody>
        </p:sp>
        <p:sp>
          <p:nvSpPr>
            <p:cNvPr id="25660" name="Rectangle 46"/>
            <p:cNvSpPr>
              <a:spLocks noChangeArrowheads="1"/>
            </p:cNvSpPr>
            <p:nvPr/>
          </p:nvSpPr>
          <p:spPr bwMode="auto">
            <a:xfrm>
              <a:off x="2937" y="1463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61" name="Rectangle 47"/>
            <p:cNvSpPr>
              <a:spLocks noChangeArrowheads="1"/>
            </p:cNvSpPr>
            <p:nvPr/>
          </p:nvSpPr>
          <p:spPr bwMode="auto">
            <a:xfrm>
              <a:off x="2937" y="1607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62" name="Rectangle 48"/>
            <p:cNvSpPr>
              <a:spLocks noChangeArrowheads="1"/>
            </p:cNvSpPr>
            <p:nvPr/>
          </p:nvSpPr>
          <p:spPr bwMode="auto">
            <a:xfrm>
              <a:off x="2937" y="1751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63" name="Rectangle 49"/>
            <p:cNvSpPr>
              <a:spLocks noChangeArrowheads="1"/>
            </p:cNvSpPr>
            <p:nvPr/>
          </p:nvSpPr>
          <p:spPr bwMode="auto">
            <a:xfrm>
              <a:off x="2937" y="1895"/>
              <a:ext cx="480" cy="480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64" name="Line 50"/>
            <p:cNvSpPr>
              <a:spLocks noChangeShapeType="1"/>
            </p:cNvSpPr>
            <p:nvPr/>
          </p:nvSpPr>
          <p:spPr bwMode="auto">
            <a:xfrm>
              <a:off x="3177" y="1463"/>
              <a:ext cx="0" cy="43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Text Box 52"/>
            <p:cNvSpPr txBox="1">
              <a:spLocks noChangeArrowheads="1"/>
            </p:cNvSpPr>
            <p:nvPr/>
          </p:nvSpPr>
          <p:spPr bwMode="auto">
            <a:xfrm>
              <a:off x="2985" y="1585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5666" name="Text Box 53"/>
            <p:cNvSpPr txBox="1">
              <a:spLocks noChangeArrowheads="1"/>
            </p:cNvSpPr>
            <p:nvPr/>
          </p:nvSpPr>
          <p:spPr bwMode="auto">
            <a:xfrm>
              <a:off x="3191" y="1582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endParaRPr lang="en-US">
                <a:solidFill>
                  <a:srgbClr val="FF3300"/>
                </a:solidFill>
              </a:endParaRPr>
            </a:p>
          </p:txBody>
        </p:sp>
      </p:grpSp>
      <p:grpSp>
        <p:nvGrpSpPr>
          <p:cNvPr id="25621" name="Group 54"/>
          <p:cNvGrpSpPr>
            <a:grpSpLocks/>
          </p:cNvGrpSpPr>
          <p:nvPr/>
        </p:nvGrpSpPr>
        <p:grpSpPr bwMode="auto">
          <a:xfrm>
            <a:off x="7280275" y="2740025"/>
            <a:ext cx="838200" cy="1716088"/>
            <a:chOff x="2928" y="1463"/>
            <a:chExt cx="528" cy="1081"/>
          </a:xfrm>
        </p:grpSpPr>
        <p:sp>
          <p:nvSpPr>
            <p:cNvPr id="25651" name="Rectangle 55"/>
            <p:cNvSpPr>
              <a:spLocks noChangeArrowheads="1"/>
            </p:cNvSpPr>
            <p:nvPr/>
          </p:nvSpPr>
          <p:spPr bwMode="auto">
            <a:xfrm>
              <a:off x="2928" y="2357"/>
              <a:ext cx="528" cy="1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buFont typeface="Wingdings" pitchFamily="2" charset="2"/>
                <a:buNone/>
              </a:pPr>
              <a:r>
                <a:rPr lang="en-US" altLang="zh-TW" sz="1200">
                  <a:solidFill>
                    <a:srgbClr val="FF3300"/>
                  </a:solidFill>
                  <a:latin typeface="Franklin Gothic Book" pitchFamily="34" charset="0"/>
                </a:rPr>
                <a:t>2-bit counter</a:t>
              </a:r>
            </a:p>
          </p:txBody>
        </p:sp>
        <p:sp>
          <p:nvSpPr>
            <p:cNvPr id="25652" name="Rectangle 56"/>
            <p:cNvSpPr>
              <a:spLocks noChangeArrowheads="1"/>
            </p:cNvSpPr>
            <p:nvPr/>
          </p:nvSpPr>
          <p:spPr bwMode="auto">
            <a:xfrm>
              <a:off x="2937" y="1463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53" name="Rectangle 57"/>
            <p:cNvSpPr>
              <a:spLocks noChangeArrowheads="1"/>
            </p:cNvSpPr>
            <p:nvPr/>
          </p:nvSpPr>
          <p:spPr bwMode="auto">
            <a:xfrm>
              <a:off x="2937" y="1607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54" name="Rectangle 58"/>
            <p:cNvSpPr>
              <a:spLocks noChangeArrowheads="1"/>
            </p:cNvSpPr>
            <p:nvPr/>
          </p:nvSpPr>
          <p:spPr bwMode="auto">
            <a:xfrm>
              <a:off x="2937" y="1751"/>
              <a:ext cx="480" cy="144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55" name="Rectangle 59"/>
            <p:cNvSpPr>
              <a:spLocks noChangeArrowheads="1"/>
            </p:cNvSpPr>
            <p:nvPr/>
          </p:nvSpPr>
          <p:spPr bwMode="auto">
            <a:xfrm>
              <a:off x="2937" y="1895"/>
              <a:ext cx="480" cy="480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5656" name="Line 60"/>
            <p:cNvSpPr>
              <a:spLocks noChangeShapeType="1"/>
            </p:cNvSpPr>
            <p:nvPr/>
          </p:nvSpPr>
          <p:spPr bwMode="auto">
            <a:xfrm>
              <a:off x="3177" y="1463"/>
              <a:ext cx="0" cy="43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Text Box 62"/>
            <p:cNvSpPr txBox="1">
              <a:spLocks noChangeArrowheads="1"/>
            </p:cNvSpPr>
            <p:nvPr/>
          </p:nvSpPr>
          <p:spPr bwMode="auto">
            <a:xfrm>
              <a:off x="2985" y="1585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5658" name="Text Box 63"/>
            <p:cNvSpPr txBox="1">
              <a:spLocks noChangeArrowheads="1"/>
            </p:cNvSpPr>
            <p:nvPr/>
          </p:nvSpPr>
          <p:spPr bwMode="auto">
            <a:xfrm>
              <a:off x="3191" y="1582"/>
              <a:ext cx="116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endParaRPr lang="en-US">
                <a:solidFill>
                  <a:srgbClr val="FF3300"/>
                </a:solidFill>
              </a:endParaRPr>
            </a:p>
          </p:txBody>
        </p:sp>
      </p:grpSp>
      <p:sp>
        <p:nvSpPr>
          <p:cNvPr id="25622" name="Line 64"/>
          <p:cNvSpPr>
            <a:spLocks noChangeShapeType="1"/>
          </p:cNvSpPr>
          <p:nvPr/>
        </p:nvSpPr>
        <p:spPr bwMode="auto">
          <a:xfrm>
            <a:off x="2266950" y="3124200"/>
            <a:ext cx="3048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3" name="Text Box 65"/>
          <p:cNvSpPr txBox="1">
            <a:spLocks noChangeArrowheads="1"/>
          </p:cNvSpPr>
          <p:nvPr/>
        </p:nvSpPr>
        <p:spPr bwMode="auto">
          <a:xfrm>
            <a:off x="2266950" y="3122613"/>
            <a:ext cx="1074738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Prediction</a:t>
            </a:r>
          </a:p>
        </p:txBody>
      </p:sp>
      <p:sp>
        <p:nvSpPr>
          <p:cNvPr id="25624" name="Line 66"/>
          <p:cNvSpPr>
            <a:spLocks noChangeShapeType="1"/>
          </p:cNvSpPr>
          <p:nvPr/>
        </p:nvSpPr>
        <p:spPr bwMode="auto">
          <a:xfrm>
            <a:off x="8042275" y="3084513"/>
            <a:ext cx="3048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67"/>
          <p:cNvSpPr txBox="1">
            <a:spLocks noChangeArrowheads="1"/>
          </p:cNvSpPr>
          <p:nvPr/>
        </p:nvSpPr>
        <p:spPr bwMode="auto">
          <a:xfrm>
            <a:off x="8042275" y="3082925"/>
            <a:ext cx="1074738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Prediction</a:t>
            </a:r>
          </a:p>
        </p:txBody>
      </p:sp>
      <p:sp>
        <p:nvSpPr>
          <p:cNvPr id="25626" name="Rectangle 68"/>
          <p:cNvSpPr>
            <a:spLocks noChangeArrowheads="1"/>
          </p:cNvSpPr>
          <p:nvPr/>
        </p:nvSpPr>
        <p:spPr bwMode="auto">
          <a:xfrm>
            <a:off x="5351463" y="1789113"/>
            <a:ext cx="3048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27" name="Rectangle 69"/>
          <p:cNvSpPr>
            <a:spLocks noChangeArrowheads="1"/>
          </p:cNvSpPr>
          <p:nvPr/>
        </p:nvSpPr>
        <p:spPr bwMode="auto">
          <a:xfrm>
            <a:off x="5656263" y="1789113"/>
            <a:ext cx="3048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cxnSp>
        <p:nvCxnSpPr>
          <p:cNvPr id="25628" name="AutoShape 70"/>
          <p:cNvCxnSpPr>
            <a:cxnSpLocks noChangeShapeType="1"/>
            <a:endCxn id="25672" idx="0"/>
          </p:cNvCxnSpPr>
          <p:nvPr/>
        </p:nvCxnSpPr>
        <p:spPr bwMode="auto">
          <a:xfrm rot="16200000" flipH="1">
            <a:off x="5547519" y="2278857"/>
            <a:ext cx="560387" cy="342900"/>
          </a:xfrm>
          <a:prstGeom prst="bentConnector3">
            <a:avLst>
              <a:gd name="adj1" fmla="val 50708"/>
            </a:avLst>
          </a:prstGeom>
          <a:noFill/>
          <a:ln w="28575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25629" name="Line 71"/>
          <p:cNvSpPr>
            <a:spLocks noChangeShapeType="1"/>
          </p:cNvSpPr>
          <p:nvPr/>
        </p:nvSpPr>
        <p:spPr bwMode="auto">
          <a:xfrm>
            <a:off x="5351463" y="2170113"/>
            <a:ext cx="60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Text Box 72"/>
          <p:cNvSpPr txBox="1">
            <a:spLocks noChangeArrowheads="1"/>
          </p:cNvSpPr>
          <p:nvPr/>
        </p:nvSpPr>
        <p:spPr bwMode="auto">
          <a:xfrm>
            <a:off x="5180013" y="1119188"/>
            <a:ext cx="2233612" cy="633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2-bit shift register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(global branch history)</a:t>
            </a:r>
          </a:p>
        </p:txBody>
      </p:sp>
      <p:sp>
        <p:nvSpPr>
          <p:cNvPr id="25631" name="Text Box 73"/>
          <p:cNvSpPr txBox="1">
            <a:spLocks noChangeArrowheads="1"/>
          </p:cNvSpPr>
          <p:nvPr/>
        </p:nvSpPr>
        <p:spPr bwMode="auto">
          <a:xfrm>
            <a:off x="5943600" y="2289175"/>
            <a:ext cx="700088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select</a:t>
            </a:r>
          </a:p>
        </p:txBody>
      </p:sp>
      <p:sp>
        <p:nvSpPr>
          <p:cNvPr id="25632" name="Line 74"/>
          <p:cNvSpPr>
            <a:spLocks noChangeShapeType="1"/>
          </p:cNvSpPr>
          <p:nvPr/>
        </p:nvSpPr>
        <p:spPr bwMode="auto">
          <a:xfrm>
            <a:off x="4818063" y="1941513"/>
            <a:ext cx="53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3" name="Line 75"/>
          <p:cNvSpPr>
            <a:spLocks noChangeShapeType="1"/>
          </p:cNvSpPr>
          <p:nvPr/>
        </p:nvSpPr>
        <p:spPr bwMode="auto">
          <a:xfrm>
            <a:off x="5961063" y="1941513"/>
            <a:ext cx="53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Text Box 76"/>
          <p:cNvSpPr txBox="1">
            <a:spLocks noChangeArrowheads="1"/>
          </p:cNvSpPr>
          <p:nvPr/>
        </p:nvSpPr>
        <p:spPr bwMode="auto">
          <a:xfrm>
            <a:off x="3884613" y="1354138"/>
            <a:ext cx="1109662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tx2"/>
                </a:solidFill>
              </a:rPr>
              <a:t>Subsequent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tx2"/>
                </a:solidFill>
              </a:rPr>
              <a:t> branch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tx2"/>
                </a:solidFill>
              </a:rPr>
              <a:t>direction</a:t>
            </a:r>
          </a:p>
        </p:txBody>
      </p:sp>
      <p:sp>
        <p:nvSpPr>
          <p:cNvPr id="25635" name="Text Box 77"/>
          <p:cNvSpPr txBox="1">
            <a:spLocks noChangeArrowheads="1"/>
          </p:cNvSpPr>
          <p:nvPr/>
        </p:nvSpPr>
        <p:spPr bwMode="auto">
          <a:xfrm>
            <a:off x="4748213" y="4549775"/>
            <a:ext cx="3100387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0000FF"/>
                </a:solidFill>
              </a:rPr>
              <a:t>(2,2) Correlation Scheme </a:t>
            </a:r>
          </a:p>
        </p:txBody>
      </p:sp>
      <p:sp>
        <p:nvSpPr>
          <p:cNvPr id="25636" name="Text Box 78"/>
          <p:cNvSpPr txBox="1">
            <a:spLocks noChangeArrowheads="1"/>
          </p:cNvSpPr>
          <p:nvPr/>
        </p:nvSpPr>
        <p:spPr bwMode="auto">
          <a:xfrm>
            <a:off x="152400" y="4708525"/>
            <a:ext cx="32480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0000FF"/>
                </a:solidFill>
              </a:rPr>
              <a:t>2-bit Sat. Counter Scheme </a:t>
            </a:r>
          </a:p>
        </p:txBody>
      </p:sp>
      <p:sp>
        <p:nvSpPr>
          <p:cNvPr id="25637" name="Line 79"/>
          <p:cNvSpPr>
            <a:spLocks noChangeShapeType="1"/>
          </p:cNvSpPr>
          <p:nvPr/>
        </p:nvSpPr>
        <p:spPr bwMode="auto">
          <a:xfrm flipH="1">
            <a:off x="3960813" y="3008313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8" name="AutoShape 80"/>
          <p:cNvSpPr>
            <a:spLocks/>
          </p:cNvSpPr>
          <p:nvPr/>
        </p:nvSpPr>
        <p:spPr bwMode="auto">
          <a:xfrm>
            <a:off x="4537075" y="2746375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25639" name="Text Box 81"/>
          <p:cNvSpPr txBox="1">
            <a:spLocks noChangeArrowheads="1"/>
          </p:cNvSpPr>
          <p:nvPr/>
        </p:nvSpPr>
        <p:spPr bwMode="auto">
          <a:xfrm>
            <a:off x="4265613" y="3921125"/>
            <a:ext cx="4254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/>
              <a:t>2</a:t>
            </a:r>
            <a:r>
              <a:rPr lang="en-US" altLang="zh-TW" sz="1800" baseline="38000"/>
              <a:t>w</a:t>
            </a:r>
          </a:p>
        </p:txBody>
      </p:sp>
      <p:sp>
        <p:nvSpPr>
          <p:cNvPr id="25640" name="Text Box 83"/>
          <p:cNvSpPr txBox="1">
            <a:spLocks noChangeArrowheads="1"/>
          </p:cNvSpPr>
          <p:nvPr/>
        </p:nvSpPr>
        <p:spPr bwMode="auto">
          <a:xfrm>
            <a:off x="4265613" y="3168650"/>
            <a:ext cx="3365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w</a:t>
            </a:r>
          </a:p>
        </p:txBody>
      </p:sp>
      <p:cxnSp>
        <p:nvCxnSpPr>
          <p:cNvPr id="25641" name="AutoShape 84"/>
          <p:cNvCxnSpPr>
            <a:cxnSpLocks noChangeShapeType="1"/>
            <a:stCxn id="25617" idx="3"/>
            <a:endCxn id="25681" idx="1"/>
          </p:cNvCxnSpPr>
          <p:nvPr/>
        </p:nvCxnSpPr>
        <p:spPr bwMode="auto">
          <a:xfrm flipV="1">
            <a:off x="4252913" y="3086100"/>
            <a:ext cx="603250" cy="4587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642" name="Line 85"/>
          <p:cNvSpPr>
            <a:spLocks noChangeShapeType="1"/>
          </p:cNvSpPr>
          <p:nvPr/>
        </p:nvSpPr>
        <p:spPr bwMode="auto">
          <a:xfrm flipH="1">
            <a:off x="4418013" y="3505200"/>
            <a:ext cx="76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43" name="Text Box 86"/>
          <p:cNvSpPr txBox="1">
            <a:spLocks noChangeArrowheads="1"/>
          </p:cNvSpPr>
          <p:nvPr/>
        </p:nvSpPr>
        <p:spPr bwMode="auto">
          <a:xfrm>
            <a:off x="76200" y="2590800"/>
            <a:ext cx="13716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Branch PC</a:t>
            </a:r>
          </a:p>
        </p:txBody>
      </p:sp>
      <p:cxnSp>
        <p:nvCxnSpPr>
          <p:cNvPr id="25644" name="AutoShape 87"/>
          <p:cNvCxnSpPr>
            <a:cxnSpLocks noChangeShapeType="1"/>
            <a:stCxn id="25607" idx="3"/>
            <a:endCxn id="25609" idx="1"/>
          </p:cNvCxnSpPr>
          <p:nvPr/>
        </p:nvCxnSpPr>
        <p:spPr bwMode="auto">
          <a:xfrm flipV="1">
            <a:off x="1054100" y="3122613"/>
            <a:ext cx="450850" cy="4619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64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25646" name="Text Box 31"/>
          <p:cNvSpPr txBox="1">
            <a:spLocks noChangeArrowheads="1"/>
          </p:cNvSpPr>
          <p:nvPr/>
        </p:nvSpPr>
        <p:spPr bwMode="auto">
          <a:xfrm>
            <a:off x="5008563" y="3425825"/>
            <a:ext cx="304800" cy="68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5647" name="Text Box 31"/>
          <p:cNvSpPr txBox="1">
            <a:spLocks noChangeArrowheads="1"/>
          </p:cNvSpPr>
          <p:nvPr/>
        </p:nvSpPr>
        <p:spPr bwMode="auto">
          <a:xfrm>
            <a:off x="5867400" y="3429000"/>
            <a:ext cx="304800" cy="68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5648" name="Text Box 31"/>
          <p:cNvSpPr txBox="1">
            <a:spLocks noChangeArrowheads="1"/>
          </p:cNvSpPr>
          <p:nvPr/>
        </p:nvSpPr>
        <p:spPr bwMode="auto">
          <a:xfrm>
            <a:off x="6705600" y="3429000"/>
            <a:ext cx="304800" cy="68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5649" name="Text Box 31"/>
          <p:cNvSpPr txBox="1">
            <a:spLocks noChangeArrowheads="1"/>
          </p:cNvSpPr>
          <p:nvPr/>
        </p:nvSpPr>
        <p:spPr bwMode="auto">
          <a:xfrm>
            <a:off x="7543800" y="3429000"/>
            <a:ext cx="304800" cy="68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25650" name="Text Box 31"/>
          <p:cNvSpPr txBox="1">
            <a:spLocks noChangeArrowheads="1"/>
          </p:cNvSpPr>
          <p:nvPr/>
        </p:nvSpPr>
        <p:spPr bwMode="auto">
          <a:xfrm>
            <a:off x="1752600" y="3502025"/>
            <a:ext cx="304800" cy="688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  <a:p>
            <a:pPr eaLnBrk="0" hangingPunct="0">
              <a:lnSpc>
                <a:spcPct val="45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107FBA01-C139-45EF-BD9B-380EEC1D4F98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82000" cy="838200"/>
          </a:xfrm>
        </p:spPr>
        <p:txBody>
          <a:bodyPr/>
          <a:lstStyle/>
          <a:p>
            <a:r>
              <a:rPr lang="en-US" smtClean="0"/>
              <a:t>Two-Level Branch Predictor </a:t>
            </a:r>
            <a:r>
              <a:rPr lang="en-US" altLang="zh-TW" sz="1600" smtClean="0">
                <a:solidFill>
                  <a:srgbClr val="0000FF"/>
                </a:solidFill>
                <a:ea typeface="新細明體" pitchFamily="18" charset="-120"/>
              </a:rPr>
              <a:t>[YehPatt91,92,93]</a:t>
            </a:r>
            <a:r>
              <a:rPr lang="en-US" altLang="zh-TW" smtClean="0">
                <a:ea typeface="新細明體" pitchFamily="18" charset="-120"/>
              </a:rPr>
              <a:t> </a:t>
            </a:r>
            <a:endParaRPr 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257800"/>
            <a:ext cx="8229600" cy="1371600"/>
          </a:xfrm>
        </p:spPr>
        <p:txBody>
          <a:bodyPr/>
          <a:lstStyle/>
          <a:p>
            <a:r>
              <a:rPr lang="en-US" sz="2000" smtClean="0"/>
              <a:t>Generalized correlated branch predictor</a:t>
            </a:r>
          </a:p>
          <a:p>
            <a:r>
              <a:rPr lang="en-US" sz="2000" smtClean="0"/>
              <a:t>1</a:t>
            </a:r>
            <a:r>
              <a:rPr lang="en-US" sz="2000" baseline="30000" smtClean="0"/>
              <a:t>st</a:t>
            </a:r>
            <a:r>
              <a:rPr lang="en-US" sz="2000" smtClean="0"/>
              <a:t> level keeps branch history in Branch History Register (BHR)</a:t>
            </a:r>
          </a:p>
          <a:p>
            <a:r>
              <a:rPr lang="en-US" sz="2000" smtClean="0"/>
              <a:t>2</a:t>
            </a:r>
            <a:r>
              <a:rPr lang="en-US" sz="2000" baseline="30000" smtClean="0"/>
              <a:t>nd</a:t>
            </a:r>
            <a:r>
              <a:rPr lang="en-US" sz="2000" smtClean="0"/>
              <a:t> level segregates pattern history in Pattern History Table (PHT)</a:t>
            </a:r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>
            <a:off x="533400" y="3048000"/>
            <a:ext cx="381000" cy="396875"/>
            <a:chOff x="384" y="1824"/>
            <a:chExt cx="240" cy="250"/>
          </a:xfrm>
        </p:grpSpPr>
        <p:sp>
          <p:nvSpPr>
            <p:cNvPr id="26716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717" name="Text Box 6"/>
            <p:cNvSpPr txBox="1">
              <a:spLocks noChangeArrowheads="1"/>
            </p:cNvSpPr>
            <p:nvPr/>
          </p:nvSpPr>
          <p:spPr bwMode="auto">
            <a:xfrm>
              <a:off x="384" y="1824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838200" y="3048000"/>
            <a:ext cx="381000" cy="396875"/>
            <a:chOff x="384" y="1824"/>
            <a:chExt cx="240" cy="250"/>
          </a:xfrm>
        </p:grpSpPr>
        <p:sp>
          <p:nvSpPr>
            <p:cNvPr id="26714" name="Rectangle 8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715" name="Text Box 9"/>
            <p:cNvSpPr txBox="1">
              <a:spLocks noChangeArrowheads="1"/>
            </p:cNvSpPr>
            <p:nvPr/>
          </p:nvSpPr>
          <p:spPr bwMode="auto">
            <a:xfrm>
              <a:off x="384" y="1824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1143000" y="3124200"/>
            <a:ext cx="990600" cy="304800"/>
          </a:xfrm>
          <a:prstGeom prst="rect">
            <a:avLst/>
          </a:prstGeom>
          <a:solidFill>
            <a:srgbClr val="FF3300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1143000" y="3048000"/>
            <a:ext cx="914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>
                <a:solidFill>
                  <a:schemeClr val="bg1"/>
                </a:solidFill>
              </a:rPr>
              <a:t>. . . . .</a:t>
            </a:r>
          </a:p>
        </p:txBody>
      </p:sp>
      <p:grpSp>
        <p:nvGrpSpPr>
          <p:cNvPr id="26633" name="Group 12"/>
          <p:cNvGrpSpPr>
            <a:grpSpLocks/>
          </p:cNvGrpSpPr>
          <p:nvPr/>
        </p:nvGrpSpPr>
        <p:grpSpPr bwMode="auto">
          <a:xfrm>
            <a:off x="2133600" y="3048000"/>
            <a:ext cx="381000" cy="396875"/>
            <a:chOff x="384" y="1824"/>
            <a:chExt cx="240" cy="250"/>
          </a:xfrm>
        </p:grpSpPr>
        <p:sp>
          <p:nvSpPr>
            <p:cNvPr id="26712" name="Rectangle 13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713" name="Text Box 14"/>
            <p:cNvSpPr txBox="1">
              <a:spLocks noChangeArrowheads="1"/>
            </p:cNvSpPr>
            <p:nvPr/>
          </p:nvSpPr>
          <p:spPr bwMode="auto">
            <a:xfrm>
              <a:off x="384" y="1824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6634" name="Group 15"/>
          <p:cNvGrpSpPr>
            <a:grpSpLocks/>
          </p:cNvGrpSpPr>
          <p:nvPr/>
        </p:nvGrpSpPr>
        <p:grpSpPr bwMode="auto">
          <a:xfrm>
            <a:off x="2438400" y="3048000"/>
            <a:ext cx="381000" cy="396875"/>
            <a:chOff x="384" y="1824"/>
            <a:chExt cx="240" cy="250"/>
          </a:xfrm>
        </p:grpSpPr>
        <p:sp>
          <p:nvSpPr>
            <p:cNvPr id="26710" name="Rectangle 16"/>
            <p:cNvSpPr>
              <a:spLocks noChangeArrowheads="1"/>
            </p:cNvSpPr>
            <p:nvPr/>
          </p:nvSpPr>
          <p:spPr bwMode="auto">
            <a:xfrm>
              <a:off x="384" y="1872"/>
              <a:ext cx="192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711" name="Text Box 17"/>
            <p:cNvSpPr txBox="1">
              <a:spLocks noChangeArrowheads="1"/>
            </p:cNvSpPr>
            <p:nvPr/>
          </p:nvSpPr>
          <p:spPr bwMode="auto">
            <a:xfrm>
              <a:off x="384" y="1824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0</a:t>
              </a:r>
            </a:p>
          </p:txBody>
        </p:sp>
      </p:grpSp>
      <p:sp>
        <p:nvSpPr>
          <p:cNvPr id="26635" name="Text Box 18"/>
          <p:cNvSpPr txBox="1">
            <a:spLocks noChangeArrowheads="1"/>
          </p:cNvSpPr>
          <p:nvPr/>
        </p:nvSpPr>
        <p:spPr bwMode="auto">
          <a:xfrm>
            <a:off x="4098925" y="1676400"/>
            <a:ext cx="854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00CC"/>
                </a:solidFill>
              </a:rPr>
              <a:t>00…..00</a:t>
            </a:r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4098925" y="1981200"/>
            <a:ext cx="854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00CC"/>
                </a:solidFill>
              </a:rPr>
              <a:t>00…..01</a:t>
            </a:r>
          </a:p>
        </p:txBody>
      </p:sp>
      <p:sp>
        <p:nvSpPr>
          <p:cNvPr id="26637" name="Text Box 20"/>
          <p:cNvSpPr txBox="1">
            <a:spLocks noChangeArrowheads="1"/>
          </p:cNvSpPr>
          <p:nvPr/>
        </p:nvSpPr>
        <p:spPr bwMode="auto">
          <a:xfrm>
            <a:off x="4098925" y="2286000"/>
            <a:ext cx="854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00CC"/>
                </a:solidFill>
              </a:rPr>
              <a:t>00…..10</a:t>
            </a:r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4098925" y="4219575"/>
            <a:ext cx="854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00CC"/>
                </a:solidFill>
              </a:rPr>
              <a:t>11…..11</a:t>
            </a:r>
          </a:p>
        </p:txBody>
      </p:sp>
      <p:sp>
        <p:nvSpPr>
          <p:cNvPr id="26639" name="Text Box 23"/>
          <p:cNvSpPr txBox="1">
            <a:spLocks noChangeArrowheads="1"/>
          </p:cNvSpPr>
          <p:nvPr/>
        </p:nvSpPr>
        <p:spPr bwMode="auto">
          <a:xfrm>
            <a:off x="4098925" y="3886200"/>
            <a:ext cx="854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00CC"/>
                </a:solidFill>
              </a:rPr>
              <a:t>11…..10</a:t>
            </a:r>
          </a:p>
        </p:txBody>
      </p:sp>
      <p:sp>
        <p:nvSpPr>
          <p:cNvPr id="26640" name="Text Box 31"/>
          <p:cNvSpPr txBox="1">
            <a:spLocks noChangeArrowheads="1"/>
          </p:cNvSpPr>
          <p:nvPr/>
        </p:nvSpPr>
        <p:spPr bwMode="auto">
          <a:xfrm>
            <a:off x="2743200" y="4419600"/>
            <a:ext cx="3048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Branch History Pattern</a:t>
            </a:r>
            <a:endParaRPr lang="en-US" altLang="zh-TW" sz="1800">
              <a:solidFill>
                <a:srgbClr val="0000CC"/>
              </a:solidFill>
            </a:endParaRPr>
          </a:p>
        </p:txBody>
      </p:sp>
      <p:sp>
        <p:nvSpPr>
          <p:cNvPr id="26641" name="Text Box 32"/>
          <p:cNvSpPr txBox="1">
            <a:spLocks noChangeArrowheads="1"/>
          </p:cNvSpPr>
          <p:nvPr/>
        </p:nvSpPr>
        <p:spPr bwMode="auto">
          <a:xfrm>
            <a:off x="3733800" y="1143000"/>
            <a:ext cx="3505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9900CC"/>
                </a:solidFill>
              </a:rPr>
              <a:t>Pattern History Table (PHT)</a:t>
            </a:r>
          </a:p>
        </p:txBody>
      </p:sp>
      <p:sp>
        <p:nvSpPr>
          <p:cNvPr id="26642" name="Line 34"/>
          <p:cNvSpPr>
            <a:spLocks noChangeShapeType="1"/>
          </p:cNvSpPr>
          <p:nvPr/>
        </p:nvSpPr>
        <p:spPr bwMode="auto">
          <a:xfrm>
            <a:off x="5638800" y="3962400"/>
            <a:ext cx="2667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Text Box 35"/>
          <p:cNvSpPr txBox="1">
            <a:spLocks noChangeArrowheads="1"/>
          </p:cNvSpPr>
          <p:nvPr/>
        </p:nvSpPr>
        <p:spPr bwMode="auto">
          <a:xfrm>
            <a:off x="7893050" y="3657600"/>
            <a:ext cx="10223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Prediction </a:t>
            </a:r>
          </a:p>
        </p:txBody>
      </p:sp>
      <p:sp>
        <p:nvSpPr>
          <p:cNvPr id="26644" name="Text Box 43"/>
          <p:cNvSpPr txBox="1">
            <a:spLocks noChangeArrowheads="1"/>
          </p:cNvSpPr>
          <p:nvPr/>
        </p:nvSpPr>
        <p:spPr bwMode="auto">
          <a:xfrm>
            <a:off x="381000" y="2852738"/>
            <a:ext cx="48260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200"/>
              <a:t>Rc-k</a:t>
            </a:r>
          </a:p>
        </p:txBody>
      </p:sp>
      <p:sp>
        <p:nvSpPr>
          <p:cNvPr id="26645" name="Text Box 44"/>
          <p:cNvSpPr txBox="1">
            <a:spLocks noChangeArrowheads="1"/>
          </p:cNvSpPr>
          <p:nvPr/>
        </p:nvSpPr>
        <p:spPr bwMode="auto">
          <a:xfrm>
            <a:off x="2362200" y="2847975"/>
            <a:ext cx="48895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200"/>
              <a:t>Rc-1</a:t>
            </a:r>
          </a:p>
        </p:txBody>
      </p:sp>
      <p:sp>
        <p:nvSpPr>
          <p:cNvPr id="26646" name="Text Box 45"/>
          <p:cNvSpPr txBox="1">
            <a:spLocks noChangeArrowheads="1"/>
          </p:cNvSpPr>
          <p:nvPr/>
        </p:nvSpPr>
        <p:spPr bwMode="auto">
          <a:xfrm>
            <a:off x="3197225" y="4921250"/>
            <a:ext cx="2692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FF"/>
                </a:solidFill>
              </a:rPr>
              <a:t>Rc: Actual Branch Outcome</a:t>
            </a:r>
          </a:p>
        </p:txBody>
      </p:sp>
      <p:sp>
        <p:nvSpPr>
          <p:cNvPr id="26647" name="Line 46"/>
          <p:cNvSpPr>
            <a:spLocks noChangeShapeType="1"/>
          </p:cNvSpPr>
          <p:nvPr/>
        </p:nvSpPr>
        <p:spPr bwMode="auto">
          <a:xfrm flipV="1">
            <a:off x="2667000" y="3505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Line 47"/>
          <p:cNvSpPr>
            <a:spLocks noChangeShapeType="1"/>
          </p:cNvSpPr>
          <p:nvPr/>
        </p:nvSpPr>
        <p:spPr bwMode="auto">
          <a:xfrm>
            <a:off x="2667000" y="5105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48"/>
          <p:cNvSpPr>
            <a:spLocks noChangeShapeType="1"/>
          </p:cNvSpPr>
          <p:nvPr/>
        </p:nvSpPr>
        <p:spPr bwMode="auto">
          <a:xfrm>
            <a:off x="5791200" y="5105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AutoShape 49"/>
          <p:cNvSpPr>
            <a:spLocks noChangeArrowheads="1"/>
          </p:cNvSpPr>
          <p:nvPr/>
        </p:nvSpPr>
        <p:spPr bwMode="auto">
          <a:xfrm>
            <a:off x="6477000" y="4495800"/>
            <a:ext cx="1447800" cy="9906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</a:rPr>
              <a:t>FSM</a:t>
            </a:r>
          </a:p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</a:rPr>
              <a:t>Update</a:t>
            </a:r>
          </a:p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</a:rPr>
              <a:t>Logic</a:t>
            </a:r>
          </a:p>
        </p:txBody>
      </p:sp>
      <p:sp>
        <p:nvSpPr>
          <p:cNvPr id="26651" name="Text Box 50"/>
          <p:cNvSpPr txBox="1">
            <a:spLocks noChangeArrowheads="1"/>
          </p:cNvSpPr>
          <p:nvPr/>
        </p:nvSpPr>
        <p:spPr bwMode="auto">
          <a:xfrm>
            <a:off x="228600" y="2284413"/>
            <a:ext cx="2905125" cy="67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FF3300"/>
                </a:solidFill>
              </a:rPr>
              <a:t>Branch History Register (BHR)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(Shift left when update</a:t>
            </a:r>
            <a:r>
              <a:rPr lang="en-US" altLang="zh-TW" sz="1800"/>
              <a:t>)</a:t>
            </a:r>
          </a:p>
        </p:txBody>
      </p:sp>
      <p:cxnSp>
        <p:nvCxnSpPr>
          <p:cNvPr id="26652" name="AutoShape 51"/>
          <p:cNvCxnSpPr>
            <a:cxnSpLocks noChangeShapeType="1"/>
            <a:stCxn id="26711" idx="3"/>
            <a:endCxn id="26639" idx="1"/>
          </p:cNvCxnSpPr>
          <p:nvPr/>
        </p:nvCxnSpPr>
        <p:spPr bwMode="auto">
          <a:xfrm>
            <a:off x="2819400" y="3246438"/>
            <a:ext cx="1279525" cy="7921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53" name="Text Box 52"/>
          <p:cNvSpPr txBox="1">
            <a:spLocks noChangeArrowheads="1"/>
          </p:cNvSpPr>
          <p:nvPr/>
        </p:nvSpPr>
        <p:spPr bwMode="auto">
          <a:xfrm>
            <a:off x="3556000" y="3657600"/>
            <a:ext cx="3302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N</a:t>
            </a:r>
          </a:p>
        </p:txBody>
      </p:sp>
      <p:sp>
        <p:nvSpPr>
          <p:cNvPr id="26654" name="Line 53"/>
          <p:cNvSpPr>
            <a:spLocks noChangeShapeType="1"/>
          </p:cNvSpPr>
          <p:nvPr/>
        </p:nvSpPr>
        <p:spPr bwMode="auto">
          <a:xfrm flipH="1">
            <a:off x="3657600" y="39624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55" name="Text Box 55"/>
          <p:cNvSpPr txBox="1">
            <a:spLocks noChangeArrowheads="1"/>
          </p:cNvSpPr>
          <p:nvPr/>
        </p:nvSpPr>
        <p:spPr bwMode="auto">
          <a:xfrm>
            <a:off x="5715000" y="1828800"/>
            <a:ext cx="1046163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2</a:t>
            </a:r>
            <a:r>
              <a:rPr lang="en-US" sz="1600" baseline="30000"/>
              <a:t>N </a:t>
            </a:r>
            <a:r>
              <a:rPr lang="en-US" sz="1600"/>
              <a:t>entries</a:t>
            </a:r>
          </a:p>
        </p:txBody>
      </p:sp>
      <p:cxnSp>
        <p:nvCxnSpPr>
          <p:cNvPr id="26656" name="AutoShape 102"/>
          <p:cNvCxnSpPr>
            <a:cxnSpLocks noChangeShapeType="1"/>
            <a:stCxn id="26650" idx="0"/>
          </p:cNvCxnSpPr>
          <p:nvPr/>
        </p:nvCxnSpPr>
        <p:spPr bwMode="auto">
          <a:xfrm rot="5400000" flipH="1">
            <a:off x="6381750" y="3676650"/>
            <a:ext cx="304800" cy="13335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57" name="Line 103"/>
          <p:cNvSpPr>
            <a:spLocks noChangeShapeType="1"/>
          </p:cNvSpPr>
          <p:nvPr/>
        </p:nvSpPr>
        <p:spPr bwMode="auto">
          <a:xfrm>
            <a:off x="7543800" y="3962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58" name="Text Box 105"/>
          <p:cNvSpPr txBox="1">
            <a:spLocks noChangeArrowheads="1"/>
          </p:cNvSpPr>
          <p:nvPr/>
        </p:nvSpPr>
        <p:spPr bwMode="auto">
          <a:xfrm>
            <a:off x="7543800" y="4114800"/>
            <a:ext cx="12874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Current State </a:t>
            </a:r>
          </a:p>
        </p:txBody>
      </p:sp>
      <p:sp>
        <p:nvSpPr>
          <p:cNvPr id="26659" name="Text Box 106"/>
          <p:cNvSpPr txBox="1">
            <a:spLocks noChangeArrowheads="1"/>
          </p:cNvSpPr>
          <p:nvPr/>
        </p:nvSpPr>
        <p:spPr bwMode="auto">
          <a:xfrm>
            <a:off x="5799138" y="4191000"/>
            <a:ext cx="11303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 update</a:t>
            </a:r>
          </a:p>
        </p:txBody>
      </p:sp>
      <p:sp>
        <p:nvSpPr>
          <p:cNvPr id="26660" name="Line 107"/>
          <p:cNvSpPr>
            <a:spLocks noChangeShapeType="1"/>
          </p:cNvSpPr>
          <p:nvPr/>
        </p:nvSpPr>
        <p:spPr bwMode="auto">
          <a:xfrm flipH="1">
            <a:off x="838200" y="3398838"/>
            <a:ext cx="1676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61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26662" name="Rectangle 22"/>
          <p:cNvSpPr>
            <a:spLocks noChangeArrowheads="1"/>
          </p:cNvSpPr>
          <p:nvPr/>
        </p:nvSpPr>
        <p:spPr bwMode="auto">
          <a:xfrm>
            <a:off x="4876800" y="1676400"/>
            <a:ext cx="762000" cy="2819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Line 24"/>
          <p:cNvSpPr>
            <a:spLocks noChangeShapeType="1"/>
          </p:cNvSpPr>
          <p:nvPr/>
        </p:nvSpPr>
        <p:spPr bwMode="auto">
          <a:xfrm>
            <a:off x="4876800" y="1981200"/>
            <a:ext cx="76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4" name="Line 25"/>
          <p:cNvSpPr>
            <a:spLocks noChangeShapeType="1"/>
          </p:cNvSpPr>
          <p:nvPr/>
        </p:nvSpPr>
        <p:spPr bwMode="auto">
          <a:xfrm>
            <a:off x="4876800" y="2286000"/>
            <a:ext cx="76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Line 26"/>
          <p:cNvSpPr>
            <a:spLocks noChangeShapeType="1"/>
          </p:cNvSpPr>
          <p:nvPr/>
        </p:nvSpPr>
        <p:spPr bwMode="auto">
          <a:xfrm>
            <a:off x="4876800" y="2590800"/>
            <a:ext cx="76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27"/>
          <p:cNvSpPr>
            <a:spLocks noChangeShapeType="1"/>
          </p:cNvSpPr>
          <p:nvPr/>
        </p:nvSpPr>
        <p:spPr bwMode="auto">
          <a:xfrm>
            <a:off x="4876800" y="4191000"/>
            <a:ext cx="76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7" name="Line 28"/>
          <p:cNvSpPr>
            <a:spLocks noChangeShapeType="1"/>
          </p:cNvSpPr>
          <p:nvPr/>
        </p:nvSpPr>
        <p:spPr bwMode="auto">
          <a:xfrm>
            <a:off x="4876800" y="3867150"/>
            <a:ext cx="76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8" name="Line 54"/>
          <p:cNvSpPr>
            <a:spLocks noChangeShapeType="1"/>
          </p:cNvSpPr>
          <p:nvPr/>
        </p:nvSpPr>
        <p:spPr bwMode="auto">
          <a:xfrm>
            <a:off x="5715000" y="1676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6669" name="Group 68"/>
          <p:cNvGrpSpPr>
            <a:grpSpLocks/>
          </p:cNvGrpSpPr>
          <p:nvPr/>
        </p:nvGrpSpPr>
        <p:grpSpPr bwMode="auto">
          <a:xfrm>
            <a:off x="5105400" y="2009775"/>
            <a:ext cx="228600" cy="228600"/>
            <a:chOff x="768" y="2544"/>
            <a:chExt cx="144" cy="144"/>
          </a:xfrm>
        </p:grpSpPr>
        <p:sp>
          <p:nvSpPr>
            <p:cNvPr id="26703" name="Oval 5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4" name="Oval 5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5" name="Oval 5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6" name="Oval 5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7" name="Line 6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708" name="Line 6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709" name="Line 6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6670" name="Group 69"/>
          <p:cNvGrpSpPr>
            <a:grpSpLocks/>
          </p:cNvGrpSpPr>
          <p:nvPr/>
        </p:nvGrpSpPr>
        <p:grpSpPr bwMode="auto">
          <a:xfrm>
            <a:off x="5105400" y="1690688"/>
            <a:ext cx="228600" cy="228600"/>
            <a:chOff x="768" y="2544"/>
            <a:chExt cx="144" cy="144"/>
          </a:xfrm>
        </p:grpSpPr>
        <p:sp>
          <p:nvSpPr>
            <p:cNvPr id="26696" name="Oval 7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7" name="Oval 7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8" name="Oval 7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9" name="Oval 7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0" name="Line 7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701" name="Line 7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702" name="Line 7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6671" name="Group 77"/>
          <p:cNvGrpSpPr>
            <a:grpSpLocks/>
          </p:cNvGrpSpPr>
          <p:nvPr/>
        </p:nvGrpSpPr>
        <p:grpSpPr bwMode="auto">
          <a:xfrm>
            <a:off x="5105400" y="2314575"/>
            <a:ext cx="228600" cy="228600"/>
            <a:chOff x="768" y="2544"/>
            <a:chExt cx="144" cy="144"/>
          </a:xfrm>
        </p:grpSpPr>
        <p:sp>
          <p:nvSpPr>
            <p:cNvPr id="26689" name="Oval 7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0" name="Oval 7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1" name="Oval 8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2" name="Oval 8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3" name="Line 8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94" name="Line 8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95" name="Line 8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6672" name="Group 85"/>
          <p:cNvGrpSpPr>
            <a:grpSpLocks/>
          </p:cNvGrpSpPr>
          <p:nvPr/>
        </p:nvGrpSpPr>
        <p:grpSpPr bwMode="auto">
          <a:xfrm>
            <a:off x="5105400" y="4224338"/>
            <a:ext cx="228600" cy="228600"/>
            <a:chOff x="768" y="2544"/>
            <a:chExt cx="144" cy="144"/>
          </a:xfrm>
        </p:grpSpPr>
        <p:sp>
          <p:nvSpPr>
            <p:cNvPr id="26682" name="Oval 8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3" name="Oval 8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4" name="Oval 8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5" name="Oval 8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6" name="Line 9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87" name="Line 9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88" name="Line 9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6673" name="Group 93"/>
          <p:cNvGrpSpPr>
            <a:grpSpLocks/>
          </p:cNvGrpSpPr>
          <p:nvPr/>
        </p:nvGrpSpPr>
        <p:grpSpPr bwMode="auto">
          <a:xfrm>
            <a:off x="5105400" y="3919538"/>
            <a:ext cx="228600" cy="228600"/>
            <a:chOff x="768" y="2544"/>
            <a:chExt cx="144" cy="144"/>
          </a:xfrm>
        </p:grpSpPr>
        <p:sp>
          <p:nvSpPr>
            <p:cNvPr id="26675" name="Oval 9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76" name="Oval 9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77" name="Oval 9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78" name="Oval 9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79" name="Line 9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80" name="Line 9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81" name="Line 10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6674" name="TextBox 92"/>
          <p:cNvSpPr txBox="1">
            <a:spLocks noChangeArrowheads="1"/>
          </p:cNvSpPr>
          <p:nvPr/>
        </p:nvSpPr>
        <p:spPr bwMode="auto">
          <a:xfrm>
            <a:off x="5046663" y="2819400"/>
            <a:ext cx="554037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9BAA348B-FF2D-44A6-83B9-10D2905C5EC6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History Register	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 N-bit Shift Register = 2</a:t>
            </a:r>
            <a:r>
              <a:rPr lang="en-US" baseline="30000" smtClean="0"/>
              <a:t>N</a:t>
            </a:r>
            <a:r>
              <a:rPr lang="en-US" smtClean="0"/>
              <a:t> patterns in PHT</a:t>
            </a:r>
          </a:p>
          <a:p>
            <a:r>
              <a:rPr lang="en-US" smtClean="0"/>
              <a:t>Shift-in branch outcomes</a:t>
            </a:r>
          </a:p>
          <a:p>
            <a:pPr lvl="1"/>
            <a:r>
              <a:rPr lang="en-US" smtClean="0"/>
              <a:t>1</a:t>
            </a:r>
            <a:r>
              <a:rPr lang="en-US" smtClean="0">
                <a:sym typeface="Symbol" pitchFamily="18" charset="2"/>
              </a:rPr>
              <a:t> </a:t>
            </a:r>
            <a:r>
              <a:rPr lang="en-US" smtClean="0">
                <a:sym typeface="Wingdings" pitchFamily="2" charset="2"/>
              </a:rPr>
              <a:t> taken</a:t>
            </a:r>
          </a:p>
          <a:p>
            <a:pPr lvl="1"/>
            <a:r>
              <a:rPr lang="en-US" smtClean="0">
                <a:sym typeface="Wingdings" pitchFamily="2" charset="2"/>
              </a:rPr>
              <a:t>0 </a:t>
            </a:r>
            <a:r>
              <a:rPr lang="en-US" smtClean="0">
                <a:sym typeface="Symbol" pitchFamily="18" charset="2"/>
              </a:rPr>
              <a:t>  not taken</a:t>
            </a:r>
            <a:endParaRPr lang="en-US" smtClean="0"/>
          </a:p>
          <a:p>
            <a:r>
              <a:rPr lang="en-US" smtClean="0"/>
              <a:t>First-in First-Out</a:t>
            </a:r>
          </a:p>
          <a:p>
            <a:r>
              <a:rPr lang="en-US" smtClean="0"/>
              <a:t>BHR can be </a:t>
            </a:r>
          </a:p>
          <a:p>
            <a:pPr lvl="1"/>
            <a:r>
              <a:rPr lang="en-US" smtClean="0"/>
              <a:t>Global</a:t>
            </a:r>
          </a:p>
          <a:p>
            <a:pPr lvl="1"/>
            <a:r>
              <a:rPr lang="en-US" smtClean="0"/>
              <a:t>Per-set</a:t>
            </a:r>
          </a:p>
          <a:p>
            <a:pPr lvl="1"/>
            <a:r>
              <a:rPr lang="en-US" smtClean="0"/>
              <a:t>Local (Per-address)</a:t>
            </a:r>
          </a:p>
        </p:txBody>
      </p:sp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912EBFE-4AB9-4C6A-9A9F-E1D5584352F8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Pattern History Table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</a:t>
            </a:r>
            <a:r>
              <a:rPr lang="en-US" baseline="30000"/>
              <a:t>N </a:t>
            </a:r>
            <a:r>
              <a:rPr lang="en-US"/>
              <a:t>entries addressed by N-bit BHR</a:t>
            </a:r>
          </a:p>
          <a:p>
            <a:pPr>
              <a:defRPr/>
            </a:pPr>
            <a:r>
              <a:rPr lang="en-US"/>
              <a:t>Each entry keeps a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counter</a:t>
            </a:r>
            <a:r>
              <a:rPr lang="en-US"/>
              <a:t> (2-bit or more) for prediction</a:t>
            </a:r>
          </a:p>
          <a:p>
            <a:pPr lvl="1">
              <a:defRPr/>
            </a:pPr>
            <a:r>
              <a:rPr lang="en-US"/>
              <a:t>Counter update: the same as 2-bit counter</a:t>
            </a:r>
          </a:p>
          <a:p>
            <a:pPr lvl="1">
              <a:defRPr/>
            </a:pPr>
            <a:r>
              <a:rPr lang="en-US"/>
              <a:t>Can be initialized in alternate patterns (01, 10, 01, 10, ..)</a:t>
            </a:r>
          </a:p>
          <a:p>
            <a:pPr>
              <a:defRPr/>
            </a:pPr>
            <a:r>
              <a:rPr lang="en-US"/>
              <a:t>Alias (or interference) problem</a:t>
            </a:r>
          </a:p>
        </p:txBody>
      </p:sp>
      <p:sp>
        <p:nvSpPr>
          <p:cNvPr id="28677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44D27A-7591-40B3-9E88-3F3CC7F1F4B2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524000"/>
            <a:ext cx="4891088" cy="4273550"/>
          </a:xfrm>
          <a:noFill/>
        </p:spPr>
      </p:pic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609600" y="57912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Source: </a:t>
            </a:r>
            <a:r>
              <a:rPr lang="en-US">
                <a:hlinkClick r:id="rId3" action="ppaction://hlinkfile"/>
              </a:rPr>
              <a:t>A Comparison of Dynamic Branch Predictors that use Two Levels of Branch History </a:t>
            </a:r>
            <a:r>
              <a:rPr lang="en-US"/>
              <a:t>by Yeh and Patt, 1993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1081B74C-2BCA-4BD7-A4BF-E2CDF29C02C5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History Schemes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44475" y="3810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44475" y="3276600"/>
            <a:ext cx="736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Global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BHR</a:t>
            </a:r>
          </a:p>
        </p:txBody>
      </p:sp>
      <p:sp>
        <p:nvSpPr>
          <p:cNvPr id="30726" name="Line 12"/>
          <p:cNvSpPr>
            <a:spLocks noChangeShapeType="1"/>
          </p:cNvSpPr>
          <p:nvPr/>
        </p:nvSpPr>
        <p:spPr bwMode="auto">
          <a:xfrm flipV="1">
            <a:off x="1006475" y="29718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1397000" y="1905000"/>
            <a:ext cx="736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Global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</a:t>
            </a:r>
          </a:p>
        </p:txBody>
      </p:sp>
      <p:sp>
        <p:nvSpPr>
          <p:cNvPr id="30728" name="Text Box 14"/>
          <p:cNvSpPr txBox="1">
            <a:spLocks noChangeArrowheads="1"/>
          </p:cNvSpPr>
          <p:nvPr/>
        </p:nvSpPr>
        <p:spPr bwMode="auto">
          <a:xfrm>
            <a:off x="152400" y="1217613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GAg</a:t>
            </a: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2514600" y="3810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0730" name="Text Box 16"/>
          <p:cNvSpPr txBox="1">
            <a:spLocks noChangeArrowheads="1"/>
          </p:cNvSpPr>
          <p:nvPr/>
        </p:nvSpPr>
        <p:spPr bwMode="auto">
          <a:xfrm>
            <a:off x="2514600" y="3276600"/>
            <a:ext cx="736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Global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BHR</a:t>
            </a:r>
          </a:p>
        </p:txBody>
      </p:sp>
      <p:sp>
        <p:nvSpPr>
          <p:cNvPr id="30731" name="Text Box 38"/>
          <p:cNvSpPr txBox="1">
            <a:spLocks noChangeArrowheads="1"/>
          </p:cNvSpPr>
          <p:nvPr/>
        </p:nvSpPr>
        <p:spPr bwMode="auto">
          <a:xfrm>
            <a:off x="3717925" y="1736725"/>
            <a:ext cx="866775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SetP(B)</a:t>
            </a:r>
          </a:p>
        </p:txBody>
      </p:sp>
      <p:sp>
        <p:nvSpPr>
          <p:cNvPr id="30732" name="Line 39"/>
          <p:cNvSpPr>
            <a:spLocks noChangeShapeType="1"/>
          </p:cNvSpPr>
          <p:nvPr/>
        </p:nvSpPr>
        <p:spPr bwMode="auto">
          <a:xfrm>
            <a:off x="4267200" y="205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4648200" y="1524000"/>
            <a:ext cx="812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Per-set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PHTs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(SPHTs)</a:t>
            </a:r>
          </a:p>
        </p:txBody>
      </p:sp>
      <p:sp>
        <p:nvSpPr>
          <p:cNvPr id="30734" name="Text Box 41"/>
          <p:cNvSpPr txBox="1">
            <a:spLocks noChangeArrowheads="1"/>
          </p:cNvSpPr>
          <p:nvPr/>
        </p:nvSpPr>
        <p:spPr bwMode="auto">
          <a:xfrm>
            <a:off x="2497138" y="1217613"/>
            <a:ext cx="800100" cy="1039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GAs</a:t>
            </a:r>
          </a:p>
          <a:p>
            <a:pPr eaLnBrk="0" hangingPunct="0">
              <a:buFont typeface="Wingdings" pitchFamily="2" charset="2"/>
              <a:buNone/>
            </a:pPr>
            <a:endParaRPr lang="en-US" altLang="zh-TW" sz="2800">
              <a:solidFill>
                <a:srgbClr val="0000CC"/>
              </a:solidFill>
            </a:endParaRPr>
          </a:p>
        </p:txBody>
      </p:sp>
      <p:sp>
        <p:nvSpPr>
          <p:cNvPr id="30735" name="Rectangle 42"/>
          <p:cNvSpPr>
            <a:spLocks noChangeArrowheads="1"/>
          </p:cNvSpPr>
          <p:nvPr/>
        </p:nvSpPr>
        <p:spPr bwMode="auto">
          <a:xfrm>
            <a:off x="5822950" y="3810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0736" name="Text Box 43"/>
          <p:cNvSpPr txBox="1">
            <a:spLocks noChangeArrowheads="1"/>
          </p:cNvSpPr>
          <p:nvPr/>
        </p:nvSpPr>
        <p:spPr bwMode="auto">
          <a:xfrm>
            <a:off x="5822950" y="3276600"/>
            <a:ext cx="736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Global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BHR</a:t>
            </a:r>
          </a:p>
        </p:txBody>
      </p:sp>
      <p:sp>
        <p:nvSpPr>
          <p:cNvPr id="30737" name="Line 44"/>
          <p:cNvSpPr>
            <a:spLocks noChangeShapeType="1"/>
          </p:cNvSpPr>
          <p:nvPr/>
        </p:nvSpPr>
        <p:spPr bwMode="auto">
          <a:xfrm flipV="1">
            <a:off x="6584950" y="29718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Text Box 65"/>
          <p:cNvSpPr txBox="1">
            <a:spLocks noChangeArrowheads="1"/>
          </p:cNvSpPr>
          <p:nvPr/>
        </p:nvSpPr>
        <p:spPr bwMode="auto">
          <a:xfrm>
            <a:off x="7026275" y="1736725"/>
            <a:ext cx="887413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Addr(B)</a:t>
            </a:r>
          </a:p>
        </p:txBody>
      </p:sp>
      <p:sp>
        <p:nvSpPr>
          <p:cNvPr id="30739" name="Line 66"/>
          <p:cNvSpPr>
            <a:spLocks noChangeShapeType="1"/>
          </p:cNvSpPr>
          <p:nvPr/>
        </p:nvSpPr>
        <p:spPr bwMode="auto">
          <a:xfrm>
            <a:off x="7575550" y="205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0" name="Text Box 67"/>
          <p:cNvSpPr txBox="1">
            <a:spLocks noChangeArrowheads="1"/>
          </p:cNvSpPr>
          <p:nvPr/>
        </p:nvSpPr>
        <p:spPr bwMode="auto">
          <a:xfrm>
            <a:off x="7956550" y="1447800"/>
            <a:ext cx="947738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Per-addr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PHTs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(PPHTs)</a:t>
            </a:r>
          </a:p>
        </p:txBody>
      </p:sp>
      <p:sp>
        <p:nvSpPr>
          <p:cNvPr id="30741" name="Text Box 68"/>
          <p:cNvSpPr txBox="1">
            <a:spLocks noChangeArrowheads="1"/>
          </p:cNvSpPr>
          <p:nvPr/>
        </p:nvSpPr>
        <p:spPr bwMode="auto">
          <a:xfrm>
            <a:off x="5805488" y="1217613"/>
            <a:ext cx="8382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GAp</a:t>
            </a:r>
          </a:p>
        </p:txBody>
      </p:sp>
      <p:sp>
        <p:nvSpPr>
          <p:cNvPr id="30742" name="Line 69"/>
          <p:cNvSpPr>
            <a:spLocks noChangeShapeType="1"/>
          </p:cNvSpPr>
          <p:nvPr/>
        </p:nvSpPr>
        <p:spPr bwMode="auto">
          <a:xfrm flipV="1">
            <a:off x="2286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Line 70"/>
          <p:cNvSpPr>
            <a:spLocks noChangeShapeType="1"/>
          </p:cNvSpPr>
          <p:nvPr/>
        </p:nvSpPr>
        <p:spPr bwMode="auto">
          <a:xfrm flipV="1">
            <a:off x="5715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840" name="Text Box 72"/>
          <p:cNvSpPr txBox="1">
            <a:spLocks noChangeArrowheads="1"/>
          </p:cNvSpPr>
          <p:nvPr/>
        </p:nvSpPr>
        <p:spPr bwMode="auto">
          <a:xfrm>
            <a:off x="2185988" y="6170613"/>
            <a:ext cx="42021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* </a:t>
            </a:r>
            <a:r>
              <a:rPr lang="en-US" altLang="zh-TW" sz="1600">
                <a:solidFill>
                  <a:srgbClr val="0000FF"/>
                </a:solidFill>
                <a:cs typeface="+mn-cs"/>
              </a:rPr>
              <a:t>[PanSoRahmeh’92]</a:t>
            </a:r>
            <a:r>
              <a:rPr lang="en-US" altLang="zh-TW" sz="2400">
                <a:cs typeface="+mn-cs"/>
              </a:rPr>
              <a:t> similar to GAp</a:t>
            </a:r>
          </a:p>
        </p:txBody>
      </p:sp>
      <p:sp>
        <p:nvSpPr>
          <p:cNvPr id="3074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grpSp>
        <p:nvGrpSpPr>
          <p:cNvPr id="30746" name="Group 129"/>
          <p:cNvGrpSpPr>
            <a:grpSpLocks/>
          </p:cNvGrpSpPr>
          <p:nvPr/>
        </p:nvGrpSpPr>
        <p:grpSpPr bwMode="auto">
          <a:xfrm>
            <a:off x="1539875" y="2438400"/>
            <a:ext cx="381000" cy="3505200"/>
            <a:chOff x="970" y="1536"/>
            <a:chExt cx="240" cy="2208"/>
          </a:xfrm>
        </p:grpSpPr>
        <p:sp>
          <p:nvSpPr>
            <p:cNvPr id="31133" name="Rectangle 6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4" name="Rectangle 7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5" name="Rectangle 8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6" name="Rectangle 9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7" name="Rectangle 10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38" name="Group 73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1187" name="Oval 7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8" name="Oval 7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9" name="Oval 7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90" name="Oval 7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91" name="Line 7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92" name="Line 7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93" name="Line 8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39" name="Group 81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1180" name="Oval 8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1" name="Oval 8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2" name="Oval 8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3" name="Oval 8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4" name="Line 8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5" name="Line 8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86" name="Line 8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40" name="Group 89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1173" name="Oval 9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4" name="Oval 9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5" name="Oval 9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6" name="Oval 9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7" name="Line 9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8" name="Line 9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9" name="Line 9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41" name="Group 97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1166" name="Oval 9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7" name="Oval 9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8" name="Oval 10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9" name="Oval 10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0" name="Line 10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1" name="Line 10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72" name="Line 10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42" name="Group 105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1159" name="Oval 10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0" name="Oval 10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1" name="Oval 10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2" name="Oval 10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3" name="Line 11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4" name="Line 11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65" name="Line 11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43" name="Group 113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1152" name="Oval 11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3" name="Oval 11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4" name="Oval 11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5" name="Oval 11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6" name="Line 11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7" name="Line 11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8" name="Line 12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144" name="Group 121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1145" name="Oval 12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46" name="Oval 12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47" name="Oval 12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48" name="Oval 12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49" name="Line 12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0" name="Line 12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51" name="Line 12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0747" name="Line 17"/>
          <p:cNvSpPr>
            <a:spLocks noChangeShapeType="1"/>
          </p:cNvSpPr>
          <p:nvPr/>
        </p:nvSpPr>
        <p:spPr bwMode="auto">
          <a:xfrm flipV="1">
            <a:off x="3276600" y="29718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Rectangle 37"/>
          <p:cNvSpPr>
            <a:spLocks noChangeArrowheads="1"/>
          </p:cNvSpPr>
          <p:nvPr/>
        </p:nvSpPr>
        <p:spPr bwMode="auto">
          <a:xfrm>
            <a:off x="3810000" y="2362200"/>
            <a:ext cx="16764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9" name="Group 130"/>
          <p:cNvGrpSpPr>
            <a:grpSpLocks/>
          </p:cNvGrpSpPr>
          <p:nvPr/>
        </p:nvGrpSpPr>
        <p:grpSpPr bwMode="auto">
          <a:xfrm>
            <a:off x="4343400" y="2438400"/>
            <a:ext cx="381000" cy="3505200"/>
            <a:chOff x="970" y="1536"/>
            <a:chExt cx="240" cy="2208"/>
          </a:xfrm>
        </p:grpSpPr>
        <p:sp>
          <p:nvSpPr>
            <p:cNvPr id="31072" name="Rectangle 131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3" name="Rectangle 132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4" name="Rectangle 133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5" name="Rectangle 134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6" name="Rectangle 135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77" name="Group 137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1126" name="Oval 13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7" name="Oval 13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8" name="Oval 14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9" name="Oval 14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0" name="Line 14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1" name="Line 14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32" name="Line 14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78" name="Group 145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1119" name="Oval 14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0" name="Oval 14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1" name="Oval 14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2" name="Oval 14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3" name="Line 15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4" name="Line 15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25" name="Line 15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79" name="Group 153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1112" name="Oval 15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3" name="Oval 15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4" name="Oval 15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5" name="Oval 15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6" name="Line 15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7" name="Line 15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8" name="Line 16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80" name="Group 161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1105" name="Oval 16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6" name="Oval 16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7" name="Oval 16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8" name="Oval 16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9" name="Line 16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0" name="Line 16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11" name="Line 16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81" name="Group 169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1098" name="Oval 17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9" name="Oval 17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0" name="Oval 17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1" name="Oval 17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2" name="Line 17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3" name="Line 17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104" name="Line 17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82" name="Group 177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1091" name="Oval 17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2" name="Oval 17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3" name="Oval 18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4" name="Oval 18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5" name="Line 18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6" name="Line 18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7" name="Line 18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83" name="Group 185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1084" name="Oval 18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5" name="Oval 18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6" name="Oval 18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7" name="Oval 18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8" name="Line 19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89" name="Line 19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90" name="Line 19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750" name="Group 382"/>
          <p:cNvGrpSpPr>
            <a:grpSpLocks/>
          </p:cNvGrpSpPr>
          <p:nvPr/>
        </p:nvGrpSpPr>
        <p:grpSpPr bwMode="auto">
          <a:xfrm>
            <a:off x="3886200" y="2438400"/>
            <a:ext cx="381000" cy="3505200"/>
            <a:chOff x="2448" y="1536"/>
            <a:chExt cx="240" cy="2208"/>
          </a:xfrm>
        </p:grpSpPr>
        <p:sp>
          <p:nvSpPr>
            <p:cNvPr id="31011" name="Rectangle 320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2" name="Rectangle 321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3" name="Rectangle 322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4" name="Rectangle 323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5" name="Rectangle 324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16" name="Group 326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1065" name="Oval 32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6" name="Oval 32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7" name="Oval 32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8" name="Oval 33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9" name="Line 33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70" name="Line 33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71" name="Line 33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17" name="Group 334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1058" name="Oval 33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9" name="Oval 33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0" name="Oval 33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1" name="Oval 33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2" name="Line 33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3" name="Line 34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64" name="Line 34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18" name="Group 342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1051" name="Oval 34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2" name="Oval 34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3" name="Oval 34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4" name="Oval 34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5" name="Line 34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6" name="Line 34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7" name="Line 34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19" name="Group 350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1044" name="Oval 35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5" name="Oval 35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6" name="Oval 35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7" name="Oval 35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8" name="Line 35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9" name="Line 35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50" name="Line 35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20" name="Group 358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1037" name="Oval 35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8" name="Oval 36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9" name="Oval 36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0" name="Oval 36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1" name="Line 36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2" name="Line 36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43" name="Line 36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21" name="Group 366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1030" name="Oval 36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1" name="Oval 36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2" name="Oval 36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3" name="Oval 37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4" name="Line 37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5" name="Line 37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36" name="Line 37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1022" name="Group 374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1023" name="Oval 37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24" name="Oval 37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25" name="Oval 37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26" name="Oval 37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27" name="Line 37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28" name="Line 38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29" name="Line 38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751" name="Group 383"/>
          <p:cNvGrpSpPr>
            <a:grpSpLocks/>
          </p:cNvGrpSpPr>
          <p:nvPr/>
        </p:nvGrpSpPr>
        <p:grpSpPr bwMode="auto">
          <a:xfrm>
            <a:off x="5029200" y="2438400"/>
            <a:ext cx="381000" cy="3505200"/>
            <a:chOff x="2448" y="1536"/>
            <a:chExt cx="240" cy="2208"/>
          </a:xfrm>
        </p:grpSpPr>
        <p:sp>
          <p:nvSpPr>
            <p:cNvPr id="30950" name="Rectangle 384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1" name="Rectangle 385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2" name="Rectangle 386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3" name="Rectangle 387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4" name="Rectangle 388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55" name="Group 390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1004" name="Oval 39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5" name="Oval 39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6" name="Oval 39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7" name="Oval 39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8" name="Line 39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9" name="Line 39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10" name="Line 39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56" name="Group 398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0997" name="Oval 39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8" name="Oval 40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9" name="Oval 40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0" name="Oval 40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1" name="Line 40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2" name="Line 40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003" name="Line 40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57" name="Group 406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0990" name="Oval 40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1" name="Oval 40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2" name="Oval 40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3" name="Oval 41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4" name="Line 41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5" name="Line 41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96" name="Line 41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58" name="Group 414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0983" name="Oval 41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4" name="Oval 41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5" name="Oval 41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6" name="Oval 41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7" name="Line 41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8" name="Line 42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9" name="Line 42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59" name="Group 422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0976" name="Oval 42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7" name="Oval 42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8" name="Oval 42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9" name="Oval 42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0" name="Line 42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1" name="Line 42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82" name="Line 42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60" name="Group 430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0969" name="Oval 43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0" name="Oval 43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1" name="Oval 43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2" name="Oval 43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3" name="Line 43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4" name="Line 43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75" name="Line 43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61" name="Group 438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0962" name="Oval 43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63" name="Oval 44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64" name="Oval 44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65" name="Oval 44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66" name="Line 44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67" name="Line 44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68" name="Line 44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0752" name="Text Box 71"/>
          <p:cNvSpPr txBox="1">
            <a:spLocks noChangeArrowheads="1"/>
          </p:cNvSpPr>
          <p:nvPr/>
        </p:nvSpPr>
        <p:spPr bwMode="auto">
          <a:xfrm>
            <a:off x="2466975" y="4608513"/>
            <a:ext cx="2840038" cy="825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1" lang="en-US" altLang="zh-TW"/>
              <a:t>Set can be determined by branch</a:t>
            </a:r>
          </a:p>
          <a:p>
            <a:pPr>
              <a:buFont typeface="Wingdings" pitchFamily="2" charset="2"/>
              <a:buNone/>
            </a:pPr>
            <a:r>
              <a:rPr kumimoji="1" lang="en-US" altLang="zh-TW"/>
              <a:t>opcode, compiler classification, </a:t>
            </a:r>
          </a:p>
          <a:p>
            <a:pPr>
              <a:buFont typeface="Wingdings" pitchFamily="2" charset="2"/>
              <a:buNone/>
            </a:pPr>
            <a:r>
              <a:rPr kumimoji="1" lang="en-US" altLang="zh-TW"/>
              <a:t>or branch PC address.</a:t>
            </a:r>
          </a:p>
        </p:txBody>
      </p:sp>
      <p:sp>
        <p:nvSpPr>
          <p:cNvPr id="30753" name="Line 44"/>
          <p:cNvSpPr>
            <a:spLocks noChangeShapeType="1"/>
          </p:cNvSpPr>
          <p:nvPr/>
        </p:nvSpPr>
        <p:spPr bwMode="auto">
          <a:xfrm flipV="1">
            <a:off x="6584950" y="29718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Rectangle 64"/>
          <p:cNvSpPr>
            <a:spLocks noChangeArrowheads="1"/>
          </p:cNvSpPr>
          <p:nvPr/>
        </p:nvSpPr>
        <p:spPr bwMode="auto">
          <a:xfrm>
            <a:off x="7118350" y="2362200"/>
            <a:ext cx="16764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55" name="Group 193"/>
          <p:cNvGrpSpPr>
            <a:grpSpLocks/>
          </p:cNvGrpSpPr>
          <p:nvPr/>
        </p:nvGrpSpPr>
        <p:grpSpPr bwMode="auto">
          <a:xfrm>
            <a:off x="7667625" y="2438400"/>
            <a:ext cx="381000" cy="3505200"/>
            <a:chOff x="970" y="1536"/>
            <a:chExt cx="240" cy="2208"/>
          </a:xfrm>
        </p:grpSpPr>
        <p:sp>
          <p:nvSpPr>
            <p:cNvPr id="30889" name="Rectangle 194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0" name="Rectangle 195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1" name="Rectangle 196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2" name="Rectangle 197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3" name="Rectangle 198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94" name="Group 200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0943" name="Oval 20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4" name="Oval 20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5" name="Oval 20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6" name="Oval 20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7" name="Line 20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8" name="Line 20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9" name="Line 20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95" name="Group 208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0936" name="Oval 20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7" name="Oval 21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8" name="Oval 21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9" name="Oval 21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0" name="Line 21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1" name="Line 21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42" name="Line 21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96" name="Group 216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0929" name="Oval 21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0" name="Oval 21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1" name="Oval 21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2" name="Oval 22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3" name="Line 22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4" name="Line 22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35" name="Line 22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97" name="Group 224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0922" name="Oval 22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3" name="Oval 22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4" name="Oval 22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5" name="Oval 22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6" name="Line 22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7" name="Line 23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8" name="Line 23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98" name="Group 232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0915" name="Oval 23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6" name="Oval 23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7" name="Oval 23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8" name="Oval 23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9" name="Line 23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0" name="Line 23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21" name="Line 23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99" name="Group 240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0908" name="Oval 24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9" name="Oval 24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0" name="Oval 24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1" name="Oval 24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2" name="Line 24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3" name="Line 24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14" name="Line 24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900" name="Group 248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0901" name="Oval 24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2" name="Oval 25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3" name="Oval 25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4" name="Oval 25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5" name="Line 25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6" name="Line 25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907" name="Line 25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756" name="Group 446"/>
          <p:cNvGrpSpPr>
            <a:grpSpLocks/>
          </p:cNvGrpSpPr>
          <p:nvPr/>
        </p:nvGrpSpPr>
        <p:grpSpPr bwMode="auto">
          <a:xfrm>
            <a:off x="7196138" y="2438400"/>
            <a:ext cx="381000" cy="3505200"/>
            <a:chOff x="2448" y="1536"/>
            <a:chExt cx="240" cy="2208"/>
          </a:xfrm>
        </p:grpSpPr>
        <p:sp>
          <p:nvSpPr>
            <p:cNvPr id="30828" name="Rectangle 447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9" name="Rectangle 448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0" name="Rectangle 449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1" name="Rectangle 450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2" name="Rectangle 451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33" name="Group 453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0882" name="Oval 45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3" name="Oval 45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4" name="Oval 45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5" name="Oval 45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6" name="Line 45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7" name="Line 45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8" name="Line 46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34" name="Group 461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0875" name="Oval 46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6" name="Oval 46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7" name="Oval 46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8" name="Oval 46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9" name="Line 46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0" name="Line 46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1" name="Line 46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35" name="Group 469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0868" name="Oval 47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9" name="Oval 47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0" name="Oval 47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1" name="Oval 47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2" name="Line 47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3" name="Line 47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4" name="Line 47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36" name="Group 477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0861" name="Oval 47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2" name="Oval 47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3" name="Oval 48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4" name="Oval 48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5" name="Line 48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6" name="Line 48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7" name="Line 48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37" name="Group 485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0854" name="Oval 48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5" name="Oval 48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6" name="Oval 48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7" name="Oval 48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8" name="Line 49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9" name="Line 49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0" name="Line 49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38" name="Group 493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0847" name="Oval 49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8" name="Oval 49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9" name="Oval 49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0" name="Oval 49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1" name="Line 49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2" name="Line 49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3" name="Line 50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839" name="Group 501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0840" name="Oval 50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1" name="Oval 50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2" name="Oval 50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3" name="Oval 50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4" name="Line 50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5" name="Line 50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6" name="Line 50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757" name="Group 509"/>
          <p:cNvGrpSpPr>
            <a:grpSpLocks/>
          </p:cNvGrpSpPr>
          <p:nvPr/>
        </p:nvGrpSpPr>
        <p:grpSpPr bwMode="auto">
          <a:xfrm>
            <a:off x="8320088" y="2438400"/>
            <a:ext cx="381000" cy="3505200"/>
            <a:chOff x="2448" y="1536"/>
            <a:chExt cx="240" cy="2208"/>
          </a:xfrm>
        </p:grpSpPr>
        <p:sp>
          <p:nvSpPr>
            <p:cNvPr id="30767" name="Rectangle 510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Rectangle 511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Rectangle 512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Rectangle 513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Rectangle 514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72" name="Group 516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0821" name="Oval 51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2" name="Oval 51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3" name="Oval 51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4" name="Oval 52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5" name="Line 52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6" name="Line 52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7" name="Line 52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773" name="Group 524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0814" name="Oval 52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5" name="Oval 52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6" name="Oval 52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7" name="Oval 52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8" name="Line 52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9" name="Line 53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20" name="Line 53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774" name="Group 532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0807" name="Oval 53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8" name="Oval 53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9" name="Oval 53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0" name="Oval 53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1" name="Line 53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2" name="Line 53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13" name="Line 53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775" name="Group 540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0800" name="Oval 54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1" name="Oval 54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2" name="Oval 54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3" name="Oval 54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4" name="Line 54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5" name="Line 54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06" name="Line 54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776" name="Group 548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0793" name="Oval 54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4" name="Oval 55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5" name="Oval 55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6" name="Oval 55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7" name="Line 55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8" name="Line 55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9" name="Line 55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777" name="Group 556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0786" name="Oval 55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7" name="Oval 55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8" name="Oval 55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9" name="Oval 56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0" name="Line 56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1" name="Line 56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92" name="Line 56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0778" name="Group 564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0779" name="Oval 56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0" name="Oval 56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1" name="Oval 56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2" name="Oval 56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3" name="Line 56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4" name="Line 57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785" name="Line 57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0758" name="TextBox 471"/>
          <p:cNvSpPr txBox="1">
            <a:spLocks noChangeArrowheads="1"/>
          </p:cNvSpPr>
          <p:nvPr/>
        </p:nvSpPr>
        <p:spPr bwMode="auto">
          <a:xfrm>
            <a:off x="7180263" y="37909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59" name="TextBox 472"/>
          <p:cNvSpPr txBox="1">
            <a:spLocks noChangeArrowheads="1"/>
          </p:cNvSpPr>
          <p:nvPr/>
        </p:nvSpPr>
        <p:spPr bwMode="auto">
          <a:xfrm>
            <a:off x="7658100" y="37973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60" name="TextBox 473"/>
          <p:cNvSpPr txBox="1">
            <a:spLocks noChangeArrowheads="1"/>
          </p:cNvSpPr>
          <p:nvPr/>
        </p:nvSpPr>
        <p:spPr bwMode="auto">
          <a:xfrm>
            <a:off x="8310563" y="37909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61" name="TextBox 474"/>
          <p:cNvSpPr txBox="1">
            <a:spLocks noChangeArrowheads="1"/>
          </p:cNvSpPr>
          <p:nvPr/>
        </p:nvSpPr>
        <p:spPr bwMode="auto">
          <a:xfrm>
            <a:off x="3886200" y="38671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62" name="TextBox 475"/>
          <p:cNvSpPr txBox="1">
            <a:spLocks noChangeArrowheads="1"/>
          </p:cNvSpPr>
          <p:nvPr/>
        </p:nvSpPr>
        <p:spPr bwMode="auto">
          <a:xfrm>
            <a:off x="1528763" y="381000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63" name="TextBox 476"/>
          <p:cNvSpPr txBox="1">
            <a:spLocks noChangeArrowheads="1"/>
          </p:cNvSpPr>
          <p:nvPr/>
        </p:nvSpPr>
        <p:spPr bwMode="auto">
          <a:xfrm>
            <a:off x="4343400" y="38862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64" name="TextBox 477"/>
          <p:cNvSpPr txBox="1">
            <a:spLocks noChangeArrowheads="1"/>
          </p:cNvSpPr>
          <p:nvPr/>
        </p:nvSpPr>
        <p:spPr bwMode="auto">
          <a:xfrm>
            <a:off x="5029200" y="38862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0765" name="TextBox 478"/>
          <p:cNvSpPr txBox="1">
            <a:spLocks noChangeArrowheads="1"/>
          </p:cNvSpPr>
          <p:nvPr/>
        </p:nvSpPr>
        <p:spPr bwMode="auto">
          <a:xfrm>
            <a:off x="4724400" y="38100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/>
              <a:t>..</a:t>
            </a:r>
          </a:p>
        </p:txBody>
      </p:sp>
      <p:sp>
        <p:nvSpPr>
          <p:cNvPr id="30766" name="TextBox 479"/>
          <p:cNvSpPr txBox="1">
            <a:spLocks noChangeArrowheads="1"/>
          </p:cNvSpPr>
          <p:nvPr/>
        </p:nvSpPr>
        <p:spPr bwMode="auto">
          <a:xfrm>
            <a:off x="8013700" y="37338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/>
              <a:t>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46A507CE-956C-4EFF-8A0F-C6EFE5408690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Two-Level Branch Prediction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219200" y="4572000"/>
            <a:ext cx="882650" cy="476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2400">
                <a:cs typeface="+mn-cs"/>
              </a:rPr>
              <a:t>0110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1312863" y="5149850"/>
            <a:ext cx="569912" cy="3381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BHR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2266950" cy="396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PC = 0x400100</a:t>
            </a:r>
            <a:r>
              <a:rPr lang="en-US" sz="2000">
                <a:solidFill>
                  <a:srgbClr val="FF0000"/>
                </a:solidFill>
              </a:rPr>
              <a:t>0C</a:t>
            </a:r>
          </a:p>
        </p:txBody>
      </p:sp>
      <p:sp>
        <p:nvSpPr>
          <p:cNvPr id="31751" name="Text Box 71"/>
          <p:cNvSpPr txBox="1">
            <a:spLocks noChangeArrowheads="1"/>
          </p:cNvSpPr>
          <p:nvPr/>
        </p:nvSpPr>
        <p:spPr bwMode="auto">
          <a:xfrm>
            <a:off x="6011863" y="1295400"/>
            <a:ext cx="647700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PHT</a:t>
            </a:r>
          </a:p>
        </p:txBody>
      </p:sp>
      <p:sp>
        <p:nvSpPr>
          <p:cNvPr id="31752" name="Text Box 72"/>
          <p:cNvSpPr txBox="1">
            <a:spLocks noChangeArrowheads="1"/>
          </p:cNvSpPr>
          <p:nvPr/>
        </p:nvSpPr>
        <p:spPr bwMode="auto">
          <a:xfrm>
            <a:off x="2590800" y="3429000"/>
            <a:ext cx="1314450" cy="396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0011</a:t>
            </a:r>
            <a:r>
              <a:rPr lang="en-US" sz="2000"/>
              <a:t>0110</a:t>
            </a:r>
          </a:p>
        </p:txBody>
      </p:sp>
      <p:sp>
        <p:nvSpPr>
          <p:cNvPr id="31753" name="Text Box 77"/>
          <p:cNvSpPr txBox="1">
            <a:spLocks noChangeArrowheads="1"/>
          </p:cNvSpPr>
          <p:nvPr/>
        </p:nvSpPr>
        <p:spPr bwMode="auto">
          <a:xfrm>
            <a:off x="5200650" y="4038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00110110</a:t>
            </a:r>
          </a:p>
        </p:txBody>
      </p:sp>
      <p:sp>
        <p:nvSpPr>
          <p:cNvPr id="31754" name="Text Box 78"/>
          <p:cNvSpPr txBox="1">
            <a:spLocks noChangeArrowheads="1"/>
          </p:cNvSpPr>
          <p:nvPr/>
        </p:nvSpPr>
        <p:spPr bwMode="auto">
          <a:xfrm>
            <a:off x="5200650" y="4343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00110111</a:t>
            </a:r>
          </a:p>
        </p:txBody>
      </p:sp>
      <p:sp>
        <p:nvSpPr>
          <p:cNvPr id="31755" name="Text Box 79"/>
          <p:cNvSpPr txBox="1">
            <a:spLocks noChangeArrowheads="1"/>
          </p:cNvSpPr>
          <p:nvPr/>
        </p:nvSpPr>
        <p:spPr bwMode="auto">
          <a:xfrm>
            <a:off x="5200650" y="52578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11111101</a:t>
            </a:r>
          </a:p>
        </p:txBody>
      </p:sp>
      <p:sp>
        <p:nvSpPr>
          <p:cNvPr id="31756" name="Text Box 80"/>
          <p:cNvSpPr txBox="1">
            <a:spLocks noChangeArrowheads="1"/>
          </p:cNvSpPr>
          <p:nvPr/>
        </p:nvSpPr>
        <p:spPr bwMode="auto">
          <a:xfrm>
            <a:off x="5200650" y="5562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11111110</a:t>
            </a:r>
          </a:p>
        </p:txBody>
      </p:sp>
      <p:sp>
        <p:nvSpPr>
          <p:cNvPr id="31757" name="Text Box 81"/>
          <p:cNvSpPr txBox="1">
            <a:spLocks noChangeArrowheads="1"/>
          </p:cNvSpPr>
          <p:nvPr/>
        </p:nvSpPr>
        <p:spPr bwMode="auto">
          <a:xfrm>
            <a:off x="5181600" y="1752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00000000</a:t>
            </a:r>
          </a:p>
        </p:txBody>
      </p:sp>
      <p:sp>
        <p:nvSpPr>
          <p:cNvPr id="31758" name="Text Box 82"/>
          <p:cNvSpPr txBox="1">
            <a:spLocks noChangeArrowheads="1"/>
          </p:cNvSpPr>
          <p:nvPr/>
        </p:nvSpPr>
        <p:spPr bwMode="auto">
          <a:xfrm>
            <a:off x="5181600" y="2057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00000001</a:t>
            </a:r>
          </a:p>
        </p:txBody>
      </p:sp>
      <p:sp>
        <p:nvSpPr>
          <p:cNvPr id="31759" name="Text Box 83"/>
          <p:cNvSpPr txBox="1">
            <a:spLocks noChangeArrowheads="1"/>
          </p:cNvSpPr>
          <p:nvPr/>
        </p:nvSpPr>
        <p:spPr bwMode="auto">
          <a:xfrm>
            <a:off x="5181600" y="23622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00000010</a:t>
            </a:r>
          </a:p>
        </p:txBody>
      </p:sp>
      <p:sp>
        <p:nvSpPr>
          <p:cNvPr id="31760" name="Text Box 84"/>
          <p:cNvSpPr txBox="1">
            <a:spLocks noChangeArrowheads="1"/>
          </p:cNvSpPr>
          <p:nvPr/>
        </p:nvSpPr>
        <p:spPr bwMode="auto">
          <a:xfrm>
            <a:off x="5200650" y="5867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11111111</a:t>
            </a:r>
          </a:p>
        </p:txBody>
      </p:sp>
      <p:sp>
        <p:nvSpPr>
          <p:cNvPr id="31761" name="Line 109"/>
          <p:cNvSpPr>
            <a:spLocks noChangeShapeType="1"/>
          </p:cNvSpPr>
          <p:nvPr/>
        </p:nvSpPr>
        <p:spPr bwMode="auto">
          <a:xfrm>
            <a:off x="2895600" y="2895600"/>
            <a:ext cx="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62" name="Line 111"/>
          <p:cNvSpPr>
            <a:spLocks noChangeShapeType="1"/>
          </p:cNvSpPr>
          <p:nvPr/>
        </p:nvSpPr>
        <p:spPr bwMode="auto">
          <a:xfrm flipV="1">
            <a:off x="3581400" y="38100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63" name="Line 113"/>
          <p:cNvSpPr>
            <a:spLocks noChangeShapeType="1"/>
          </p:cNvSpPr>
          <p:nvPr/>
        </p:nvSpPr>
        <p:spPr bwMode="auto">
          <a:xfrm flipH="1">
            <a:off x="2133600" y="4800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1764" name="AutoShape 114"/>
          <p:cNvCxnSpPr>
            <a:cxnSpLocks noChangeShapeType="1"/>
            <a:stCxn id="31752" idx="3"/>
            <a:endCxn id="31753" idx="1"/>
          </p:cNvCxnSpPr>
          <p:nvPr/>
        </p:nvCxnSpPr>
        <p:spPr bwMode="auto">
          <a:xfrm>
            <a:off x="3905250" y="3627438"/>
            <a:ext cx="1295400" cy="5635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hlink"/>
            </a:solidFill>
            <a:miter lim="800000"/>
            <a:headEnd/>
            <a:tailEnd type="triangle" w="lg" len="lg"/>
          </a:ln>
        </p:spPr>
      </p:cxnSp>
      <p:sp>
        <p:nvSpPr>
          <p:cNvPr id="31765" name="Text Box 116"/>
          <p:cNvSpPr txBox="1">
            <a:spLocks noChangeArrowheads="1"/>
          </p:cNvSpPr>
          <p:nvPr/>
        </p:nvSpPr>
        <p:spPr bwMode="auto">
          <a:xfrm>
            <a:off x="7162800" y="6019800"/>
            <a:ext cx="1393825" cy="6334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MSB =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Predict Taken</a:t>
            </a:r>
          </a:p>
        </p:txBody>
      </p:sp>
      <p:cxnSp>
        <p:nvCxnSpPr>
          <p:cNvPr id="31766" name="AutoShape 117"/>
          <p:cNvCxnSpPr>
            <a:cxnSpLocks noChangeShapeType="1"/>
            <a:endCxn id="31765" idx="1"/>
          </p:cNvCxnSpPr>
          <p:nvPr/>
        </p:nvCxnSpPr>
        <p:spPr bwMode="auto">
          <a:xfrm>
            <a:off x="6534150" y="4191000"/>
            <a:ext cx="628650" cy="21463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1767" name="Line 118"/>
          <p:cNvSpPr>
            <a:spLocks noChangeShapeType="1"/>
          </p:cNvSpPr>
          <p:nvPr/>
        </p:nvSpPr>
        <p:spPr bwMode="auto">
          <a:xfrm flipV="1">
            <a:off x="2971800" y="18288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68" name="Text Box 119"/>
          <p:cNvSpPr txBox="1">
            <a:spLocks noChangeArrowheads="1"/>
          </p:cNvSpPr>
          <p:nvPr/>
        </p:nvSpPr>
        <p:spPr bwMode="auto">
          <a:xfrm>
            <a:off x="1828800" y="1295400"/>
            <a:ext cx="3057525" cy="6334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</a:rPr>
              <a:t>The 2 LSBs are insignificant for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</a:rPr>
              <a:t>32-bit instruction </a:t>
            </a:r>
          </a:p>
        </p:txBody>
      </p:sp>
      <p:sp>
        <p:nvSpPr>
          <p:cNvPr id="3176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3021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Modified from Prof. Sean Lee’s Slide</a:t>
            </a:r>
          </a:p>
        </p:txBody>
      </p:sp>
      <p:sp>
        <p:nvSpPr>
          <p:cNvPr id="31770" name="Rectangle 9"/>
          <p:cNvSpPr>
            <a:spLocks noChangeArrowheads="1"/>
          </p:cNvSpPr>
          <p:nvPr/>
        </p:nvSpPr>
        <p:spPr bwMode="auto">
          <a:xfrm>
            <a:off x="6143625" y="1757363"/>
            <a:ext cx="381000" cy="3505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Rectangle 10"/>
          <p:cNvSpPr>
            <a:spLocks noChangeArrowheads="1"/>
          </p:cNvSpPr>
          <p:nvPr/>
        </p:nvSpPr>
        <p:spPr bwMode="auto">
          <a:xfrm>
            <a:off x="6143625" y="2062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11"/>
          <p:cNvSpPr>
            <a:spLocks noChangeArrowheads="1"/>
          </p:cNvSpPr>
          <p:nvPr/>
        </p:nvSpPr>
        <p:spPr bwMode="auto">
          <a:xfrm>
            <a:off x="6143625" y="23669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12"/>
          <p:cNvSpPr>
            <a:spLocks noChangeArrowheads="1"/>
          </p:cNvSpPr>
          <p:nvPr/>
        </p:nvSpPr>
        <p:spPr bwMode="auto">
          <a:xfrm>
            <a:off x="6143625" y="4652963"/>
            <a:ext cx="381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Rectangle 13"/>
          <p:cNvSpPr>
            <a:spLocks noChangeArrowheads="1"/>
          </p:cNvSpPr>
          <p:nvPr/>
        </p:nvSpPr>
        <p:spPr bwMode="auto">
          <a:xfrm>
            <a:off x="6143625" y="4043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75" name="Group 15"/>
          <p:cNvGrpSpPr>
            <a:grpSpLocks/>
          </p:cNvGrpSpPr>
          <p:nvPr/>
        </p:nvGrpSpPr>
        <p:grpSpPr bwMode="auto">
          <a:xfrm>
            <a:off x="6203950" y="1804988"/>
            <a:ext cx="228600" cy="228600"/>
            <a:chOff x="768" y="2544"/>
            <a:chExt cx="144" cy="144"/>
          </a:xfrm>
        </p:grpSpPr>
        <p:sp>
          <p:nvSpPr>
            <p:cNvPr id="31834" name="Oval 1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35" name="Oval 1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36" name="Oval 1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37" name="Oval 1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38" name="Line 2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39" name="Line 2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40" name="Line 2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1776" name="Group 23"/>
          <p:cNvGrpSpPr>
            <a:grpSpLocks/>
          </p:cNvGrpSpPr>
          <p:nvPr/>
        </p:nvGrpSpPr>
        <p:grpSpPr bwMode="auto">
          <a:xfrm>
            <a:off x="6203950" y="2105025"/>
            <a:ext cx="228600" cy="228600"/>
            <a:chOff x="768" y="2544"/>
            <a:chExt cx="144" cy="144"/>
          </a:xfrm>
        </p:grpSpPr>
        <p:sp>
          <p:nvSpPr>
            <p:cNvPr id="31827" name="Oval 2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28" name="Oval 2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29" name="Oval 2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30" name="Oval 2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31" name="Line 2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32" name="Line 2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33" name="Line 3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1777" name="Group 31"/>
          <p:cNvGrpSpPr>
            <a:grpSpLocks/>
          </p:cNvGrpSpPr>
          <p:nvPr/>
        </p:nvGrpSpPr>
        <p:grpSpPr bwMode="auto">
          <a:xfrm>
            <a:off x="6203950" y="2409825"/>
            <a:ext cx="228600" cy="228600"/>
            <a:chOff x="768" y="2544"/>
            <a:chExt cx="144" cy="144"/>
          </a:xfrm>
        </p:grpSpPr>
        <p:sp>
          <p:nvSpPr>
            <p:cNvPr id="31820" name="Oval 32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21" name="Oval 33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22" name="Oval 34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23" name="Oval 35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24" name="Line 36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25" name="Line 37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26" name="Line 38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1778" name="Group 47"/>
          <p:cNvGrpSpPr>
            <a:grpSpLocks/>
          </p:cNvGrpSpPr>
          <p:nvPr/>
        </p:nvGrpSpPr>
        <p:grpSpPr bwMode="auto">
          <a:xfrm>
            <a:off x="6203950" y="4395788"/>
            <a:ext cx="228600" cy="228600"/>
            <a:chOff x="768" y="2544"/>
            <a:chExt cx="144" cy="144"/>
          </a:xfrm>
        </p:grpSpPr>
        <p:sp>
          <p:nvSpPr>
            <p:cNvPr id="31813" name="Oval 4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14" name="Oval 4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15" name="Oval 5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16" name="Oval 5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17" name="Line 5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18" name="Line 5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19" name="Line 5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1779" name="Rectangle 73"/>
          <p:cNvSpPr>
            <a:spLocks noChangeArrowheads="1"/>
          </p:cNvSpPr>
          <p:nvPr/>
        </p:nvSpPr>
        <p:spPr bwMode="auto">
          <a:xfrm>
            <a:off x="6143625" y="52625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Rectangle 74"/>
          <p:cNvSpPr>
            <a:spLocks noChangeArrowheads="1"/>
          </p:cNvSpPr>
          <p:nvPr/>
        </p:nvSpPr>
        <p:spPr bwMode="auto">
          <a:xfrm>
            <a:off x="6143625" y="5567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Rectangle 75"/>
          <p:cNvSpPr>
            <a:spLocks noChangeArrowheads="1"/>
          </p:cNvSpPr>
          <p:nvPr/>
        </p:nvSpPr>
        <p:spPr bwMode="auto">
          <a:xfrm>
            <a:off x="6143625" y="5872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82" name="Group 85"/>
          <p:cNvGrpSpPr>
            <a:grpSpLocks/>
          </p:cNvGrpSpPr>
          <p:nvPr/>
        </p:nvGrpSpPr>
        <p:grpSpPr bwMode="auto">
          <a:xfrm>
            <a:off x="6215063" y="5305425"/>
            <a:ext cx="228600" cy="228600"/>
            <a:chOff x="768" y="2544"/>
            <a:chExt cx="144" cy="144"/>
          </a:xfrm>
        </p:grpSpPr>
        <p:sp>
          <p:nvSpPr>
            <p:cNvPr id="31806" name="Oval 8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7" name="Oval 8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8" name="Oval 8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9" name="Oval 8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10" name="Line 9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11" name="Line 9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12" name="Line 9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1783" name="Group 93"/>
          <p:cNvGrpSpPr>
            <a:grpSpLocks/>
          </p:cNvGrpSpPr>
          <p:nvPr/>
        </p:nvGrpSpPr>
        <p:grpSpPr bwMode="auto">
          <a:xfrm>
            <a:off x="6219825" y="5591175"/>
            <a:ext cx="228600" cy="228600"/>
            <a:chOff x="768" y="2544"/>
            <a:chExt cx="144" cy="144"/>
          </a:xfrm>
        </p:grpSpPr>
        <p:sp>
          <p:nvSpPr>
            <p:cNvPr id="31799" name="Oval 9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0" name="Oval 9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1" name="Oval 9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2" name="Oval 9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803" name="Line 9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04" name="Line 9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805" name="Line 10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1784" name="Group 101"/>
          <p:cNvGrpSpPr>
            <a:grpSpLocks/>
          </p:cNvGrpSpPr>
          <p:nvPr/>
        </p:nvGrpSpPr>
        <p:grpSpPr bwMode="auto">
          <a:xfrm>
            <a:off x="6219825" y="5895975"/>
            <a:ext cx="228600" cy="228600"/>
            <a:chOff x="768" y="2544"/>
            <a:chExt cx="144" cy="144"/>
          </a:xfrm>
        </p:grpSpPr>
        <p:sp>
          <p:nvSpPr>
            <p:cNvPr id="31792" name="Oval 102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793" name="Oval 103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794" name="Oval 104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795" name="Oval 105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796" name="Line 106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797" name="Line 107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798" name="Line 108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1785" name="Text Box 115"/>
          <p:cNvSpPr txBox="1">
            <a:spLocks noChangeArrowheads="1"/>
          </p:cNvSpPr>
          <p:nvPr/>
        </p:nvSpPr>
        <p:spPr bwMode="auto">
          <a:xfrm>
            <a:off x="6124575" y="4022725"/>
            <a:ext cx="409575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10</a:t>
            </a:r>
          </a:p>
        </p:txBody>
      </p:sp>
      <p:sp>
        <p:nvSpPr>
          <p:cNvPr id="31786" name="Rectangle 90"/>
          <p:cNvSpPr>
            <a:spLocks noChangeArrowheads="1"/>
          </p:cNvSpPr>
          <p:nvPr/>
        </p:nvSpPr>
        <p:spPr bwMode="auto">
          <a:xfrm>
            <a:off x="5278438" y="4038600"/>
            <a:ext cx="381000" cy="914400"/>
          </a:xfrm>
          <a:prstGeom prst="rect">
            <a:avLst/>
          </a:prstGeom>
          <a:noFill/>
          <a:ln w="9525" algn="ctr">
            <a:solidFill>
              <a:srgbClr val="FF66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Rectangle 91"/>
          <p:cNvSpPr>
            <a:spLocks noChangeArrowheads="1"/>
          </p:cNvSpPr>
          <p:nvPr/>
        </p:nvSpPr>
        <p:spPr bwMode="auto">
          <a:xfrm>
            <a:off x="5286375" y="5105400"/>
            <a:ext cx="381000" cy="1085850"/>
          </a:xfrm>
          <a:prstGeom prst="rect">
            <a:avLst/>
          </a:prstGeom>
          <a:noFill/>
          <a:ln w="9525" algn="ctr">
            <a:solidFill>
              <a:srgbClr val="FF66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Rectangle 92"/>
          <p:cNvSpPr>
            <a:spLocks noChangeArrowheads="1"/>
          </p:cNvSpPr>
          <p:nvPr/>
        </p:nvSpPr>
        <p:spPr bwMode="auto">
          <a:xfrm>
            <a:off x="5257800" y="1752600"/>
            <a:ext cx="381000" cy="1524000"/>
          </a:xfrm>
          <a:prstGeom prst="rect">
            <a:avLst/>
          </a:prstGeom>
          <a:noFill/>
          <a:ln w="9525" algn="ctr">
            <a:solidFill>
              <a:srgbClr val="FF66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TextBox 93"/>
          <p:cNvSpPr txBox="1">
            <a:spLocks noChangeArrowheads="1"/>
          </p:cNvSpPr>
          <p:nvPr/>
        </p:nvSpPr>
        <p:spPr bwMode="auto">
          <a:xfrm>
            <a:off x="5219700" y="1371600"/>
            <a:ext cx="438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Set</a:t>
            </a:r>
          </a:p>
        </p:txBody>
      </p:sp>
      <p:sp>
        <p:nvSpPr>
          <p:cNvPr id="31790" name="TextBox 95"/>
          <p:cNvSpPr txBox="1">
            <a:spLocks noChangeArrowheads="1"/>
          </p:cNvSpPr>
          <p:nvPr/>
        </p:nvSpPr>
        <p:spPr bwMode="auto">
          <a:xfrm>
            <a:off x="6134100" y="47625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1791" name="TextBox 96"/>
          <p:cNvSpPr txBox="1">
            <a:spLocks noChangeArrowheads="1"/>
          </p:cNvSpPr>
          <p:nvPr/>
        </p:nvSpPr>
        <p:spPr bwMode="auto">
          <a:xfrm>
            <a:off x="6126163" y="312420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7CBA728A-9C5B-485C-A2A6-F586A044BC54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28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838200"/>
          </a:xfrm>
        </p:spPr>
        <p:txBody>
          <a:bodyPr/>
          <a:lstStyle/>
          <a:p>
            <a:r>
              <a:rPr lang="en-US" smtClean="0"/>
              <a:t>Predictor Update (Actually, </a:t>
            </a:r>
            <a:r>
              <a:rPr lang="en-US" smtClean="0">
                <a:solidFill>
                  <a:srgbClr val="FF0000"/>
                </a:solidFill>
              </a:rPr>
              <a:t>Not Taken</a:t>
            </a:r>
            <a:r>
              <a:rPr lang="en-US" smtClean="0"/>
              <a:t>)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1219200" y="4191000"/>
            <a:ext cx="882650" cy="476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2400">
                <a:cs typeface="+mn-cs"/>
              </a:rPr>
              <a:t>0110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312863" y="4768850"/>
            <a:ext cx="569912" cy="3381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BHR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2266950" cy="396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PC = 0x400100</a:t>
            </a:r>
            <a:r>
              <a:rPr lang="en-US" sz="2000">
                <a:solidFill>
                  <a:srgbClr val="FF0000"/>
                </a:solidFill>
              </a:rPr>
              <a:t>0C</a:t>
            </a:r>
          </a:p>
        </p:txBody>
      </p:sp>
      <p:sp>
        <p:nvSpPr>
          <p:cNvPr id="32775" name="Text Box 45"/>
          <p:cNvSpPr txBox="1">
            <a:spLocks noChangeArrowheads="1"/>
          </p:cNvSpPr>
          <p:nvPr/>
        </p:nvSpPr>
        <p:spPr bwMode="auto">
          <a:xfrm>
            <a:off x="6011863" y="914400"/>
            <a:ext cx="647700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PHT</a:t>
            </a:r>
          </a:p>
        </p:txBody>
      </p:sp>
      <p:sp>
        <p:nvSpPr>
          <p:cNvPr id="312366" name="Text Box 46"/>
          <p:cNvSpPr txBox="1">
            <a:spLocks noChangeArrowheads="1"/>
          </p:cNvSpPr>
          <p:nvPr/>
        </p:nvSpPr>
        <p:spPr bwMode="auto">
          <a:xfrm>
            <a:off x="2590800" y="3048000"/>
            <a:ext cx="1314450" cy="3968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0011</a:t>
            </a:r>
            <a:r>
              <a:rPr lang="en-US" sz="2000"/>
              <a:t>0110</a:t>
            </a:r>
          </a:p>
        </p:txBody>
      </p:sp>
      <p:sp>
        <p:nvSpPr>
          <p:cNvPr id="32777" name="Text Box 51"/>
          <p:cNvSpPr txBox="1">
            <a:spLocks noChangeArrowheads="1"/>
          </p:cNvSpPr>
          <p:nvPr/>
        </p:nvSpPr>
        <p:spPr bwMode="auto">
          <a:xfrm>
            <a:off x="5124450" y="3657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00110110</a:t>
            </a:r>
          </a:p>
        </p:txBody>
      </p:sp>
      <p:sp>
        <p:nvSpPr>
          <p:cNvPr id="32778" name="Text Box 52"/>
          <p:cNvSpPr txBox="1">
            <a:spLocks noChangeArrowheads="1"/>
          </p:cNvSpPr>
          <p:nvPr/>
        </p:nvSpPr>
        <p:spPr bwMode="auto">
          <a:xfrm>
            <a:off x="5124450" y="3962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00110111</a:t>
            </a:r>
          </a:p>
        </p:txBody>
      </p:sp>
      <p:sp>
        <p:nvSpPr>
          <p:cNvPr id="32779" name="Text Box 53"/>
          <p:cNvSpPr txBox="1">
            <a:spLocks noChangeArrowheads="1"/>
          </p:cNvSpPr>
          <p:nvPr/>
        </p:nvSpPr>
        <p:spPr bwMode="auto">
          <a:xfrm>
            <a:off x="5124450" y="48768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11111101</a:t>
            </a:r>
          </a:p>
        </p:txBody>
      </p:sp>
      <p:sp>
        <p:nvSpPr>
          <p:cNvPr id="32780" name="Text Box 54"/>
          <p:cNvSpPr txBox="1">
            <a:spLocks noChangeArrowheads="1"/>
          </p:cNvSpPr>
          <p:nvPr/>
        </p:nvSpPr>
        <p:spPr bwMode="auto">
          <a:xfrm>
            <a:off x="5124450" y="5181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11111110</a:t>
            </a:r>
          </a:p>
        </p:txBody>
      </p:sp>
      <p:sp>
        <p:nvSpPr>
          <p:cNvPr id="32781" name="Text Box 55"/>
          <p:cNvSpPr txBox="1">
            <a:spLocks noChangeArrowheads="1"/>
          </p:cNvSpPr>
          <p:nvPr/>
        </p:nvSpPr>
        <p:spPr bwMode="auto">
          <a:xfrm>
            <a:off x="5181600" y="1371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00000000</a:t>
            </a:r>
          </a:p>
        </p:txBody>
      </p:sp>
      <p:sp>
        <p:nvSpPr>
          <p:cNvPr id="32782" name="Text Box 56"/>
          <p:cNvSpPr txBox="1">
            <a:spLocks noChangeArrowheads="1"/>
          </p:cNvSpPr>
          <p:nvPr/>
        </p:nvSpPr>
        <p:spPr bwMode="auto">
          <a:xfrm>
            <a:off x="5181600" y="1676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00000001</a:t>
            </a:r>
          </a:p>
        </p:txBody>
      </p:sp>
      <p:sp>
        <p:nvSpPr>
          <p:cNvPr id="32783" name="Text Box 57"/>
          <p:cNvSpPr txBox="1">
            <a:spLocks noChangeArrowheads="1"/>
          </p:cNvSpPr>
          <p:nvPr/>
        </p:nvSpPr>
        <p:spPr bwMode="auto">
          <a:xfrm>
            <a:off x="5181600" y="19812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00000010</a:t>
            </a:r>
          </a:p>
        </p:txBody>
      </p:sp>
      <p:sp>
        <p:nvSpPr>
          <p:cNvPr id="32784" name="Text Box 58"/>
          <p:cNvSpPr txBox="1">
            <a:spLocks noChangeArrowheads="1"/>
          </p:cNvSpPr>
          <p:nvPr/>
        </p:nvSpPr>
        <p:spPr bwMode="auto">
          <a:xfrm>
            <a:off x="5124450" y="5486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11111111</a:t>
            </a:r>
          </a:p>
        </p:txBody>
      </p:sp>
      <p:sp>
        <p:nvSpPr>
          <p:cNvPr id="32785" name="Line 83"/>
          <p:cNvSpPr>
            <a:spLocks noChangeShapeType="1"/>
          </p:cNvSpPr>
          <p:nvPr/>
        </p:nvSpPr>
        <p:spPr bwMode="auto">
          <a:xfrm>
            <a:off x="2895600" y="2514600"/>
            <a:ext cx="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86" name="Line 84"/>
          <p:cNvSpPr>
            <a:spLocks noChangeShapeType="1"/>
          </p:cNvSpPr>
          <p:nvPr/>
        </p:nvSpPr>
        <p:spPr bwMode="auto">
          <a:xfrm flipV="1">
            <a:off x="3581400" y="34290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87" name="Line 85"/>
          <p:cNvSpPr>
            <a:spLocks noChangeShapeType="1"/>
          </p:cNvSpPr>
          <p:nvPr/>
        </p:nvSpPr>
        <p:spPr bwMode="auto">
          <a:xfrm flipH="1">
            <a:off x="2133600" y="44196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12406" name="AutoShape 86"/>
          <p:cNvCxnSpPr>
            <a:cxnSpLocks noChangeShapeType="1"/>
            <a:stCxn id="312366" idx="3"/>
            <a:endCxn id="32777" idx="1"/>
          </p:cNvCxnSpPr>
          <p:nvPr/>
        </p:nvCxnSpPr>
        <p:spPr bwMode="auto">
          <a:xfrm>
            <a:off x="3905250" y="3246438"/>
            <a:ext cx="1219200" cy="5635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hlink"/>
            </a:solidFill>
            <a:miter lim="800000"/>
            <a:headEnd/>
            <a:tailEnd type="triangle" w="lg" len="lg"/>
          </a:ln>
        </p:spPr>
      </p:cxnSp>
      <p:sp>
        <p:nvSpPr>
          <p:cNvPr id="312413" name="Text Box 93"/>
          <p:cNvSpPr txBox="1">
            <a:spLocks noChangeArrowheads="1"/>
          </p:cNvSpPr>
          <p:nvPr/>
        </p:nvSpPr>
        <p:spPr bwMode="auto">
          <a:xfrm>
            <a:off x="6629400" y="3657600"/>
            <a:ext cx="1365250" cy="3381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2060"/>
                </a:solidFill>
              </a:rPr>
              <a:t>decremented</a:t>
            </a:r>
          </a:p>
        </p:txBody>
      </p:sp>
      <p:sp>
        <p:nvSpPr>
          <p:cNvPr id="312414" name="Rectangle 94"/>
          <p:cNvSpPr>
            <a:spLocks noChangeArrowheads="1"/>
          </p:cNvSpPr>
          <p:nvPr/>
        </p:nvSpPr>
        <p:spPr bwMode="auto">
          <a:xfrm>
            <a:off x="1219200" y="4191000"/>
            <a:ext cx="882650" cy="4762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2060"/>
                </a:solidFill>
                <a:cs typeface="+mn-cs"/>
              </a:rPr>
              <a:t>1100</a:t>
            </a:r>
          </a:p>
        </p:txBody>
      </p:sp>
      <p:sp>
        <p:nvSpPr>
          <p:cNvPr id="312415" name="Text Box 95"/>
          <p:cNvSpPr txBox="1">
            <a:spLocks noChangeArrowheads="1"/>
          </p:cNvSpPr>
          <p:nvPr/>
        </p:nvSpPr>
        <p:spPr bwMode="auto">
          <a:xfrm>
            <a:off x="2514600" y="3048000"/>
            <a:ext cx="1314450" cy="3968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0011</a:t>
            </a:r>
            <a:r>
              <a:rPr lang="en-US" sz="2000">
                <a:solidFill>
                  <a:srgbClr val="0000FF"/>
                </a:solidFill>
              </a:rPr>
              <a:t>1100</a:t>
            </a:r>
          </a:p>
        </p:txBody>
      </p:sp>
      <p:sp>
        <p:nvSpPr>
          <p:cNvPr id="32792" name="Text Box 97"/>
          <p:cNvSpPr txBox="1">
            <a:spLocks noChangeArrowheads="1"/>
          </p:cNvSpPr>
          <p:nvPr/>
        </p:nvSpPr>
        <p:spPr bwMode="auto">
          <a:xfrm>
            <a:off x="5105400" y="4419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00111100</a:t>
            </a:r>
          </a:p>
        </p:txBody>
      </p:sp>
      <p:cxnSp>
        <p:nvCxnSpPr>
          <p:cNvPr id="312419" name="AutoShape 99"/>
          <p:cNvCxnSpPr>
            <a:cxnSpLocks noChangeShapeType="1"/>
            <a:stCxn id="312366" idx="3"/>
            <a:endCxn id="32792" idx="1"/>
          </p:cNvCxnSpPr>
          <p:nvPr/>
        </p:nvCxnSpPr>
        <p:spPr bwMode="auto">
          <a:xfrm>
            <a:off x="3905250" y="3246438"/>
            <a:ext cx="1200150" cy="13255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sp>
        <p:nvSpPr>
          <p:cNvPr id="32794" name="AutoShape 101"/>
          <p:cNvSpPr>
            <a:spLocks noChangeArrowheads="1"/>
          </p:cNvSpPr>
          <p:nvPr/>
        </p:nvSpPr>
        <p:spPr bwMode="auto">
          <a:xfrm rot="-1383506">
            <a:off x="6629400" y="1912938"/>
            <a:ext cx="2136775" cy="1779587"/>
          </a:xfrm>
          <a:prstGeom prst="irregularSeal1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</a:rPr>
              <a:t>Wrong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chemeClr val="bg1"/>
                </a:solidFill>
              </a:rPr>
              <a:t>Prediction</a:t>
            </a:r>
          </a:p>
        </p:txBody>
      </p:sp>
      <p:sp>
        <p:nvSpPr>
          <p:cNvPr id="32795" name="Rectangle 103"/>
          <p:cNvSpPr>
            <a:spLocks noChangeArrowheads="1"/>
          </p:cNvSpPr>
          <p:nvPr/>
        </p:nvSpPr>
        <p:spPr bwMode="auto">
          <a:xfrm>
            <a:off x="762000" y="5867400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800">
                <a:latin typeface="Franklin Gothic Book" pitchFamily="34" charset="0"/>
              </a:rPr>
              <a:t>Update Predictor after branch is resolved</a:t>
            </a:r>
          </a:p>
          <a:p>
            <a:pPr marL="342900" indent="-342900">
              <a:buFontTx/>
              <a:buChar char="•"/>
            </a:pPr>
            <a:endParaRPr lang="en-US" sz="2800">
              <a:latin typeface="Franklin Gothic Book" pitchFamily="34" charset="0"/>
            </a:endParaRPr>
          </a:p>
        </p:txBody>
      </p:sp>
      <p:sp>
        <p:nvSpPr>
          <p:cNvPr id="32796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32797" name="Rectangle 7"/>
          <p:cNvSpPr>
            <a:spLocks noChangeArrowheads="1"/>
          </p:cNvSpPr>
          <p:nvPr/>
        </p:nvSpPr>
        <p:spPr bwMode="auto">
          <a:xfrm>
            <a:off x="6143625" y="1376363"/>
            <a:ext cx="381000" cy="3505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8"/>
          <p:cNvSpPr>
            <a:spLocks noChangeArrowheads="1"/>
          </p:cNvSpPr>
          <p:nvPr/>
        </p:nvSpPr>
        <p:spPr bwMode="auto">
          <a:xfrm>
            <a:off x="6143625" y="1681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9"/>
          <p:cNvSpPr>
            <a:spLocks noChangeArrowheads="1"/>
          </p:cNvSpPr>
          <p:nvPr/>
        </p:nvSpPr>
        <p:spPr bwMode="auto">
          <a:xfrm>
            <a:off x="6143625" y="19859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Rectangle 10"/>
          <p:cNvSpPr>
            <a:spLocks noChangeArrowheads="1"/>
          </p:cNvSpPr>
          <p:nvPr/>
        </p:nvSpPr>
        <p:spPr bwMode="auto">
          <a:xfrm>
            <a:off x="6143625" y="4271963"/>
            <a:ext cx="381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Rectangle 11"/>
          <p:cNvSpPr>
            <a:spLocks noChangeArrowheads="1"/>
          </p:cNvSpPr>
          <p:nvPr/>
        </p:nvSpPr>
        <p:spPr bwMode="auto">
          <a:xfrm>
            <a:off x="6143625" y="3662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02" name="Group 13"/>
          <p:cNvGrpSpPr>
            <a:grpSpLocks/>
          </p:cNvGrpSpPr>
          <p:nvPr/>
        </p:nvGrpSpPr>
        <p:grpSpPr bwMode="auto">
          <a:xfrm>
            <a:off x="6203950" y="1423988"/>
            <a:ext cx="228600" cy="228600"/>
            <a:chOff x="768" y="2544"/>
            <a:chExt cx="144" cy="144"/>
          </a:xfrm>
        </p:grpSpPr>
        <p:sp>
          <p:nvSpPr>
            <p:cNvPr id="32858" name="Oval 1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59" name="Oval 1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60" name="Oval 1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61" name="Oval 1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62" name="Line 1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63" name="Line 1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64" name="Line 2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2803" name="Group 21"/>
          <p:cNvGrpSpPr>
            <a:grpSpLocks/>
          </p:cNvGrpSpPr>
          <p:nvPr/>
        </p:nvGrpSpPr>
        <p:grpSpPr bwMode="auto">
          <a:xfrm>
            <a:off x="6203950" y="1724025"/>
            <a:ext cx="228600" cy="228600"/>
            <a:chOff x="768" y="2544"/>
            <a:chExt cx="144" cy="144"/>
          </a:xfrm>
        </p:grpSpPr>
        <p:sp>
          <p:nvSpPr>
            <p:cNvPr id="32851" name="Oval 22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52" name="Oval 23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53" name="Oval 24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54" name="Oval 25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55" name="Line 26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56" name="Line 27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57" name="Line 28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2804" name="Group 29"/>
          <p:cNvGrpSpPr>
            <a:grpSpLocks/>
          </p:cNvGrpSpPr>
          <p:nvPr/>
        </p:nvGrpSpPr>
        <p:grpSpPr bwMode="auto">
          <a:xfrm>
            <a:off x="6203950" y="2028825"/>
            <a:ext cx="228600" cy="228600"/>
            <a:chOff x="768" y="2544"/>
            <a:chExt cx="144" cy="144"/>
          </a:xfrm>
        </p:grpSpPr>
        <p:sp>
          <p:nvSpPr>
            <p:cNvPr id="32844" name="Oval 3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45" name="Oval 3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46" name="Oval 3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47" name="Oval 3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48" name="Line 3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49" name="Line 3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50" name="Line 3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2805" name="Group 37"/>
          <p:cNvGrpSpPr>
            <a:grpSpLocks/>
          </p:cNvGrpSpPr>
          <p:nvPr/>
        </p:nvGrpSpPr>
        <p:grpSpPr bwMode="auto">
          <a:xfrm>
            <a:off x="6203950" y="4014788"/>
            <a:ext cx="228600" cy="228600"/>
            <a:chOff x="768" y="2544"/>
            <a:chExt cx="144" cy="144"/>
          </a:xfrm>
        </p:grpSpPr>
        <p:sp>
          <p:nvSpPr>
            <p:cNvPr id="32837" name="Oval 3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38" name="Oval 3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39" name="Oval 4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40" name="Oval 4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41" name="Line 4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42" name="Line 4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43" name="Line 4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2806" name="Rectangle 47"/>
          <p:cNvSpPr>
            <a:spLocks noChangeArrowheads="1"/>
          </p:cNvSpPr>
          <p:nvPr/>
        </p:nvSpPr>
        <p:spPr bwMode="auto">
          <a:xfrm>
            <a:off x="6143625" y="48815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48"/>
          <p:cNvSpPr>
            <a:spLocks noChangeArrowheads="1"/>
          </p:cNvSpPr>
          <p:nvPr/>
        </p:nvSpPr>
        <p:spPr bwMode="auto">
          <a:xfrm>
            <a:off x="6143625" y="5186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49"/>
          <p:cNvSpPr>
            <a:spLocks noChangeArrowheads="1"/>
          </p:cNvSpPr>
          <p:nvPr/>
        </p:nvSpPr>
        <p:spPr bwMode="auto">
          <a:xfrm>
            <a:off x="6143625" y="5491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09" name="Group 59"/>
          <p:cNvGrpSpPr>
            <a:grpSpLocks/>
          </p:cNvGrpSpPr>
          <p:nvPr/>
        </p:nvGrpSpPr>
        <p:grpSpPr bwMode="auto">
          <a:xfrm>
            <a:off x="6215063" y="4924425"/>
            <a:ext cx="228600" cy="228600"/>
            <a:chOff x="768" y="2544"/>
            <a:chExt cx="144" cy="144"/>
          </a:xfrm>
        </p:grpSpPr>
        <p:sp>
          <p:nvSpPr>
            <p:cNvPr id="32830" name="Oval 6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31" name="Oval 6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32" name="Oval 6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33" name="Oval 6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34" name="Line 6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35" name="Line 6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36" name="Line 6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2810" name="Group 67"/>
          <p:cNvGrpSpPr>
            <a:grpSpLocks/>
          </p:cNvGrpSpPr>
          <p:nvPr/>
        </p:nvGrpSpPr>
        <p:grpSpPr bwMode="auto">
          <a:xfrm>
            <a:off x="6219825" y="5210175"/>
            <a:ext cx="228600" cy="228600"/>
            <a:chOff x="768" y="2544"/>
            <a:chExt cx="144" cy="144"/>
          </a:xfrm>
        </p:grpSpPr>
        <p:sp>
          <p:nvSpPr>
            <p:cNvPr id="32823" name="Oval 6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24" name="Oval 6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25" name="Oval 7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26" name="Oval 7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27" name="Line 7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28" name="Line 7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29" name="Line 7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2811" name="Group 75"/>
          <p:cNvGrpSpPr>
            <a:grpSpLocks/>
          </p:cNvGrpSpPr>
          <p:nvPr/>
        </p:nvGrpSpPr>
        <p:grpSpPr bwMode="auto">
          <a:xfrm>
            <a:off x="6219825" y="5514975"/>
            <a:ext cx="228600" cy="228600"/>
            <a:chOff x="768" y="2544"/>
            <a:chExt cx="144" cy="144"/>
          </a:xfrm>
        </p:grpSpPr>
        <p:sp>
          <p:nvSpPr>
            <p:cNvPr id="32816" name="Oval 7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17" name="Oval 7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18" name="Oval 7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19" name="Oval 7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820" name="Line 8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21" name="Line 8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822" name="Line 8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63" name="Text Box 87"/>
          <p:cNvSpPr txBox="1">
            <a:spLocks noChangeArrowheads="1"/>
          </p:cNvSpPr>
          <p:nvPr/>
        </p:nvSpPr>
        <p:spPr bwMode="auto">
          <a:xfrm>
            <a:off x="6124575" y="3641725"/>
            <a:ext cx="409575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10</a:t>
            </a:r>
          </a:p>
        </p:txBody>
      </p:sp>
      <p:sp>
        <p:nvSpPr>
          <p:cNvPr id="164" name="Text Box 92"/>
          <p:cNvSpPr txBox="1">
            <a:spLocks noChangeArrowheads="1"/>
          </p:cNvSpPr>
          <p:nvPr/>
        </p:nvSpPr>
        <p:spPr bwMode="auto">
          <a:xfrm>
            <a:off x="6159500" y="3632200"/>
            <a:ext cx="409575" cy="3381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2060"/>
                </a:solidFill>
              </a:rPr>
              <a:t>01</a:t>
            </a:r>
          </a:p>
        </p:txBody>
      </p:sp>
      <p:sp>
        <p:nvSpPr>
          <p:cNvPr id="32814" name="TextBox 95"/>
          <p:cNvSpPr txBox="1">
            <a:spLocks noChangeArrowheads="1"/>
          </p:cNvSpPr>
          <p:nvPr/>
        </p:nvSpPr>
        <p:spPr bwMode="auto">
          <a:xfrm>
            <a:off x="6134100" y="43751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2815" name="TextBox 96"/>
          <p:cNvSpPr txBox="1">
            <a:spLocks noChangeArrowheads="1"/>
          </p:cNvSpPr>
          <p:nvPr/>
        </p:nvSpPr>
        <p:spPr bwMode="auto">
          <a:xfrm>
            <a:off x="6138863" y="27241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9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31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" dur="500"/>
                                        <p:tgtEl>
                                          <p:spTgt spid="312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1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312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animBg="1"/>
      <p:bldP spid="312366" grpId="0" animBg="1"/>
      <p:bldP spid="312413" grpId="0"/>
      <p:bldP spid="312414" grpId="0" animBg="1"/>
      <p:bldP spid="312415" grpId="0" animBg="1"/>
      <p:bldP spid="163" grpId="0"/>
      <p:bldP spid="1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6F17F06E-4FCD-4140-8A00-DBA8E8AE7223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29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Per-Address History Schemes</a:t>
            </a:r>
          </a:p>
        </p:txBody>
      </p:sp>
      <p:sp>
        <p:nvSpPr>
          <p:cNvPr id="33796" name="Text Box 12"/>
          <p:cNvSpPr txBox="1">
            <a:spLocks noChangeArrowheads="1"/>
          </p:cNvSpPr>
          <p:nvPr/>
        </p:nvSpPr>
        <p:spPr bwMode="auto">
          <a:xfrm>
            <a:off x="152400" y="1293813"/>
            <a:ext cx="7874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PAg</a:t>
            </a:r>
          </a:p>
        </p:txBody>
      </p:sp>
      <p:sp>
        <p:nvSpPr>
          <p:cNvPr id="33797" name="Text Box 33"/>
          <p:cNvSpPr txBox="1">
            <a:spLocks noChangeArrowheads="1"/>
          </p:cNvSpPr>
          <p:nvPr/>
        </p:nvSpPr>
        <p:spPr bwMode="auto">
          <a:xfrm>
            <a:off x="3717925" y="1736725"/>
            <a:ext cx="866775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SetP(B)</a:t>
            </a:r>
          </a:p>
        </p:txBody>
      </p:sp>
      <p:sp>
        <p:nvSpPr>
          <p:cNvPr id="33798" name="Line 34"/>
          <p:cNvSpPr>
            <a:spLocks noChangeShapeType="1"/>
          </p:cNvSpPr>
          <p:nvPr/>
        </p:nvSpPr>
        <p:spPr bwMode="auto">
          <a:xfrm>
            <a:off x="4267200" y="205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Text Box 35"/>
          <p:cNvSpPr txBox="1">
            <a:spLocks noChangeArrowheads="1"/>
          </p:cNvSpPr>
          <p:nvPr/>
        </p:nvSpPr>
        <p:spPr bwMode="auto">
          <a:xfrm>
            <a:off x="4648200" y="1524000"/>
            <a:ext cx="812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Per-set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PHTs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(SPHTs)</a:t>
            </a:r>
          </a:p>
        </p:txBody>
      </p:sp>
      <p:sp>
        <p:nvSpPr>
          <p:cNvPr id="33800" name="Text Box 36"/>
          <p:cNvSpPr txBox="1">
            <a:spLocks noChangeArrowheads="1"/>
          </p:cNvSpPr>
          <p:nvPr/>
        </p:nvSpPr>
        <p:spPr bwMode="auto">
          <a:xfrm>
            <a:off x="2497138" y="1293813"/>
            <a:ext cx="7493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PAs</a:t>
            </a:r>
          </a:p>
        </p:txBody>
      </p:sp>
      <p:sp>
        <p:nvSpPr>
          <p:cNvPr id="33801" name="Text Box 57"/>
          <p:cNvSpPr txBox="1">
            <a:spLocks noChangeArrowheads="1"/>
          </p:cNvSpPr>
          <p:nvPr/>
        </p:nvSpPr>
        <p:spPr bwMode="auto">
          <a:xfrm>
            <a:off x="7242175" y="1736725"/>
            <a:ext cx="887413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Addr(B)</a:t>
            </a:r>
          </a:p>
        </p:txBody>
      </p:sp>
      <p:sp>
        <p:nvSpPr>
          <p:cNvPr id="33802" name="Line 58"/>
          <p:cNvSpPr>
            <a:spLocks noChangeShapeType="1"/>
          </p:cNvSpPr>
          <p:nvPr/>
        </p:nvSpPr>
        <p:spPr bwMode="auto">
          <a:xfrm>
            <a:off x="7791450" y="205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Text Box 59"/>
          <p:cNvSpPr txBox="1">
            <a:spLocks noChangeArrowheads="1"/>
          </p:cNvSpPr>
          <p:nvPr/>
        </p:nvSpPr>
        <p:spPr bwMode="auto">
          <a:xfrm>
            <a:off x="8172450" y="1524000"/>
            <a:ext cx="947738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Per-addr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PHTs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(PPHTs)</a:t>
            </a:r>
          </a:p>
        </p:txBody>
      </p:sp>
      <p:sp>
        <p:nvSpPr>
          <p:cNvPr id="33804" name="Text Box 60"/>
          <p:cNvSpPr txBox="1">
            <a:spLocks noChangeArrowheads="1"/>
          </p:cNvSpPr>
          <p:nvPr/>
        </p:nvSpPr>
        <p:spPr bwMode="auto">
          <a:xfrm>
            <a:off x="5805488" y="1231900"/>
            <a:ext cx="7874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PAp</a:t>
            </a:r>
          </a:p>
        </p:txBody>
      </p:sp>
      <p:sp>
        <p:nvSpPr>
          <p:cNvPr id="33805" name="Line 61"/>
          <p:cNvSpPr>
            <a:spLocks noChangeShapeType="1"/>
          </p:cNvSpPr>
          <p:nvPr/>
        </p:nvSpPr>
        <p:spPr bwMode="auto">
          <a:xfrm flipV="1">
            <a:off x="2286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62"/>
          <p:cNvSpPr>
            <a:spLocks noChangeShapeType="1"/>
          </p:cNvSpPr>
          <p:nvPr/>
        </p:nvSpPr>
        <p:spPr bwMode="auto">
          <a:xfrm flipV="1">
            <a:off x="5715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Rectangle 63"/>
          <p:cNvSpPr>
            <a:spLocks noChangeArrowheads="1"/>
          </p:cNvSpPr>
          <p:nvPr/>
        </p:nvSpPr>
        <p:spPr bwMode="auto">
          <a:xfrm>
            <a:off x="685800" y="2438400"/>
            <a:ext cx="533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08" name="Rectangle 64"/>
          <p:cNvSpPr>
            <a:spLocks noChangeArrowheads="1"/>
          </p:cNvSpPr>
          <p:nvPr/>
        </p:nvSpPr>
        <p:spPr bwMode="auto">
          <a:xfrm>
            <a:off x="685800" y="2703513"/>
            <a:ext cx="533400" cy="265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09" name="Rectangle 65"/>
          <p:cNvSpPr>
            <a:spLocks noChangeArrowheads="1"/>
          </p:cNvSpPr>
          <p:nvPr/>
        </p:nvSpPr>
        <p:spPr bwMode="auto">
          <a:xfrm>
            <a:off x="685800" y="296862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10" name="Rectangle 66"/>
          <p:cNvSpPr>
            <a:spLocks noChangeArrowheads="1"/>
          </p:cNvSpPr>
          <p:nvPr/>
        </p:nvSpPr>
        <p:spPr bwMode="auto">
          <a:xfrm>
            <a:off x="685800" y="495617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11" name="Rectangle 67"/>
          <p:cNvSpPr>
            <a:spLocks noChangeArrowheads="1"/>
          </p:cNvSpPr>
          <p:nvPr/>
        </p:nvSpPr>
        <p:spPr bwMode="auto">
          <a:xfrm>
            <a:off x="685800" y="4425950"/>
            <a:ext cx="533400" cy="26511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12" name="Text Box 69"/>
          <p:cNvSpPr txBox="1">
            <a:spLocks noChangeArrowheads="1"/>
          </p:cNvSpPr>
          <p:nvPr/>
        </p:nvSpPr>
        <p:spPr bwMode="auto">
          <a:xfrm>
            <a:off x="50800" y="3548063"/>
            <a:ext cx="887413" cy="338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Addr(B)</a:t>
            </a:r>
          </a:p>
        </p:txBody>
      </p:sp>
      <p:sp>
        <p:nvSpPr>
          <p:cNvPr id="33813" name="Line 70"/>
          <p:cNvSpPr>
            <a:spLocks noChangeShapeType="1"/>
          </p:cNvSpPr>
          <p:nvPr/>
        </p:nvSpPr>
        <p:spPr bwMode="auto">
          <a:xfrm>
            <a:off x="304800" y="3886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Text Box 71"/>
          <p:cNvSpPr txBox="1">
            <a:spLocks noChangeArrowheads="1"/>
          </p:cNvSpPr>
          <p:nvPr/>
        </p:nvSpPr>
        <p:spPr bwMode="auto">
          <a:xfrm>
            <a:off x="304800" y="1828800"/>
            <a:ext cx="1371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Per-addr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BHT (PBHT)</a:t>
            </a:r>
          </a:p>
        </p:txBody>
      </p:sp>
      <p:sp>
        <p:nvSpPr>
          <p:cNvPr id="33815" name="Line 72"/>
          <p:cNvSpPr>
            <a:spLocks noChangeShapeType="1"/>
          </p:cNvSpPr>
          <p:nvPr/>
        </p:nvSpPr>
        <p:spPr bwMode="auto">
          <a:xfrm flipV="1">
            <a:off x="3336925" y="2971800"/>
            <a:ext cx="4730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Rectangle 73"/>
          <p:cNvSpPr>
            <a:spLocks noChangeArrowheads="1"/>
          </p:cNvSpPr>
          <p:nvPr/>
        </p:nvSpPr>
        <p:spPr bwMode="auto">
          <a:xfrm>
            <a:off x="2803525" y="2438400"/>
            <a:ext cx="533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17" name="Rectangle 74"/>
          <p:cNvSpPr>
            <a:spLocks noChangeArrowheads="1"/>
          </p:cNvSpPr>
          <p:nvPr/>
        </p:nvSpPr>
        <p:spPr bwMode="auto">
          <a:xfrm>
            <a:off x="2803525" y="2703513"/>
            <a:ext cx="533400" cy="265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18" name="Rectangle 75"/>
          <p:cNvSpPr>
            <a:spLocks noChangeArrowheads="1"/>
          </p:cNvSpPr>
          <p:nvPr/>
        </p:nvSpPr>
        <p:spPr bwMode="auto">
          <a:xfrm>
            <a:off x="2803525" y="296862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19" name="Rectangle 76"/>
          <p:cNvSpPr>
            <a:spLocks noChangeArrowheads="1"/>
          </p:cNvSpPr>
          <p:nvPr/>
        </p:nvSpPr>
        <p:spPr bwMode="auto">
          <a:xfrm>
            <a:off x="2803525" y="495617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20" name="Rectangle 77"/>
          <p:cNvSpPr>
            <a:spLocks noChangeArrowheads="1"/>
          </p:cNvSpPr>
          <p:nvPr/>
        </p:nvSpPr>
        <p:spPr bwMode="auto">
          <a:xfrm>
            <a:off x="2803525" y="4425950"/>
            <a:ext cx="533400" cy="26511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21" name="Text Box 79"/>
          <p:cNvSpPr txBox="1">
            <a:spLocks noChangeArrowheads="1"/>
          </p:cNvSpPr>
          <p:nvPr/>
        </p:nvSpPr>
        <p:spPr bwMode="auto">
          <a:xfrm>
            <a:off x="2117725" y="3548063"/>
            <a:ext cx="887413" cy="338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Addr(B)</a:t>
            </a:r>
          </a:p>
        </p:txBody>
      </p:sp>
      <p:sp>
        <p:nvSpPr>
          <p:cNvPr id="33822" name="Line 80"/>
          <p:cNvSpPr>
            <a:spLocks noChangeShapeType="1"/>
          </p:cNvSpPr>
          <p:nvPr/>
        </p:nvSpPr>
        <p:spPr bwMode="auto">
          <a:xfrm>
            <a:off x="2422525" y="3886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Text Box 81"/>
          <p:cNvSpPr txBox="1">
            <a:spLocks noChangeArrowheads="1"/>
          </p:cNvSpPr>
          <p:nvPr/>
        </p:nvSpPr>
        <p:spPr bwMode="auto">
          <a:xfrm>
            <a:off x="2422525" y="1828800"/>
            <a:ext cx="1371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Per-addr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BHT (PBHT)</a:t>
            </a:r>
          </a:p>
        </p:txBody>
      </p:sp>
      <p:sp>
        <p:nvSpPr>
          <p:cNvPr id="33824" name="Line 82"/>
          <p:cNvSpPr>
            <a:spLocks noChangeShapeType="1"/>
          </p:cNvSpPr>
          <p:nvPr/>
        </p:nvSpPr>
        <p:spPr bwMode="auto">
          <a:xfrm flipV="1">
            <a:off x="6905625" y="2971800"/>
            <a:ext cx="4730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Rectangle 83"/>
          <p:cNvSpPr>
            <a:spLocks noChangeArrowheads="1"/>
          </p:cNvSpPr>
          <p:nvPr/>
        </p:nvSpPr>
        <p:spPr bwMode="auto">
          <a:xfrm>
            <a:off x="6372225" y="2438400"/>
            <a:ext cx="533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26" name="Rectangle 84"/>
          <p:cNvSpPr>
            <a:spLocks noChangeArrowheads="1"/>
          </p:cNvSpPr>
          <p:nvPr/>
        </p:nvSpPr>
        <p:spPr bwMode="auto">
          <a:xfrm>
            <a:off x="6372225" y="2703513"/>
            <a:ext cx="533400" cy="265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27" name="Rectangle 85"/>
          <p:cNvSpPr>
            <a:spLocks noChangeArrowheads="1"/>
          </p:cNvSpPr>
          <p:nvPr/>
        </p:nvSpPr>
        <p:spPr bwMode="auto">
          <a:xfrm>
            <a:off x="6372225" y="296862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28" name="Rectangle 86"/>
          <p:cNvSpPr>
            <a:spLocks noChangeArrowheads="1"/>
          </p:cNvSpPr>
          <p:nvPr/>
        </p:nvSpPr>
        <p:spPr bwMode="auto">
          <a:xfrm>
            <a:off x="6372225" y="495617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29" name="Rectangle 87"/>
          <p:cNvSpPr>
            <a:spLocks noChangeArrowheads="1"/>
          </p:cNvSpPr>
          <p:nvPr/>
        </p:nvSpPr>
        <p:spPr bwMode="auto">
          <a:xfrm>
            <a:off x="6372225" y="4425950"/>
            <a:ext cx="533400" cy="26511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3830" name="Text Box 89"/>
          <p:cNvSpPr txBox="1">
            <a:spLocks noChangeArrowheads="1"/>
          </p:cNvSpPr>
          <p:nvPr/>
        </p:nvSpPr>
        <p:spPr bwMode="auto">
          <a:xfrm>
            <a:off x="5686425" y="3548063"/>
            <a:ext cx="887413" cy="338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Addr(B)</a:t>
            </a:r>
          </a:p>
        </p:txBody>
      </p:sp>
      <p:sp>
        <p:nvSpPr>
          <p:cNvPr id="33831" name="Line 90"/>
          <p:cNvSpPr>
            <a:spLocks noChangeShapeType="1"/>
          </p:cNvSpPr>
          <p:nvPr/>
        </p:nvSpPr>
        <p:spPr bwMode="auto">
          <a:xfrm>
            <a:off x="5991225" y="3886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32" name="Text Box 91"/>
          <p:cNvSpPr txBox="1">
            <a:spLocks noChangeArrowheads="1"/>
          </p:cNvSpPr>
          <p:nvPr/>
        </p:nvSpPr>
        <p:spPr bwMode="auto">
          <a:xfrm>
            <a:off x="5991225" y="1828800"/>
            <a:ext cx="1371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Per-addr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BHT (PBHT)</a:t>
            </a:r>
          </a:p>
        </p:txBody>
      </p:sp>
      <p:sp>
        <p:nvSpPr>
          <p:cNvPr id="33833" name="Text Box 92"/>
          <p:cNvSpPr txBox="1">
            <a:spLocks noChangeArrowheads="1"/>
          </p:cNvSpPr>
          <p:nvPr/>
        </p:nvSpPr>
        <p:spPr bwMode="auto">
          <a:xfrm>
            <a:off x="2895600" y="6092825"/>
            <a:ext cx="27432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b="1"/>
              <a:t>Ex: P6, Itanium</a:t>
            </a:r>
          </a:p>
        </p:txBody>
      </p:sp>
      <p:sp>
        <p:nvSpPr>
          <p:cNvPr id="33834" name="Text Box 93"/>
          <p:cNvSpPr txBox="1">
            <a:spLocks noChangeArrowheads="1"/>
          </p:cNvSpPr>
          <p:nvPr/>
        </p:nvSpPr>
        <p:spPr bwMode="auto">
          <a:xfrm>
            <a:off x="0" y="5953125"/>
            <a:ext cx="27432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b="1"/>
              <a:t>Ex: Alpha 21264’s local predictor </a:t>
            </a:r>
          </a:p>
        </p:txBody>
      </p:sp>
      <p:sp>
        <p:nvSpPr>
          <p:cNvPr id="3383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33836" name="Line 10"/>
          <p:cNvSpPr>
            <a:spLocks noChangeShapeType="1"/>
          </p:cNvSpPr>
          <p:nvPr/>
        </p:nvSpPr>
        <p:spPr bwMode="auto">
          <a:xfrm flipV="1">
            <a:off x="1219200" y="2971800"/>
            <a:ext cx="4730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3837" name="Group 94"/>
          <p:cNvGrpSpPr>
            <a:grpSpLocks/>
          </p:cNvGrpSpPr>
          <p:nvPr/>
        </p:nvGrpSpPr>
        <p:grpSpPr bwMode="auto">
          <a:xfrm>
            <a:off x="1724025" y="2438400"/>
            <a:ext cx="381000" cy="3505200"/>
            <a:chOff x="970" y="1536"/>
            <a:chExt cx="240" cy="2208"/>
          </a:xfrm>
        </p:grpSpPr>
        <p:sp>
          <p:nvSpPr>
            <p:cNvPr id="34225" name="Rectangle 95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26" name="Rectangle 96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27" name="Rectangle 97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28" name="Rectangle 98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229" name="Rectangle 99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230" name="Group 101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4279" name="Oval 10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80" name="Oval 10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81" name="Oval 10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82" name="Oval 10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83" name="Line 10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84" name="Line 10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85" name="Line 10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231" name="Group 109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4272" name="Oval 11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3" name="Oval 11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4" name="Oval 11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5" name="Oval 11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6" name="Line 11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7" name="Line 11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8" name="Line 11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232" name="Group 117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4265" name="Oval 11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6" name="Oval 11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7" name="Oval 12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8" name="Oval 12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9" name="Line 12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0" name="Line 12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71" name="Line 12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233" name="Group 125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4258" name="Oval 12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9" name="Oval 12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0" name="Oval 12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1" name="Oval 12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2" name="Line 13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3" name="Line 13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64" name="Line 13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234" name="Group 133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4251" name="Oval 13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2" name="Oval 13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3" name="Oval 13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4" name="Oval 13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5" name="Line 13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6" name="Line 13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7" name="Line 14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235" name="Group 141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4244" name="Oval 14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5" name="Oval 14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6" name="Oval 14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7" name="Oval 14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8" name="Line 14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9" name="Line 14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50" name="Line 14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236" name="Group 149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4237" name="Oval 15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38" name="Oval 15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39" name="Oval 15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0" name="Oval 15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1" name="Line 15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2" name="Line 15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43" name="Line 15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3838" name="Rectangle 158"/>
          <p:cNvSpPr>
            <a:spLocks noChangeArrowheads="1"/>
          </p:cNvSpPr>
          <p:nvPr/>
        </p:nvSpPr>
        <p:spPr bwMode="auto">
          <a:xfrm>
            <a:off x="3810000" y="2362200"/>
            <a:ext cx="16764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39" name="Group 159"/>
          <p:cNvGrpSpPr>
            <a:grpSpLocks/>
          </p:cNvGrpSpPr>
          <p:nvPr/>
        </p:nvGrpSpPr>
        <p:grpSpPr bwMode="auto">
          <a:xfrm>
            <a:off x="4343400" y="2438400"/>
            <a:ext cx="381000" cy="3505200"/>
            <a:chOff x="970" y="1536"/>
            <a:chExt cx="240" cy="2208"/>
          </a:xfrm>
        </p:grpSpPr>
        <p:sp>
          <p:nvSpPr>
            <p:cNvPr id="34164" name="Rectangle 160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65" name="Rectangle 161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66" name="Rectangle 162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67" name="Rectangle 163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68" name="Rectangle 164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169" name="Group 166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4218" name="Oval 16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9" name="Oval 16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20" name="Oval 16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21" name="Oval 17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22" name="Line 17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23" name="Line 17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24" name="Line 17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70" name="Group 174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4211" name="Oval 17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2" name="Oval 17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3" name="Oval 17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4" name="Oval 17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5" name="Line 17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6" name="Line 18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7" name="Line 18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71" name="Group 182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4204" name="Oval 18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5" name="Oval 18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6" name="Oval 18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7" name="Oval 18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8" name="Line 18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9" name="Line 18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10" name="Line 18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72" name="Group 190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4197" name="Oval 19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8" name="Oval 19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9" name="Oval 19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0" name="Oval 19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1" name="Line 19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2" name="Line 19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203" name="Line 19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73" name="Group 198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4190" name="Oval 19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1" name="Oval 20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2" name="Oval 20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3" name="Oval 20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4" name="Line 20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5" name="Line 20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96" name="Line 20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74" name="Group 206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4183" name="Oval 20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4" name="Oval 20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5" name="Oval 20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6" name="Oval 21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7" name="Line 21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8" name="Line 21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9" name="Line 21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75" name="Group 214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4176" name="Oval 21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77" name="Oval 21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78" name="Oval 21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79" name="Oval 21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0" name="Line 21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1" name="Line 22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82" name="Line 22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840" name="Group 222"/>
          <p:cNvGrpSpPr>
            <a:grpSpLocks/>
          </p:cNvGrpSpPr>
          <p:nvPr/>
        </p:nvGrpSpPr>
        <p:grpSpPr bwMode="auto">
          <a:xfrm>
            <a:off x="3886200" y="2438400"/>
            <a:ext cx="381000" cy="3505200"/>
            <a:chOff x="2448" y="1536"/>
            <a:chExt cx="240" cy="2208"/>
          </a:xfrm>
        </p:grpSpPr>
        <p:sp>
          <p:nvSpPr>
            <p:cNvPr id="34103" name="Rectangle 223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4" name="Rectangle 224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5" name="Rectangle 225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6" name="Rectangle 226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7" name="Rectangle 227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108" name="Group 229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4157" name="Oval 23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8" name="Oval 23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9" name="Oval 23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60" name="Oval 23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61" name="Line 23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62" name="Line 23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63" name="Line 23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09" name="Group 237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4150" name="Oval 23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1" name="Oval 23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2" name="Oval 24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3" name="Oval 24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4" name="Line 24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5" name="Line 24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56" name="Line 24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10" name="Group 245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4143" name="Oval 24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4" name="Oval 24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5" name="Oval 24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6" name="Oval 24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7" name="Line 25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8" name="Line 25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9" name="Line 25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11" name="Group 253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4136" name="Oval 25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7" name="Oval 25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8" name="Oval 25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9" name="Oval 25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0" name="Line 25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1" name="Line 25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42" name="Line 26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12" name="Group 261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4129" name="Oval 26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0" name="Oval 26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1" name="Oval 26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2" name="Oval 26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3" name="Line 26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4" name="Line 26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35" name="Line 26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13" name="Group 269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4122" name="Oval 27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3" name="Oval 27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4" name="Oval 27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5" name="Oval 27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6" name="Line 27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7" name="Line 27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8" name="Line 27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114" name="Group 277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4115" name="Oval 27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16" name="Oval 27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17" name="Oval 28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18" name="Oval 28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19" name="Line 28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0" name="Line 28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21" name="Line 28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841" name="Group 285"/>
          <p:cNvGrpSpPr>
            <a:grpSpLocks/>
          </p:cNvGrpSpPr>
          <p:nvPr/>
        </p:nvGrpSpPr>
        <p:grpSpPr bwMode="auto">
          <a:xfrm>
            <a:off x="5029200" y="2438400"/>
            <a:ext cx="381000" cy="3505200"/>
            <a:chOff x="2448" y="1536"/>
            <a:chExt cx="240" cy="2208"/>
          </a:xfrm>
        </p:grpSpPr>
        <p:sp>
          <p:nvSpPr>
            <p:cNvPr id="34042" name="Rectangle 286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43" name="Rectangle 287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44" name="Rectangle 288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45" name="Rectangle 289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046" name="Rectangle 290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047" name="Group 292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4096" name="Oval 29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7" name="Oval 29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8" name="Oval 29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9" name="Oval 29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00" name="Line 29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01" name="Line 29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102" name="Line 29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048" name="Group 300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4089" name="Oval 30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0" name="Oval 30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1" name="Oval 30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2" name="Oval 30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3" name="Line 30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4" name="Line 30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95" name="Line 30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049" name="Group 308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4082" name="Oval 30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3" name="Oval 31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4" name="Oval 31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5" name="Oval 31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6" name="Line 31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7" name="Line 31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8" name="Line 31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050" name="Group 316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4075" name="Oval 31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6" name="Oval 31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7" name="Oval 31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8" name="Oval 32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9" name="Line 32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0" name="Line 32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81" name="Line 32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051" name="Group 324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4068" name="Oval 32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9" name="Oval 32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0" name="Oval 32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1" name="Oval 32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2" name="Line 32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3" name="Line 33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74" name="Line 33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052" name="Group 332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4061" name="Oval 33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2" name="Oval 33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3" name="Oval 33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4" name="Oval 33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5" name="Line 33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6" name="Line 33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7" name="Line 33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4053" name="Group 340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4054" name="Oval 34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55" name="Oval 34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56" name="Oval 34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57" name="Oval 34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58" name="Line 34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59" name="Line 34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60" name="Line 34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3842" name="Rectangle 349"/>
          <p:cNvSpPr>
            <a:spLocks noChangeArrowheads="1"/>
          </p:cNvSpPr>
          <p:nvPr/>
        </p:nvSpPr>
        <p:spPr bwMode="auto">
          <a:xfrm>
            <a:off x="7315200" y="2362200"/>
            <a:ext cx="16764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43" name="Group 350"/>
          <p:cNvGrpSpPr>
            <a:grpSpLocks/>
          </p:cNvGrpSpPr>
          <p:nvPr/>
        </p:nvGrpSpPr>
        <p:grpSpPr bwMode="auto">
          <a:xfrm>
            <a:off x="7864475" y="2438400"/>
            <a:ext cx="381000" cy="3505200"/>
            <a:chOff x="970" y="1536"/>
            <a:chExt cx="240" cy="2208"/>
          </a:xfrm>
        </p:grpSpPr>
        <p:sp>
          <p:nvSpPr>
            <p:cNvPr id="33981" name="Rectangle 351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82" name="Rectangle 352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83" name="Rectangle 353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84" name="Rectangle 354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85" name="Rectangle 355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86" name="Group 357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4035" name="Oval 35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6" name="Oval 35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7" name="Oval 36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8" name="Oval 36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9" name="Line 36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40" name="Line 36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41" name="Line 36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87" name="Group 365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4028" name="Oval 36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9" name="Oval 36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0" name="Oval 36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1" name="Oval 36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2" name="Line 37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3" name="Line 37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34" name="Line 37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88" name="Group 373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4021" name="Oval 37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2" name="Oval 37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3" name="Oval 37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4" name="Oval 37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5" name="Line 37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6" name="Line 37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7" name="Line 38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89" name="Group 381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4014" name="Oval 38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5" name="Oval 38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6" name="Oval 38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7" name="Oval 38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8" name="Line 38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9" name="Line 38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20" name="Line 38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90" name="Group 389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4007" name="Oval 39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8" name="Oval 39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9" name="Oval 39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0" name="Oval 39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1" name="Line 39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2" name="Line 39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13" name="Line 39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91" name="Group 397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4000" name="Oval 39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1" name="Oval 39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2" name="Oval 40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3" name="Oval 40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4" name="Line 40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5" name="Line 40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006" name="Line 40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92" name="Group 405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3993" name="Oval 40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94" name="Oval 40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95" name="Oval 40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96" name="Oval 40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97" name="Line 41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98" name="Line 41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99" name="Line 41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844" name="Group 413"/>
          <p:cNvGrpSpPr>
            <a:grpSpLocks/>
          </p:cNvGrpSpPr>
          <p:nvPr/>
        </p:nvGrpSpPr>
        <p:grpSpPr bwMode="auto">
          <a:xfrm>
            <a:off x="7392988" y="2438400"/>
            <a:ext cx="381000" cy="3505200"/>
            <a:chOff x="2448" y="1536"/>
            <a:chExt cx="240" cy="2208"/>
          </a:xfrm>
        </p:grpSpPr>
        <p:sp>
          <p:nvSpPr>
            <p:cNvPr id="33920" name="Rectangle 414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21" name="Rectangle 415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22" name="Rectangle 416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23" name="Rectangle 417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924" name="Rectangle 418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925" name="Group 420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3974" name="Oval 42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5" name="Oval 42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6" name="Oval 42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7" name="Oval 42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8" name="Line 42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9" name="Line 42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80" name="Line 42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26" name="Group 428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3967" name="Oval 42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8" name="Oval 43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9" name="Oval 43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0" name="Oval 43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1" name="Line 43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2" name="Line 43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73" name="Line 43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27" name="Group 436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3960" name="Oval 43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1" name="Oval 43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2" name="Oval 43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3" name="Oval 44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4" name="Line 44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5" name="Line 44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66" name="Line 44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28" name="Group 444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3953" name="Oval 44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4" name="Oval 44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5" name="Oval 44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6" name="Oval 44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7" name="Line 44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8" name="Line 45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9" name="Line 45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29" name="Group 452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3946" name="Oval 45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7" name="Oval 45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8" name="Oval 45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9" name="Oval 45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0" name="Line 45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1" name="Line 45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52" name="Line 45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30" name="Group 460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3939" name="Oval 46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0" name="Oval 46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1" name="Oval 46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2" name="Oval 46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3" name="Line 46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4" name="Line 46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45" name="Line 46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931" name="Group 468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3932" name="Oval 46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33" name="Oval 47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34" name="Oval 47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35" name="Oval 47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36" name="Line 47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37" name="Line 47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38" name="Line 47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845" name="Group 476"/>
          <p:cNvGrpSpPr>
            <a:grpSpLocks/>
          </p:cNvGrpSpPr>
          <p:nvPr/>
        </p:nvGrpSpPr>
        <p:grpSpPr bwMode="auto">
          <a:xfrm>
            <a:off x="8516938" y="2438400"/>
            <a:ext cx="381000" cy="3505200"/>
            <a:chOff x="2448" y="1536"/>
            <a:chExt cx="240" cy="2208"/>
          </a:xfrm>
        </p:grpSpPr>
        <p:sp>
          <p:nvSpPr>
            <p:cNvPr id="33859" name="Rectangle 477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0" name="Rectangle 478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1" name="Rectangle 479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2" name="Rectangle 480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3" name="Rectangle 481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64" name="Group 483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3913" name="Oval 48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4" name="Oval 48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5" name="Oval 48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6" name="Oval 48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7" name="Line 48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8" name="Line 48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9" name="Line 49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65" name="Group 491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3906" name="Oval 49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7" name="Oval 49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8" name="Oval 49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9" name="Oval 49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0" name="Line 49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1" name="Line 49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12" name="Line 49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66" name="Group 499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3899" name="Oval 50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0" name="Oval 50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1" name="Oval 50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2" name="Oval 50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3" name="Line 50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4" name="Line 50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905" name="Line 50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67" name="Group 507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3892" name="Oval 50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3" name="Oval 50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4" name="Oval 51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5" name="Oval 51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6" name="Line 51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7" name="Line 51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8" name="Line 51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68" name="Group 515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3885" name="Oval 51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6" name="Oval 51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7" name="Oval 51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8" name="Oval 51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9" name="Line 52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0" name="Line 52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91" name="Line 52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69" name="Group 523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3878" name="Oval 52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9" name="Oval 52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0" name="Oval 52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1" name="Oval 52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2" name="Line 52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3" name="Line 52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84" name="Line 53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870" name="Group 531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3871" name="Oval 53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2" name="Oval 53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3" name="Oval 53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4" name="Oval 53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5" name="Line 53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6" name="Line 53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77" name="Line 53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3846" name="Text Box 11"/>
          <p:cNvSpPr txBox="1">
            <a:spLocks noChangeArrowheads="1"/>
          </p:cNvSpPr>
          <p:nvPr/>
        </p:nvSpPr>
        <p:spPr bwMode="auto">
          <a:xfrm>
            <a:off x="1549400" y="1828800"/>
            <a:ext cx="736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Global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</a:t>
            </a:r>
          </a:p>
        </p:txBody>
      </p:sp>
      <p:sp>
        <p:nvSpPr>
          <p:cNvPr id="33847" name="TextBox 949"/>
          <p:cNvSpPr txBox="1">
            <a:spLocks noChangeArrowheads="1"/>
          </p:cNvSpPr>
          <p:nvPr/>
        </p:nvSpPr>
        <p:spPr bwMode="auto">
          <a:xfrm>
            <a:off x="8513763" y="37909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48" name="TextBox 950"/>
          <p:cNvSpPr txBox="1">
            <a:spLocks noChangeArrowheads="1"/>
          </p:cNvSpPr>
          <p:nvPr/>
        </p:nvSpPr>
        <p:spPr bwMode="auto">
          <a:xfrm>
            <a:off x="7848600" y="37909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49" name="TextBox 951"/>
          <p:cNvSpPr txBox="1">
            <a:spLocks noChangeArrowheads="1"/>
          </p:cNvSpPr>
          <p:nvPr/>
        </p:nvSpPr>
        <p:spPr bwMode="auto">
          <a:xfrm>
            <a:off x="7391400" y="37909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0" name="TextBox 952"/>
          <p:cNvSpPr txBox="1">
            <a:spLocks noChangeArrowheads="1"/>
          </p:cNvSpPr>
          <p:nvPr/>
        </p:nvSpPr>
        <p:spPr bwMode="auto">
          <a:xfrm>
            <a:off x="6477000" y="36576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1" name="TextBox 953"/>
          <p:cNvSpPr txBox="1">
            <a:spLocks noChangeArrowheads="1"/>
          </p:cNvSpPr>
          <p:nvPr/>
        </p:nvSpPr>
        <p:spPr bwMode="auto">
          <a:xfrm>
            <a:off x="5029200" y="37909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2" name="TextBox 954"/>
          <p:cNvSpPr txBox="1">
            <a:spLocks noChangeArrowheads="1"/>
          </p:cNvSpPr>
          <p:nvPr/>
        </p:nvSpPr>
        <p:spPr bwMode="auto">
          <a:xfrm>
            <a:off x="4343400" y="38100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3" name="TextBox 955"/>
          <p:cNvSpPr txBox="1">
            <a:spLocks noChangeArrowheads="1"/>
          </p:cNvSpPr>
          <p:nvPr/>
        </p:nvSpPr>
        <p:spPr bwMode="auto">
          <a:xfrm>
            <a:off x="3886200" y="38290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4" name="TextBox 956"/>
          <p:cNvSpPr txBox="1">
            <a:spLocks noChangeArrowheads="1"/>
          </p:cNvSpPr>
          <p:nvPr/>
        </p:nvSpPr>
        <p:spPr bwMode="auto">
          <a:xfrm>
            <a:off x="2895600" y="36576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5" name="TextBox 957"/>
          <p:cNvSpPr txBox="1">
            <a:spLocks noChangeArrowheads="1"/>
          </p:cNvSpPr>
          <p:nvPr/>
        </p:nvSpPr>
        <p:spPr bwMode="auto">
          <a:xfrm>
            <a:off x="1719263" y="37909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6" name="TextBox 958"/>
          <p:cNvSpPr txBox="1">
            <a:spLocks noChangeArrowheads="1"/>
          </p:cNvSpPr>
          <p:nvPr/>
        </p:nvSpPr>
        <p:spPr bwMode="auto">
          <a:xfrm>
            <a:off x="762000" y="36385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3857" name="TextBox 959"/>
          <p:cNvSpPr txBox="1">
            <a:spLocks noChangeArrowheads="1"/>
          </p:cNvSpPr>
          <p:nvPr/>
        </p:nvSpPr>
        <p:spPr bwMode="auto">
          <a:xfrm>
            <a:off x="8229600" y="37338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/>
              <a:t>..</a:t>
            </a:r>
          </a:p>
        </p:txBody>
      </p:sp>
      <p:sp>
        <p:nvSpPr>
          <p:cNvPr id="33858" name="TextBox 960"/>
          <p:cNvSpPr txBox="1">
            <a:spLocks noChangeArrowheads="1"/>
          </p:cNvSpPr>
          <p:nvPr/>
        </p:nvSpPr>
        <p:spPr bwMode="auto">
          <a:xfrm>
            <a:off x="4724400" y="37338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/>
              <a:t>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B570711D-AC5D-4309-B79F-1EF3515D9413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Categorizing Branches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79500" y="1219200"/>
          <a:ext cx="7137400" cy="4762500"/>
        </p:xfrm>
        <a:graphic>
          <a:graphicData uri="http://schemas.openxmlformats.org/presentationml/2006/ole">
            <p:oleObj spid="_x0000_s1026" name="Chart" r:id="rId4" imgW="5571000" imgH="3484800" progId="Excel.Sheet.8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867400" y="5943600"/>
            <a:ext cx="314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Source: H&amp;P using Alpha</a:t>
            </a: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7DEE01A7-846F-47E0-8879-8E5A3E7CD2D3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30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 Two-Level Branch Predictor</a:t>
            </a:r>
          </a:p>
        </p:txBody>
      </p:sp>
      <p:sp>
        <p:nvSpPr>
          <p:cNvPr id="34820" name="Text Box 25"/>
          <p:cNvSpPr txBox="1">
            <a:spLocks noChangeArrowheads="1"/>
          </p:cNvSpPr>
          <p:nvPr/>
        </p:nvSpPr>
        <p:spPr bwMode="auto">
          <a:xfrm>
            <a:off x="76200" y="1447800"/>
            <a:ext cx="470535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PC = 1110 0000 1001 1001 0010 1100 1110 1000</a:t>
            </a:r>
          </a:p>
        </p:txBody>
      </p:sp>
      <p:sp>
        <p:nvSpPr>
          <p:cNvPr id="34821" name="Line 27"/>
          <p:cNvSpPr>
            <a:spLocks noChangeShapeType="1"/>
          </p:cNvSpPr>
          <p:nvPr/>
        </p:nvSpPr>
        <p:spPr bwMode="auto">
          <a:xfrm>
            <a:off x="4038600" y="1752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2" name="Line 29"/>
          <p:cNvSpPr>
            <a:spLocks noChangeShapeType="1"/>
          </p:cNvSpPr>
          <p:nvPr/>
        </p:nvSpPr>
        <p:spPr bwMode="auto">
          <a:xfrm>
            <a:off x="4267200" y="17526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4823" name="AutoShape 30"/>
          <p:cNvCxnSpPr>
            <a:cxnSpLocks noChangeShapeType="1"/>
            <a:stCxn id="34822" idx="0"/>
            <a:endCxn id="34833" idx="1"/>
          </p:cNvCxnSpPr>
          <p:nvPr/>
        </p:nvCxnSpPr>
        <p:spPr bwMode="auto">
          <a:xfrm rot="-5400000" flipH="1" flipV="1">
            <a:off x="1479551" y="1416050"/>
            <a:ext cx="2463800" cy="3114675"/>
          </a:xfrm>
          <a:prstGeom prst="bentConnector4">
            <a:avLst>
              <a:gd name="adj1" fmla="val 23903"/>
              <a:gd name="adj2" fmla="val 10734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676400" y="37322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1676400" y="43418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1676400" y="34274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1676400" y="49514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1676400" y="52562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1676400" y="55610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1676400" y="46466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1154113" y="3413125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000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1154113" y="3733800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001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1154113" y="4038600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010</a:t>
            </a: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1154113" y="4359275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011</a:t>
            </a: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1154113" y="4660900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100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1154113" y="4981575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101</a:t>
            </a:r>
          </a:p>
        </p:txBody>
      </p:sp>
      <p:sp>
        <p:nvSpPr>
          <p:cNvPr id="34837" name="Text Box 22"/>
          <p:cNvSpPr txBox="1">
            <a:spLocks noChangeArrowheads="1"/>
          </p:cNvSpPr>
          <p:nvPr/>
        </p:nvSpPr>
        <p:spPr bwMode="auto">
          <a:xfrm>
            <a:off x="1154113" y="5286375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110</a:t>
            </a:r>
          </a:p>
        </p:txBody>
      </p:sp>
      <p:sp>
        <p:nvSpPr>
          <p:cNvPr id="34838" name="Text Box 23"/>
          <p:cNvSpPr txBox="1">
            <a:spLocks noChangeArrowheads="1"/>
          </p:cNvSpPr>
          <p:nvPr/>
        </p:nvSpPr>
        <p:spPr bwMode="auto">
          <a:xfrm>
            <a:off x="1154113" y="5607050"/>
            <a:ext cx="522287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111</a:t>
            </a:r>
          </a:p>
        </p:txBody>
      </p:sp>
      <p:sp>
        <p:nvSpPr>
          <p:cNvPr id="34839" name="Text Box 24"/>
          <p:cNvSpPr txBox="1">
            <a:spLocks noChangeArrowheads="1"/>
          </p:cNvSpPr>
          <p:nvPr/>
        </p:nvSpPr>
        <p:spPr bwMode="auto">
          <a:xfrm>
            <a:off x="1889125" y="5851525"/>
            <a:ext cx="563563" cy="3381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BHT</a:t>
            </a:r>
          </a:p>
        </p:txBody>
      </p:sp>
      <p:sp>
        <p:nvSpPr>
          <p:cNvPr id="34840" name="Text Box 34"/>
          <p:cNvSpPr txBox="1">
            <a:spLocks noChangeArrowheads="1"/>
          </p:cNvSpPr>
          <p:nvPr/>
        </p:nvSpPr>
        <p:spPr bwMode="auto">
          <a:xfrm>
            <a:off x="4248150" y="3108325"/>
            <a:ext cx="108585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FF6600"/>
                </a:solidFill>
              </a:rPr>
              <a:t>11010</a:t>
            </a:r>
            <a:r>
              <a:rPr lang="en-US" sz="1600"/>
              <a:t>110</a:t>
            </a:r>
          </a:p>
        </p:txBody>
      </p:sp>
      <p:sp>
        <p:nvSpPr>
          <p:cNvPr id="34841" name="Line 35"/>
          <p:cNvSpPr>
            <a:spLocks noChangeShapeType="1"/>
          </p:cNvSpPr>
          <p:nvPr/>
        </p:nvSpPr>
        <p:spPr bwMode="auto">
          <a:xfrm>
            <a:off x="3810000" y="1447800"/>
            <a:ext cx="609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42" name="Line 36"/>
          <p:cNvSpPr>
            <a:spLocks noChangeShapeType="1"/>
          </p:cNvSpPr>
          <p:nvPr/>
        </p:nvSpPr>
        <p:spPr bwMode="auto">
          <a:xfrm flipV="1">
            <a:off x="4191000" y="13716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4843" name="AutoShape 37"/>
          <p:cNvCxnSpPr>
            <a:cxnSpLocks noChangeShapeType="1"/>
            <a:stCxn id="34842" idx="1"/>
            <a:endCxn id="34840" idx="0"/>
          </p:cNvCxnSpPr>
          <p:nvPr/>
        </p:nvCxnSpPr>
        <p:spPr bwMode="auto">
          <a:xfrm rot="5400000" flipV="1">
            <a:off x="3617913" y="1935162"/>
            <a:ext cx="1746250" cy="600075"/>
          </a:xfrm>
          <a:prstGeom prst="bentConnector3">
            <a:avLst>
              <a:gd name="adj1" fmla="val -481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cxnSp>
        <p:nvCxnSpPr>
          <p:cNvPr id="34844" name="AutoShape 128"/>
          <p:cNvCxnSpPr>
            <a:cxnSpLocks noChangeShapeType="1"/>
            <a:stCxn id="34840" idx="2"/>
          </p:cNvCxnSpPr>
          <p:nvPr/>
        </p:nvCxnSpPr>
        <p:spPr bwMode="auto">
          <a:xfrm rot="16200000" flipH="1">
            <a:off x="4895056" y="3340895"/>
            <a:ext cx="1050925" cy="125571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4845" name="Rectangle 131"/>
          <p:cNvSpPr>
            <a:spLocks noChangeArrowheads="1"/>
          </p:cNvSpPr>
          <p:nvPr/>
        </p:nvSpPr>
        <p:spPr bwMode="auto">
          <a:xfrm>
            <a:off x="1676400" y="4037013"/>
            <a:ext cx="184150" cy="3079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4846" name="Text Box 32"/>
          <p:cNvSpPr txBox="1">
            <a:spLocks noChangeArrowheads="1"/>
          </p:cNvSpPr>
          <p:nvPr/>
        </p:nvSpPr>
        <p:spPr bwMode="auto">
          <a:xfrm>
            <a:off x="1936750" y="4035425"/>
            <a:ext cx="9144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110</a:t>
            </a:r>
          </a:p>
        </p:txBody>
      </p:sp>
      <p:sp>
        <p:nvSpPr>
          <p:cNvPr id="34847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3021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Modified from Prof. Sean Lee’s Slide</a:t>
            </a:r>
          </a:p>
        </p:txBody>
      </p:sp>
      <p:sp>
        <p:nvSpPr>
          <p:cNvPr id="34848" name="Rectangle 38"/>
          <p:cNvSpPr>
            <a:spLocks noChangeArrowheads="1"/>
          </p:cNvSpPr>
          <p:nvPr/>
        </p:nvSpPr>
        <p:spPr bwMode="auto">
          <a:xfrm>
            <a:off x="7065963" y="1757363"/>
            <a:ext cx="381000" cy="3505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Rectangle 39"/>
          <p:cNvSpPr>
            <a:spLocks noChangeArrowheads="1"/>
          </p:cNvSpPr>
          <p:nvPr/>
        </p:nvSpPr>
        <p:spPr bwMode="auto">
          <a:xfrm>
            <a:off x="7065963" y="2062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Rectangle 40"/>
          <p:cNvSpPr>
            <a:spLocks noChangeArrowheads="1"/>
          </p:cNvSpPr>
          <p:nvPr/>
        </p:nvSpPr>
        <p:spPr bwMode="auto">
          <a:xfrm>
            <a:off x="7065963" y="23669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Rectangle 41"/>
          <p:cNvSpPr>
            <a:spLocks noChangeArrowheads="1"/>
          </p:cNvSpPr>
          <p:nvPr/>
        </p:nvSpPr>
        <p:spPr bwMode="auto">
          <a:xfrm>
            <a:off x="7065963" y="4652963"/>
            <a:ext cx="381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52" name="Group 44"/>
          <p:cNvGrpSpPr>
            <a:grpSpLocks/>
          </p:cNvGrpSpPr>
          <p:nvPr/>
        </p:nvGrpSpPr>
        <p:grpSpPr bwMode="auto">
          <a:xfrm>
            <a:off x="7126288" y="1804988"/>
            <a:ext cx="228600" cy="228600"/>
            <a:chOff x="768" y="2544"/>
            <a:chExt cx="144" cy="144"/>
          </a:xfrm>
        </p:grpSpPr>
        <p:sp>
          <p:nvSpPr>
            <p:cNvPr id="34924" name="Oval 45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25" name="Oval 46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26" name="Oval 47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27" name="Oval 48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28" name="Line 49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29" name="Line 50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30" name="Line 51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4853" name="Group 52"/>
          <p:cNvGrpSpPr>
            <a:grpSpLocks/>
          </p:cNvGrpSpPr>
          <p:nvPr/>
        </p:nvGrpSpPr>
        <p:grpSpPr bwMode="auto">
          <a:xfrm>
            <a:off x="7126288" y="2105025"/>
            <a:ext cx="228600" cy="228600"/>
            <a:chOff x="768" y="2544"/>
            <a:chExt cx="144" cy="144"/>
          </a:xfrm>
        </p:grpSpPr>
        <p:sp>
          <p:nvSpPr>
            <p:cNvPr id="34917" name="Oval 53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8" name="Oval 54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9" name="Oval 55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20" name="Oval 56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21" name="Line 57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22" name="Line 58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23" name="Line 59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4854" name="Group 60"/>
          <p:cNvGrpSpPr>
            <a:grpSpLocks/>
          </p:cNvGrpSpPr>
          <p:nvPr/>
        </p:nvGrpSpPr>
        <p:grpSpPr bwMode="auto">
          <a:xfrm>
            <a:off x="7126288" y="2409825"/>
            <a:ext cx="228600" cy="228600"/>
            <a:chOff x="768" y="2544"/>
            <a:chExt cx="144" cy="144"/>
          </a:xfrm>
        </p:grpSpPr>
        <p:sp>
          <p:nvSpPr>
            <p:cNvPr id="34910" name="Oval 61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1" name="Oval 6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2" name="Oval 63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3" name="Oval 64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14" name="Line 6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5" name="Line 6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16" name="Line 6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4855" name="Text Box 76"/>
          <p:cNvSpPr txBox="1">
            <a:spLocks noChangeArrowheads="1"/>
          </p:cNvSpPr>
          <p:nvPr/>
        </p:nvSpPr>
        <p:spPr bwMode="auto">
          <a:xfrm>
            <a:off x="6934200" y="1295400"/>
            <a:ext cx="647700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PHT</a:t>
            </a:r>
          </a:p>
        </p:txBody>
      </p:sp>
      <p:sp>
        <p:nvSpPr>
          <p:cNvPr id="34856" name="Rectangle 77"/>
          <p:cNvSpPr>
            <a:spLocks noChangeArrowheads="1"/>
          </p:cNvSpPr>
          <p:nvPr/>
        </p:nvSpPr>
        <p:spPr bwMode="auto">
          <a:xfrm>
            <a:off x="7065963" y="52625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Rectangle 78"/>
          <p:cNvSpPr>
            <a:spLocks noChangeArrowheads="1"/>
          </p:cNvSpPr>
          <p:nvPr/>
        </p:nvSpPr>
        <p:spPr bwMode="auto">
          <a:xfrm>
            <a:off x="7065963" y="5567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Rectangle 79"/>
          <p:cNvSpPr>
            <a:spLocks noChangeArrowheads="1"/>
          </p:cNvSpPr>
          <p:nvPr/>
        </p:nvSpPr>
        <p:spPr bwMode="auto">
          <a:xfrm>
            <a:off x="7065963" y="5872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Text Box 81"/>
          <p:cNvSpPr txBox="1">
            <a:spLocks noChangeArrowheads="1"/>
          </p:cNvSpPr>
          <p:nvPr/>
        </p:nvSpPr>
        <p:spPr bwMode="auto">
          <a:xfrm>
            <a:off x="6115050" y="4038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11010101</a:t>
            </a:r>
          </a:p>
        </p:txBody>
      </p:sp>
      <p:sp>
        <p:nvSpPr>
          <p:cNvPr id="34860" name="Text Box 82"/>
          <p:cNvSpPr txBox="1">
            <a:spLocks noChangeArrowheads="1"/>
          </p:cNvSpPr>
          <p:nvPr/>
        </p:nvSpPr>
        <p:spPr bwMode="auto">
          <a:xfrm>
            <a:off x="6115050" y="4343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11010110</a:t>
            </a:r>
          </a:p>
        </p:txBody>
      </p:sp>
      <p:sp>
        <p:nvSpPr>
          <p:cNvPr id="34861" name="Text Box 83"/>
          <p:cNvSpPr txBox="1">
            <a:spLocks noChangeArrowheads="1"/>
          </p:cNvSpPr>
          <p:nvPr/>
        </p:nvSpPr>
        <p:spPr bwMode="auto">
          <a:xfrm>
            <a:off x="6115050" y="52578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11111101</a:t>
            </a:r>
          </a:p>
        </p:txBody>
      </p:sp>
      <p:sp>
        <p:nvSpPr>
          <p:cNvPr id="34862" name="Text Box 84"/>
          <p:cNvSpPr txBox="1">
            <a:spLocks noChangeArrowheads="1"/>
          </p:cNvSpPr>
          <p:nvPr/>
        </p:nvSpPr>
        <p:spPr bwMode="auto">
          <a:xfrm>
            <a:off x="6115050" y="5562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11111110</a:t>
            </a:r>
          </a:p>
        </p:txBody>
      </p:sp>
      <p:sp>
        <p:nvSpPr>
          <p:cNvPr id="34863" name="Text Box 85"/>
          <p:cNvSpPr txBox="1">
            <a:spLocks noChangeArrowheads="1"/>
          </p:cNvSpPr>
          <p:nvPr/>
        </p:nvSpPr>
        <p:spPr bwMode="auto">
          <a:xfrm>
            <a:off x="6103938" y="17526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00000000</a:t>
            </a:r>
          </a:p>
        </p:txBody>
      </p:sp>
      <p:sp>
        <p:nvSpPr>
          <p:cNvPr id="34864" name="Text Box 86"/>
          <p:cNvSpPr txBox="1">
            <a:spLocks noChangeArrowheads="1"/>
          </p:cNvSpPr>
          <p:nvPr/>
        </p:nvSpPr>
        <p:spPr bwMode="auto">
          <a:xfrm>
            <a:off x="6103938" y="2057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00000001</a:t>
            </a:r>
          </a:p>
        </p:txBody>
      </p:sp>
      <p:sp>
        <p:nvSpPr>
          <p:cNvPr id="34865" name="Text Box 87"/>
          <p:cNvSpPr txBox="1">
            <a:spLocks noChangeArrowheads="1"/>
          </p:cNvSpPr>
          <p:nvPr/>
        </p:nvSpPr>
        <p:spPr bwMode="auto">
          <a:xfrm>
            <a:off x="6103938" y="23622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00000010</a:t>
            </a:r>
          </a:p>
        </p:txBody>
      </p:sp>
      <p:sp>
        <p:nvSpPr>
          <p:cNvPr id="34866" name="Text Box 88"/>
          <p:cNvSpPr txBox="1">
            <a:spLocks noChangeArrowheads="1"/>
          </p:cNvSpPr>
          <p:nvPr/>
        </p:nvSpPr>
        <p:spPr bwMode="auto">
          <a:xfrm>
            <a:off x="6115050" y="5867400"/>
            <a:ext cx="9715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11111111</a:t>
            </a:r>
          </a:p>
        </p:txBody>
      </p:sp>
      <p:grpSp>
        <p:nvGrpSpPr>
          <p:cNvPr id="34867" name="Group 89"/>
          <p:cNvGrpSpPr>
            <a:grpSpLocks/>
          </p:cNvGrpSpPr>
          <p:nvPr/>
        </p:nvGrpSpPr>
        <p:grpSpPr bwMode="auto">
          <a:xfrm>
            <a:off x="7137400" y="5305425"/>
            <a:ext cx="228600" cy="228600"/>
            <a:chOff x="768" y="2544"/>
            <a:chExt cx="144" cy="144"/>
          </a:xfrm>
        </p:grpSpPr>
        <p:sp>
          <p:nvSpPr>
            <p:cNvPr id="34903" name="Oval 9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04" name="Oval 9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05" name="Oval 9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06" name="Oval 9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07" name="Line 9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08" name="Line 9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09" name="Line 9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4868" name="Group 97"/>
          <p:cNvGrpSpPr>
            <a:grpSpLocks/>
          </p:cNvGrpSpPr>
          <p:nvPr/>
        </p:nvGrpSpPr>
        <p:grpSpPr bwMode="auto">
          <a:xfrm>
            <a:off x="7142163" y="5591175"/>
            <a:ext cx="228600" cy="228600"/>
            <a:chOff x="768" y="2544"/>
            <a:chExt cx="144" cy="144"/>
          </a:xfrm>
        </p:grpSpPr>
        <p:sp>
          <p:nvSpPr>
            <p:cNvPr id="34896" name="Oval 9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7" name="Oval 9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8" name="Oval 10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9" name="Oval 10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900" name="Line 10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01" name="Line 10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902" name="Line 10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4869" name="Group 105"/>
          <p:cNvGrpSpPr>
            <a:grpSpLocks/>
          </p:cNvGrpSpPr>
          <p:nvPr/>
        </p:nvGrpSpPr>
        <p:grpSpPr bwMode="auto">
          <a:xfrm>
            <a:off x="7142163" y="5895975"/>
            <a:ext cx="228600" cy="228600"/>
            <a:chOff x="768" y="2544"/>
            <a:chExt cx="144" cy="144"/>
          </a:xfrm>
        </p:grpSpPr>
        <p:sp>
          <p:nvSpPr>
            <p:cNvPr id="34889" name="Oval 10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0" name="Oval 10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1" name="Oval 10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2" name="Oval 10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93" name="Line 11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94" name="Line 11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95" name="Line 11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4870" name="Text Box 114"/>
          <p:cNvSpPr txBox="1">
            <a:spLocks noChangeArrowheads="1"/>
          </p:cNvSpPr>
          <p:nvPr/>
        </p:nvSpPr>
        <p:spPr bwMode="auto">
          <a:xfrm>
            <a:off x="8010525" y="5410200"/>
            <a:ext cx="966788" cy="9302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MSB =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Predict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Taken</a:t>
            </a:r>
          </a:p>
        </p:txBody>
      </p:sp>
      <p:sp>
        <p:nvSpPr>
          <p:cNvPr id="34871" name="Rectangle 116"/>
          <p:cNvSpPr>
            <a:spLocks noChangeArrowheads="1"/>
          </p:cNvSpPr>
          <p:nvPr/>
        </p:nvSpPr>
        <p:spPr bwMode="auto">
          <a:xfrm>
            <a:off x="7070725" y="4343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Rectangle 117"/>
          <p:cNvSpPr>
            <a:spLocks noChangeArrowheads="1"/>
          </p:cNvSpPr>
          <p:nvPr/>
        </p:nvSpPr>
        <p:spPr bwMode="auto">
          <a:xfrm>
            <a:off x="7070725" y="4038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73" name="Group 118"/>
          <p:cNvGrpSpPr>
            <a:grpSpLocks/>
          </p:cNvGrpSpPr>
          <p:nvPr/>
        </p:nvGrpSpPr>
        <p:grpSpPr bwMode="auto">
          <a:xfrm>
            <a:off x="7131050" y="4070350"/>
            <a:ext cx="228600" cy="228600"/>
            <a:chOff x="768" y="2544"/>
            <a:chExt cx="144" cy="144"/>
          </a:xfrm>
        </p:grpSpPr>
        <p:sp>
          <p:nvSpPr>
            <p:cNvPr id="34882" name="Oval 119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83" name="Oval 12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84" name="Oval 121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85" name="Oval 122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886" name="Line 123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87" name="Line 124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888" name="Line 125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4874" name="Text Box 126"/>
          <p:cNvSpPr txBox="1">
            <a:spLocks noChangeArrowheads="1"/>
          </p:cNvSpPr>
          <p:nvPr/>
        </p:nvSpPr>
        <p:spPr bwMode="auto">
          <a:xfrm>
            <a:off x="7042150" y="4327525"/>
            <a:ext cx="409575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11</a:t>
            </a:r>
          </a:p>
        </p:txBody>
      </p:sp>
      <p:cxnSp>
        <p:nvCxnSpPr>
          <p:cNvPr id="34875" name="AutoShape 127"/>
          <p:cNvCxnSpPr>
            <a:cxnSpLocks noChangeShapeType="1"/>
            <a:stCxn id="34874" idx="3"/>
            <a:endCxn id="34870" idx="1"/>
          </p:cNvCxnSpPr>
          <p:nvPr/>
        </p:nvCxnSpPr>
        <p:spPr bwMode="auto">
          <a:xfrm>
            <a:off x="7451725" y="4495800"/>
            <a:ext cx="558800" cy="137953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4876" name="TextBox 190"/>
          <p:cNvSpPr txBox="1">
            <a:spLocks noChangeArrowheads="1"/>
          </p:cNvSpPr>
          <p:nvPr/>
        </p:nvSpPr>
        <p:spPr bwMode="auto">
          <a:xfrm>
            <a:off x="7065963" y="312420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4877" name="TextBox 191"/>
          <p:cNvSpPr txBox="1">
            <a:spLocks noChangeArrowheads="1"/>
          </p:cNvSpPr>
          <p:nvPr/>
        </p:nvSpPr>
        <p:spPr bwMode="auto">
          <a:xfrm>
            <a:off x="7065963" y="472440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4878" name="Rectangle 92"/>
          <p:cNvSpPr>
            <a:spLocks noChangeArrowheads="1"/>
          </p:cNvSpPr>
          <p:nvPr/>
        </p:nvSpPr>
        <p:spPr bwMode="auto">
          <a:xfrm>
            <a:off x="6172200" y="1752600"/>
            <a:ext cx="504825" cy="1295400"/>
          </a:xfrm>
          <a:prstGeom prst="rect">
            <a:avLst/>
          </a:prstGeom>
          <a:noFill/>
          <a:ln w="9525" algn="ctr">
            <a:solidFill>
              <a:srgbClr val="FF66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79" name="TextBox 93"/>
          <p:cNvSpPr txBox="1">
            <a:spLocks noChangeArrowheads="1"/>
          </p:cNvSpPr>
          <p:nvPr/>
        </p:nvSpPr>
        <p:spPr bwMode="auto">
          <a:xfrm>
            <a:off x="6172200" y="1444625"/>
            <a:ext cx="438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Set</a:t>
            </a:r>
          </a:p>
        </p:txBody>
      </p:sp>
      <p:sp>
        <p:nvSpPr>
          <p:cNvPr id="34880" name="Rectangle 92"/>
          <p:cNvSpPr>
            <a:spLocks noChangeArrowheads="1"/>
          </p:cNvSpPr>
          <p:nvPr/>
        </p:nvSpPr>
        <p:spPr bwMode="auto">
          <a:xfrm>
            <a:off x="6183313" y="3867150"/>
            <a:ext cx="504825" cy="1085850"/>
          </a:xfrm>
          <a:prstGeom prst="rect">
            <a:avLst/>
          </a:prstGeom>
          <a:noFill/>
          <a:ln w="9525" algn="ctr">
            <a:solidFill>
              <a:srgbClr val="FF66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81" name="Rectangle 92"/>
          <p:cNvSpPr>
            <a:spLocks noChangeArrowheads="1"/>
          </p:cNvSpPr>
          <p:nvPr/>
        </p:nvSpPr>
        <p:spPr bwMode="auto">
          <a:xfrm>
            <a:off x="6191250" y="5181600"/>
            <a:ext cx="504825" cy="1066800"/>
          </a:xfrm>
          <a:prstGeom prst="rect">
            <a:avLst/>
          </a:prstGeom>
          <a:noFill/>
          <a:ln w="9525" algn="ctr">
            <a:solidFill>
              <a:srgbClr val="FF66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63EDE835-F56F-4F35-85EF-D0B4A9C36B7A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Per-Set History Schemes</a:t>
            </a:r>
          </a:p>
        </p:txBody>
      </p:sp>
      <p:sp>
        <p:nvSpPr>
          <p:cNvPr id="35844" name="Line 10"/>
          <p:cNvSpPr>
            <a:spLocks noChangeShapeType="1"/>
          </p:cNvSpPr>
          <p:nvPr/>
        </p:nvSpPr>
        <p:spPr bwMode="auto">
          <a:xfrm flipV="1">
            <a:off x="1219200" y="2971800"/>
            <a:ext cx="4730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Text Box 12"/>
          <p:cNvSpPr txBox="1">
            <a:spLocks noChangeArrowheads="1"/>
          </p:cNvSpPr>
          <p:nvPr/>
        </p:nvSpPr>
        <p:spPr bwMode="auto">
          <a:xfrm>
            <a:off x="152400" y="1293813"/>
            <a:ext cx="7969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SAg</a:t>
            </a:r>
          </a:p>
        </p:txBody>
      </p:sp>
      <p:sp>
        <p:nvSpPr>
          <p:cNvPr id="35846" name="Text Box 36"/>
          <p:cNvSpPr txBox="1">
            <a:spLocks noChangeArrowheads="1"/>
          </p:cNvSpPr>
          <p:nvPr/>
        </p:nvSpPr>
        <p:spPr bwMode="auto">
          <a:xfrm>
            <a:off x="2497138" y="1293813"/>
            <a:ext cx="75723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SAs</a:t>
            </a:r>
          </a:p>
        </p:txBody>
      </p:sp>
      <p:sp>
        <p:nvSpPr>
          <p:cNvPr id="35847" name="Text Box 60"/>
          <p:cNvSpPr txBox="1">
            <a:spLocks noChangeArrowheads="1"/>
          </p:cNvSpPr>
          <p:nvPr/>
        </p:nvSpPr>
        <p:spPr bwMode="auto">
          <a:xfrm>
            <a:off x="5805488" y="1231900"/>
            <a:ext cx="7969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800">
                <a:solidFill>
                  <a:srgbClr val="0000CC"/>
                </a:solidFill>
              </a:rPr>
              <a:t>SAp</a:t>
            </a:r>
          </a:p>
        </p:txBody>
      </p:sp>
      <p:sp>
        <p:nvSpPr>
          <p:cNvPr id="35848" name="Line 61"/>
          <p:cNvSpPr>
            <a:spLocks noChangeShapeType="1"/>
          </p:cNvSpPr>
          <p:nvPr/>
        </p:nvSpPr>
        <p:spPr bwMode="auto">
          <a:xfrm flipV="1">
            <a:off x="2286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62"/>
          <p:cNvSpPr>
            <a:spLocks noChangeShapeType="1"/>
          </p:cNvSpPr>
          <p:nvPr/>
        </p:nvSpPr>
        <p:spPr bwMode="auto">
          <a:xfrm flipV="1">
            <a:off x="5715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Rectangle 63"/>
          <p:cNvSpPr>
            <a:spLocks noChangeArrowheads="1"/>
          </p:cNvSpPr>
          <p:nvPr/>
        </p:nvSpPr>
        <p:spPr bwMode="auto">
          <a:xfrm>
            <a:off x="685800" y="2438400"/>
            <a:ext cx="533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51" name="Rectangle 64"/>
          <p:cNvSpPr>
            <a:spLocks noChangeArrowheads="1"/>
          </p:cNvSpPr>
          <p:nvPr/>
        </p:nvSpPr>
        <p:spPr bwMode="auto">
          <a:xfrm>
            <a:off x="685800" y="2703513"/>
            <a:ext cx="533400" cy="265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52" name="Rectangle 65"/>
          <p:cNvSpPr>
            <a:spLocks noChangeArrowheads="1"/>
          </p:cNvSpPr>
          <p:nvPr/>
        </p:nvSpPr>
        <p:spPr bwMode="auto">
          <a:xfrm>
            <a:off x="685800" y="296862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53" name="Rectangle 66"/>
          <p:cNvSpPr>
            <a:spLocks noChangeArrowheads="1"/>
          </p:cNvSpPr>
          <p:nvPr/>
        </p:nvSpPr>
        <p:spPr bwMode="auto">
          <a:xfrm>
            <a:off x="685800" y="495617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54" name="Rectangle 67"/>
          <p:cNvSpPr>
            <a:spLocks noChangeArrowheads="1"/>
          </p:cNvSpPr>
          <p:nvPr/>
        </p:nvSpPr>
        <p:spPr bwMode="auto">
          <a:xfrm>
            <a:off x="685800" y="4425950"/>
            <a:ext cx="533400" cy="26511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55" name="Line 69"/>
          <p:cNvSpPr>
            <a:spLocks noChangeShapeType="1"/>
          </p:cNvSpPr>
          <p:nvPr/>
        </p:nvSpPr>
        <p:spPr bwMode="auto">
          <a:xfrm>
            <a:off x="304800" y="3886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Text Box 70"/>
          <p:cNvSpPr txBox="1">
            <a:spLocks noChangeArrowheads="1"/>
          </p:cNvSpPr>
          <p:nvPr/>
        </p:nvSpPr>
        <p:spPr bwMode="auto">
          <a:xfrm>
            <a:off x="304800" y="1828800"/>
            <a:ext cx="1371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Per-set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BHT (SBHT)</a:t>
            </a:r>
          </a:p>
        </p:txBody>
      </p:sp>
      <p:sp>
        <p:nvSpPr>
          <p:cNvPr id="35857" name="Line 71"/>
          <p:cNvSpPr>
            <a:spLocks noChangeShapeType="1"/>
          </p:cNvSpPr>
          <p:nvPr/>
        </p:nvSpPr>
        <p:spPr bwMode="auto">
          <a:xfrm flipV="1">
            <a:off x="3336925" y="2971800"/>
            <a:ext cx="4730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Rectangle 72"/>
          <p:cNvSpPr>
            <a:spLocks noChangeArrowheads="1"/>
          </p:cNvSpPr>
          <p:nvPr/>
        </p:nvSpPr>
        <p:spPr bwMode="auto">
          <a:xfrm>
            <a:off x="2803525" y="2438400"/>
            <a:ext cx="533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59" name="Rectangle 73"/>
          <p:cNvSpPr>
            <a:spLocks noChangeArrowheads="1"/>
          </p:cNvSpPr>
          <p:nvPr/>
        </p:nvSpPr>
        <p:spPr bwMode="auto">
          <a:xfrm>
            <a:off x="2803525" y="2703513"/>
            <a:ext cx="533400" cy="265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60" name="Rectangle 74"/>
          <p:cNvSpPr>
            <a:spLocks noChangeArrowheads="1"/>
          </p:cNvSpPr>
          <p:nvPr/>
        </p:nvSpPr>
        <p:spPr bwMode="auto">
          <a:xfrm>
            <a:off x="2803525" y="296862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61" name="Rectangle 75"/>
          <p:cNvSpPr>
            <a:spLocks noChangeArrowheads="1"/>
          </p:cNvSpPr>
          <p:nvPr/>
        </p:nvSpPr>
        <p:spPr bwMode="auto">
          <a:xfrm>
            <a:off x="2803525" y="495617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62" name="Rectangle 76"/>
          <p:cNvSpPr>
            <a:spLocks noChangeArrowheads="1"/>
          </p:cNvSpPr>
          <p:nvPr/>
        </p:nvSpPr>
        <p:spPr bwMode="auto">
          <a:xfrm>
            <a:off x="2803525" y="4425950"/>
            <a:ext cx="533400" cy="26511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63" name="Text Box 78"/>
          <p:cNvSpPr txBox="1">
            <a:spLocks noChangeArrowheads="1"/>
          </p:cNvSpPr>
          <p:nvPr/>
        </p:nvSpPr>
        <p:spPr bwMode="auto">
          <a:xfrm>
            <a:off x="2117725" y="3548063"/>
            <a:ext cx="890588" cy="338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SetH(B)</a:t>
            </a:r>
          </a:p>
        </p:txBody>
      </p:sp>
      <p:sp>
        <p:nvSpPr>
          <p:cNvPr id="35864" name="Line 79"/>
          <p:cNvSpPr>
            <a:spLocks noChangeShapeType="1"/>
          </p:cNvSpPr>
          <p:nvPr/>
        </p:nvSpPr>
        <p:spPr bwMode="auto">
          <a:xfrm>
            <a:off x="2422525" y="3886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Text Box 80"/>
          <p:cNvSpPr txBox="1">
            <a:spLocks noChangeArrowheads="1"/>
          </p:cNvSpPr>
          <p:nvPr/>
        </p:nvSpPr>
        <p:spPr bwMode="auto">
          <a:xfrm>
            <a:off x="2422525" y="1828800"/>
            <a:ext cx="1371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Per-set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BHT (SBHT)</a:t>
            </a:r>
          </a:p>
        </p:txBody>
      </p:sp>
      <p:sp>
        <p:nvSpPr>
          <p:cNvPr id="35866" name="Line 81"/>
          <p:cNvSpPr>
            <a:spLocks noChangeShapeType="1"/>
          </p:cNvSpPr>
          <p:nvPr/>
        </p:nvSpPr>
        <p:spPr bwMode="auto">
          <a:xfrm flipV="1">
            <a:off x="6905625" y="2971800"/>
            <a:ext cx="4730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Rectangle 82"/>
          <p:cNvSpPr>
            <a:spLocks noChangeArrowheads="1"/>
          </p:cNvSpPr>
          <p:nvPr/>
        </p:nvSpPr>
        <p:spPr bwMode="auto">
          <a:xfrm>
            <a:off x="6372225" y="2438400"/>
            <a:ext cx="533400" cy="304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68" name="Rectangle 83"/>
          <p:cNvSpPr>
            <a:spLocks noChangeArrowheads="1"/>
          </p:cNvSpPr>
          <p:nvPr/>
        </p:nvSpPr>
        <p:spPr bwMode="auto">
          <a:xfrm>
            <a:off x="6372225" y="2703513"/>
            <a:ext cx="533400" cy="265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69" name="Rectangle 84"/>
          <p:cNvSpPr>
            <a:spLocks noChangeArrowheads="1"/>
          </p:cNvSpPr>
          <p:nvPr/>
        </p:nvSpPr>
        <p:spPr bwMode="auto">
          <a:xfrm>
            <a:off x="6372225" y="296862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70" name="Rectangle 85"/>
          <p:cNvSpPr>
            <a:spLocks noChangeArrowheads="1"/>
          </p:cNvSpPr>
          <p:nvPr/>
        </p:nvSpPr>
        <p:spPr bwMode="auto">
          <a:xfrm>
            <a:off x="6372225" y="4956175"/>
            <a:ext cx="533400" cy="265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71" name="Rectangle 86"/>
          <p:cNvSpPr>
            <a:spLocks noChangeArrowheads="1"/>
          </p:cNvSpPr>
          <p:nvPr/>
        </p:nvSpPr>
        <p:spPr bwMode="auto">
          <a:xfrm>
            <a:off x="6372225" y="4425950"/>
            <a:ext cx="533400" cy="26511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5872" name="Text Box 88"/>
          <p:cNvSpPr txBox="1">
            <a:spLocks noChangeArrowheads="1"/>
          </p:cNvSpPr>
          <p:nvPr/>
        </p:nvSpPr>
        <p:spPr bwMode="auto">
          <a:xfrm>
            <a:off x="5686425" y="3548063"/>
            <a:ext cx="890588" cy="338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SetH(B)</a:t>
            </a:r>
          </a:p>
        </p:txBody>
      </p:sp>
      <p:sp>
        <p:nvSpPr>
          <p:cNvPr id="35873" name="Line 89"/>
          <p:cNvSpPr>
            <a:spLocks noChangeShapeType="1"/>
          </p:cNvSpPr>
          <p:nvPr/>
        </p:nvSpPr>
        <p:spPr bwMode="auto">
          <a:xfrm>
            <a:off x="5991225" y="38862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74" name="Text Box 90"/>
          <p:cNvSpPr txBox="1">
            <a:spLocks noChangeArrowheads="1"/>
          </p:cNvSpPr>
          <p:nvPr/>
        </p:nvSpPr>
        <p:spPr bwMode="auto">
          <a:xfrm>
            <a:off x="5991225" y="1828800"/>
            <a:ext cx="1371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Per-set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BHT (SBHT)</a:t>
            </a:r>
          </a:p>
        </p:txBody>
      </p:sp>
      <p:sp>
        <p:nvSpPr>
          <p:cNvPr id="35875" name="Text Box 536"/>
          <p:cNvSpPr txBox="1">
            <a:spLocks noChangeArrowheads="1"/>
          </p:cNvSpPr>
          <p:nvPr/>
        </p:nvSpPr>
        <p:spPr bwMode="auto">
          <a:xfrm>
            <a:off x="49213" y="3581400"/>
            <a:ext cx="890587" cy="338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SetH(B)</a:t>
            </a:r>
          </a:p>
        </p:txBody>
      </p:sp>
      <p:sp>
        <p:nvSpPr>
          <p:cNvPr id="35876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35877" name="Text Box 11"/>
          <p:cNvSpPr txBox="1">
            <a:spLocks noChangeArrowheads="1"/>
          </p:cNvSpPr>
          <p:nvPr/>
        </p:nvSpPr>
        <p:spPr bwMode="auto">
          <a:xfrm>
            <a:off x="1549400" y="1752600"/>
            <a:ext cx="736600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Global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</a:t>
            </a:r>
          </a:p>
        </p:txBody>
      </p:sp>
      <p:grpSp>
        <p:nvGrpSpPr>
          <p:cNvPr id="35878" name="Group 282"/>
          <p:cNvGrpSpPr>
            <a:grpSpLocks/>
          </p:cNvGrpSpPr>
          <p:nvPr/>
        </p:nvGrpSpPr>
        <p:grpSpPr bwMode="auto">
          <a:xfrm>
            <a:off x="1724025" y="2438400"/>
            <a:ext cx="381000" cy="3505200"/>
            <a:chOff x="970" y="1536"/>
            <a:chExt cx="240" cy="2208"/>
          </a:xfrm>
        </p:grpSpPr>
        <p:sp>
          <p:nvSpPr>
            <p:cNvPr id="36271" name="Rectangle 283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2" name="Rectangle 284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3" name="Rectangle 285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4" name="Rectangle 286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75" name="Rectangle 287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276" name="Group 289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6325" name="Oval 29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6" name="Oval 29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7" name="Oval 29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8" name="Oval 29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9" name="Line 29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30" name="Line 29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31" name="Line 29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77" name="Group 297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6318" name="Oval 29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9" name="Oval 29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0" name="Oval 30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1" name="Oval 30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2" name="Line 30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3" name="Line 30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24" name="Line 30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78" name="Group 305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6311" name="Oval 30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2" name="Oval 30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3" name="Oval 30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4" name="Oval 30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5" name="Line 31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6" name="Line 31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7" name="Line 31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79" name="Group 313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6304" name="Oval 31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5" name="Oval 31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6" name="Oval 31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7" name="Oval 31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8" name="Line 31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9" name="Line 31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10" name="Line 32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80" name="Group 321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6297" name="Oval 32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8" name="Oval 32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9" name="Oval 32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0" name="Oval 32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1" name="Line 32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2" name="Line 32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303" name="Line 32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81" name="Group 329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6290" name="Oval 33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1" name="Oval 33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2" name="Oval 33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3" name="Oval 33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4" name="Line 33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5" name="Line 33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96" name="Line 33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82" name="Group 337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6283" name="Oval 33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84" name="Oval 33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85" name="Oval 34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86" name="Oval 34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87" name="Line 34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88" name="Line 34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89" name="Line 34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5879" name="Text Box 33"/>
          <p:cNvSpPr txBox="1">
            <a:spLocks noChangeArrowheads="1"/>
          </p:cNvSpPr>
          <p:nvPr/>
        </p:nvSpPr>
        <p:spPr bwMode="auto">
          <a:xfrm>
            <a:off x="3717925" y="1736725"/>
            <a:ext cx="866775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SetP(B)</a:t>
            </a:r>
          </a:p>
        </p:txBody>
      </p:sp>
      <p:sp>
        <p:nvSpPr>
          <p:cNvPr id="35880" name="Line 34"/>
          <p:cNvSpPr>
            <a:spLocks noChangeShapeType="1"/>
          </p:cNvSpPr>
          <p:nvPr/>
        </p:nvSpPr>
        <p:spPr bwMode="auto">
          <a:xfrm>
            <a:off x="4267200" y="205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81" name="Text Box 35"/>
          <p:cNvSpPr txBox="1">
            <a:spLocks noChangeArrowheads="1"/>
          </p:cNvSpPr>
          <p:nvPr/>
        </p:nvSpPr>
        <p:spPr bwMode="auto">
          <a:xfrm>
            <a:off x="4648200" y="1447800"/>
            <a:ext cx="812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Per-set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PHTs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(SPHTs)</a:t>
            </a:r>
          </a:p>
        </p:txBody>
      </p:sp>
      <p:sp>
        <p:nvSpPr>
          <p:cNvPr id="35882" name="Line 62"/>
          <p:cNvSpPr>
            <a:spLocks noChangeShapeType="1"/>
          </p:cNvSpPr>
          <p:nvPr/>
        </p:nvSpPr>
        <p:spPr bwMode="auto">
          <a:xfrm flipV="1">
            <a:off x="5715000" y="1295400"/>
            <a:ext cx="0" cy="4876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3" name="Rectangle 92"/>
          <p:cNvSpPr>
            <a:spLocks noChangeArrowheads="1"/>
          </p:cNvSpPr>
          <p:nvPr/>
        </p:nvSpPr>
        <p:spPr bwMode="auto">
          <a:xfrm>
            <a:off x="3810000" y="2362200"/>
            <a:ext cx="16764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84" name="Group 93"/>
          <p:cNvGrpSpPr>
            <a:grpSpLocks/>
          </p:cNvGrpSpPr>
          <p:nvPr/>
        </p:nvGrpSpPr>
        <p:grpSpPr bwMode="auto">
          <a:xfrm>
            <a:off x="4343400" y="2438400"/>
            <a:ext cx="381000" cy="3505200"/>
            <a:chOff x="970" y="1536"/>
            <a:chExt cx="240" cy="2208"/>
          </a:xfrm>
        </p:grpSpPr>
        <p:sp>
          <p:nvSpPr>
            <p:cNvPr id="36210" name="Rectangle 94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11" name="Rectangle 95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12" name="Rectangle 96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13" name="Rectangle 97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214" name="Rectangle 98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215" name="Group 100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6264" name="Oval 10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5" name="Oval 10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6" name="Oval 10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7" name="Oval 10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8" name="Line 10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9" name="Line 10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70" name="Line 10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16" name="Group 108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6257" name="Oval 10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8" name="Oval 11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9" name="Oval 11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0" name="Oval 11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1" name="Line 11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2" name="Line 11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63" name="Line 11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17" name="Group 116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6250" name="Oval 11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1" name="Oval 11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2" name="Oval 11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3" name="Oval 12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4" name="Line 12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5" name="Line 12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56" name="Line 12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18" name="Group 124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6243" name="Oval 12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4" name="Oval 12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5" name="Oval 12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6" name="Oval 12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7" name="Line 12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8" name="Line 13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9" name="Line 13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19" name="Group 132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6236" name="Oval 13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7" name="Oval 13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8" name="Oval 13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9" name="Oval 13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0" name="Line 13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1" name="Line 13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42" name="Line 13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20" name="Group 140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6229" name="Oval 14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0" name="Oval 14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1" name="Oval 14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2" name="Oval 14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3" name="Line 14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4" name="Line 14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35" name="Line 14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221" name="Group 148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6222" name="Oval 14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23" name="Oval 15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24" name="Oval 15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25" name="Oval 15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26" name="Line 15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27" name="Line 15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28" name="Line 15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885" name="Group 156"/>
          <p:cNvGrpSpPr>
            <a:grpSpLocks/>
          </p:cNvGrpSpPr>
          <p:nvPr/>
        </p:nvGrpSpPr>
        <p:grpSpPr bwMode="auto">
          <a:xfrm>
            <a:off x="3886200" y="2438400"/>
            <a:ext cx="381000" cy="3505200"/>
            <a:chOff x="2448" y="1536"/>
            <a:chExt cx="240" cy="2208"/>
          </a:xfrm>
        </p:grpSpPr>
        <p:sp>
          <p:nvSpPr>
            <p:cNvPr id="36149" name="Rectangle 157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0" name="Rectangle 158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1" name="Rectangle 159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2" name="Rectangle 160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153" name="Rectangle 161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154" name="Group 163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6203" name="Oval 16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4" name="Oval 16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5" name="Oval 16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6" name="Oval 16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7" name="Line 16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8" name="Line 16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9" name="Line 17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155" name="Group 171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6196" name="Oval 17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7" name="Oval 17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8" name="Oval 17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9" name="Oval 17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0" name="Line 17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1" name="Line 17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202" name="Line 17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156" name="Group 179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6189" name="Oval 18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0" name="Oval 18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1" name="Oval 18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2" name="Oval 18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3" name="Line 18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4" name="Line 18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95" name="Line 18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157" name="Group 187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6182" name="Oval 18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3" name="Oval 18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4" name="Oval 19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5" name="Oval 19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6" name="Line 19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7" name="Line 19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8" name="Line 19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158" name="Group 195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6175" name="Oval 19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6" name="Oval 19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7" name="Oval 19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8" name="Oval 19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9" name="Line 20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0" name="Line 20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81" name="Line 20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159" name="Group 203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6168" name="Oval 20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9" name="Oval 20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0" name="Oval 20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1" name="Oval 20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2" name="Line 20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3" name="Line 20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74" name="Line 21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160" name="Group 211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6161" name="Oval 21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2" name="Oval 21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3" name="Oval 21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4" name="Oval 21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5" name="Line 21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6" name="Line 21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67" name="Line 21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886" name="Group 219"/>
          <p:cNvGrpSpPr>
            <a:grpSpLocks/>
          </p:cNvGrpSpPr>
          <p:nvPr/>
        </p:nvGrpSpPr>
        <p:grpSpPr bwMode="auto">
          <a:xfrm>
            <a:off x="5029200" y="2438400"/>
            <a:ext cx="381000" cy="3505200"/>
            <a:chOff x="2448" y="1536"/>
            <a:chExt cx="240" cy="2208"/>
          </a:xfrm>
        </p:grpSpPr>
        <p:sp>
          <p:nvSpPr>
            <p:cNvPr id="36088" name="Rectangle 220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89" name="Rectangle 221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0" name="Rectangle 222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1" name="Rectangle 223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92" name="Rectangle 224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093" name="Group 226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6142" name="Oval 22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3" name="Oval 22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4" name="Oval 22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5" name="Oval 23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6" name="Line 23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7" name="Line 23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8" name="Line 23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94" name="Group 234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6135" name="Oval 23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6" name="Oval 23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7" name="Oval 23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8" name="Oval 23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9" name="Line 23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0" name="Line 24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41" name="Line 24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95" name="Group 242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6128" name="Oval 24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9" name="Oval 24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0" name="Oval 24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1" name="Oval 24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2" name="Line 24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3" name="Line 24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34" name="Line 24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96" name="Group 250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6121" name="Oval 25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2" name="Oval 25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3" name="Oval 25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4" name="Oval 25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5" name="Line 25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6" name="Line 25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7" name="Line 25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97" name="Group 258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6114" name="Oval 25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5" name="Oval 26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6" name="Oval 26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7" name="Oval 26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8" name="Line 26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9" name="Line 26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20" name="Line 26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98" name="Group 266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6107" name="Oval 26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8" name="Oval 26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9" name="Oval 26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0" name="Oval 27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1" name="Line 27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2" name="Line 27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13" name="Line 27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99" name="Group 274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6100" name="Oval 27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1" name="Oval 27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2" name="Oval 27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3" name="Oval 27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4" name="Line 27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5" name="Line 28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106" name="Line 28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5887" name="Text Box 57"/>
          <p:cNvSpPr txBox="1">
            <a:spLocks noChangeArrowheads="1"/>
          </p:cNvSpPr>
          <p:nvPr/>
        </p:nvSpPr>
        <p:spPr bwMode="auto">
          <a:xfrm>
            <a:off x="7242175" y="1736725"/>
            <a:ext cx="887413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Addr(B)</a:t>
            </a:r>
          </a:p>
        </p:txBody>
      </p:sp>
      <p:sp>
        <p:nvSpPr>
          <p:cNvPr id="35888" name="Line 58"/>
          <p:cNvSpPr>
            <a:spLocks noChangeShapeType="1"/>
          </p:cNvSpPr>
          <p:nvPr/>
        </p:nvSpPr>
        <p:spPr bwMode="auto">
          <a:xfrm>
            <a:off x="7791450" y="20574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89" name="Text Box 59"/>
          <p:cNvSpPr txBox="1">
            <a:spLocks noChangeArrowheads="1"/>
          </p:cNvSpPr>
          <p:nvPr/>
        </p:nvSpPr>
        <p:spPr bwMode="auto">
          <a:xfrm>
            <a:off x="8172450" y="1447800"/>
            <a:ext cx="947738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Per-addr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PHTs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/>
              <a:t>(PPHTs)</a:t>
            </a:r>
          </a:p>
        </p:txBody>
      </p:sp>
      <p:sp>
        <p:nvSpPr>
          <p:cNvPr id="35890" name="Rectangle 346"/>
          <p:cNvSpPr>
            <a:spLocks noChangeArrowheads="1"/>
          </p:cNvSpPr>
          <p:nvPr/>
        </p:nvSpPr>
        <p:spPr bwMode="auto">
          <a:xfrm>
            <a:off x="7315200" y="2362200"/>
            <a:ext cx="16764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91" name="Group 347"/>
          <p:cNvGrpSpPr>
            <a:grpSpLocks/>
          </p:cNvGrpSpPr>
          <p:nvPr/>
        </p:nvGrpSpPr>
        <p:grpSpPr bwMode="auto">
          <a:xfrm>
            <a:off x="7864475" y="2438400"/>
            <a:ext cx="381000" cy="3505200"/>
            <a:chOff x="970" y="1536"/>
            <a:chExt cx="240" cy="2208"/>
          </a:xfrm>
        </p:grpSpPr>
        <p:sp>
          <p:nvSpPr>
            <p:cNvPr id="36027" name="Rectangle 348"/>
            <p:cNvSpPr>
              <a:spLocks noChangeArrowheads="1"/>
            </p:cNvSpPr>
            <p:nvPr/>
          </p:nvSpPr>
          <p:spPr bwMode="auto">
            <a:xfrm>
              <a:off x="970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8" name="Rectangle 349"/>
            <p:cNvSpPr>
              <a:spLocks noChangeArrowheads="1"/>
            </p:cNvSpPr>
            <p:nvPr/>
          </p:nvSpPr>
          <p:spPr bwMode="auto">
            <a:xfrm>
              <a:off x="970" y="1728"/>
              <a:ext cx="240" cy="192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29" name="Rectangle 350"/>
            <p:cNvSpPr>
              <a:spLocks noChangeArrowheads="1"/>
            </p:cNvSpPr>
            <p:nvPr/>
          </p:nvSpPr>
          <p:spPr bwMode="auto">
            <a:xfrm>
              <a:off x="970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0" name="Rectangle 351"/>
            <p:cNvSpPr>
              <a:spLocks noChangeArrowheads="1"/>
            </p:cNvSpPr>
            <p:nvPr/>
          </p:nvSpPr>
          <p:spPr bwMode="auto">
            <a:xfrm>
              <a:off x="970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31" name="Rectangle 352"/>
            <p:cNvSpPr>
              <a:spLocks noChangeArrowheads="1"/>
            </p:cNvSpPr>
            <p:nvPr/>
          </p:nvSpPr>
          <p:spPr bwMode="auto">
            <a:xfrm>
              <a:off x="970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032" name="Group 354"/>
            <p:cNvGrpSpPr>
              <a:grpSpLocks/>
            </p:cNvGrpSpPr>
            <p:nvPr/>
          </p:nvGrpSpPr>
          <p:grpSpPr bwMode="auto">
            <a:xfrm>
              <a:off x="1008" y="1566"/>
              <a:ext cx="144" cy="144"/>
              <a:chOff x="768" y="2544"/>
              <a:chExt cx="144" cy="144"/>
            </a:xfrm>
          </p:grpSpPr>
          <p:sp>
            <p:nvSpPr>
              <p:cNvPr id="36081" name="Oval 35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2" name="Oval 35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3" name="Oval 35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4" name="Oval 35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5" name="Line 35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6" name="Line 36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7" name="Line 36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33" name="Group 362"/>
            <p:cNvGrpSpPr>
              <a:grpSpLocks/>
            </p:cNvGrpSpPr>
            <p:nvPr/>
          </p:nvGrpSpPr>
          <p:grpSpPr bwMode="auto">
            <a:xfrm>
              <a:off x="1008" y="1755"/>
              <a:ext cx="144" cy="144"/>
              <a:chOff x="768" y="2544"/>
              <a:chExt cx="144" cy="144"/>
            </a:xfrm>
          </p:grpSpPr>
          <p:sp>
            <p:nvSpPr>
              <p:cNvPr id="36074" name="Oval 36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5" name="Oval 36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6" name="Oval 36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7" name="Oval 36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8" name="Line 36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9" name="Line 36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80" name="Line 36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34" name="Group 370"/>
            <p:cNvGrpSpPr>
              <a:grpSpLocks/>
            </p:cNvGrpSpPr>
            <p:nvPr/>
          </p:nvGrpSpPr>
          <p:grpSpPr bwMode="auto">
            <a:xfrm>
              <a:off x="1008" y="1947"/>
              <a:ext cx="144" cy="144"/>
              <a:chOff x="768" y="2544"/>
              <a:chExt cx="144" cy="144"/>
            </a:xfrm>
          </p:grpSpPr>
          <p:sp>
            <p:nvSpPr>
              <p:cNvPr id="36067" name="Oval 37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8" name="Oval 37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9" name="Oval 37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0" name="Oval 37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1" name="Line 37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2" name="Line 37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73" name="Line 37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35" name="Group 378"/>
            <p:cNvGrpSpPr>
              <a:grpSpLocks/>
            </p:cNvGrpSpPr>
            <p:nvPr/>
          </p:nvGrpSpPr>
          <p:grpSpPr bwMode="auto">
            <a:xfrm>
              <a:off x="1008" y="3003"/>
              <a:ext cx="144" cy="144"/>
              <a:chOff x="768" y="2544"/>
              <a:chExt cx="144" cy="144"/>
            </a:xfrm>
          </p:grpSpPr>
          <p:sp>
            <p:nvSpPr>
              <p:cNvPr id="36060" name="Oval 37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1" name="Oval 38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2" name="Oval 38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3" name="Oval 38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4" name="Line 38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5" name="Line 38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66" name="Line 38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36" name="Group 386"/>
            <p:cNvGrpSpPr>
              <a:grpSpLocks/>
            </p:cNvGrpSpPr>
            <p:nvPr/>
          </p:nvGrpSpPr>
          <p:grpSpPr bwMode="auto">
            <a:xfrm>
              <a:off x="1008" y="3198"/>
              <a:ext cx="144" cy="144"/>
              <a:chOff x="768" y="2544"/>
              <a:chExt cx="144" cy="144"/>
            </a:xfrm>
          </p:grpSpPr>
          <p:sp>
            <p:nvSpPr>
              <p:cNvPr id="36053" name="Oval 38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4" name="Oval 38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5" name="Oval 38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6" name="Oval 39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7" name="Line 39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8" name="Line 39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9" name="Line 39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37" name="Group 394"/>
            <p:cNvGrpSpPr>
              <a:grpSpLocks/>
            </p:cNvGrpSpPr>
            <p:nvPr/>
          </p:nvGrpSpPr>
          <p:grpSpPr bwMode="auto">
            <a:xfrm>
              <a:off x="1008" y="3387"/>
              <a:ext cx="144" cy="144"/>
              <a:chOff x="768" y="2544"/>
              <a:chExt cx="144" cy="144"/>
            </a:xfrm>
          </p:grpSpPr>
          <p:sp>
            <p:nvSpPr>
              <p:cNvPr id="36046" name="Oval 39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7" name="Oval 39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8" name="Oval 39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9" name="Oval 39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0" name="Line 39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1" name="Line 40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52" name="Line 40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6038" name="Group 402"/>
            <p:cNvGrpSpPr>
              <a:grpSpLocks/>
            </p:cNvGrpSpPr>
            <p:nvPr/>
          </p:nvGrpSpPr>
          <p:grpSpPr bwMode="auto">
            <a:xfrm>
              <a:off x="1008" y="3570"/>
              <a:ext cx="144" cy="144"/>
              <a:chOff x="768" y="2544"/>
              <a:chExt cx="144" cy="144"/>
            </a:xfrm>
          </p:grpSpPr>
          <p:sp>
            <p:nvSpPr>
              <p:cNvPr id="36039" name="Oval 40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0" name="Oval 40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1" name="Oval 40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2" name="Oval 40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3" name="Line 40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4" name="Line 40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45" name="Line 40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892" name="Group 410"/>
          <p:cNvGrpSpPr>
            <a:grpSpLocks/>
          </p:cNvGrpSpPr>
          <p:nvPr/>
        </p:nvGrpSpPr>
        <p:grpSpPr bwMode="auto">
          <a:xfrm>
            <a:off x="7392988" y="2438400"/>
            <a:ext cx="381000" cy="3505200"/>
            <a:chOff x="2448" y="1536"/>
            <a:chExt cx="240" cy="2208"/>
          </a:xfrm>
        </p:grpSpPr>
        <p:sp>
          <p:nvSpPr>
            <p:cNvPr id="35966" name="Rectangle 411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7" name="Rectangle 412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8" name="Rectangle 413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69" name="Rectangle 414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70" name="Rectangle 415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971" name="Group 417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6020" name="Oval 41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21" name="Oval 41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22" name="Oval 42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23" name="Oval 42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24" name="Line 42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25" name="Line 42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26" name="Line 42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72" name="Group 425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6013" name="Oval 42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4" name="Oval 42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5" name="Oval 42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6" name="Oval 42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7" name="Line 43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8" name="Line 43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9" name="Line 43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73" name="Group 433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6006" name="Oval 434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7" name="Oval 435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8" name="Oval 436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9" name="Oval 437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0" name="Line 438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1" name="Line 439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12" name="Line 440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74" name="Group 441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5999" name="Oval 442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0" name="Oval 443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1" name="Oval 444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2" name="Oval 445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3" name="Line 446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4" name="Line 447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005" name="Line 448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75" name="Group 449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5992" name="Oval 450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3" name="Oval 451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4" name="Oval 452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5" name="Oval 453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6" name="Line 454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7" name="Line 455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8" name="Line 456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76" name="Group 457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5985" name="Oval 458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6" name="Oval 459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7" name="Oval 460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8" name="Oval 461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9" name="Line 462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0" name="Line 463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91" name="Line 464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77" name="Group 465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5978" name="Oval 466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79" name="Oval 467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0" name="Oval 468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1" name="Oval 469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2" name="Line 470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3" name="Line 471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84" name="Line 472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893" name="Group 473"/>
          <p:cNvGrpSpPr>
            <a:grpSpLocks/>
          </p:cNvGrpSpPr>
          <p:nvPr/>
        </p:nvGrpSpPr>
        <p:grpSpPr bwMode="auto">
          <a:xfrm>
            <a:off x="8516938" y="2438400"/>
            <a:ext cx="381000" cy="3505200"/>
            <a:chOff x="2448" y="1536"/>
            <a:chExt cx="240" cy="2208"/>
          </a:xfrm>
        </p:grpSpPr>
        <p:sp>
          <p:nvSpPr>
            <p:cNvPr id="35905" name="Rectangle 474"/>
            <p:cNvSpPr>
              <a:spLocks noChangeArrowheads="1"/>
            </p:cNvSpPr>
            <p:nvPr/>
          </p:nvSpPr>
          <p:spPr bwMode="auto">
            <a:xfrm>
              <a:off x="2448" y="1536"/>
              <a:ext cx="240" cy="22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6" name="Rectangle 475"/>
            <p:cNvSpPr>
              <a:spLocks noChangeArrowheads="1"/>
            </p:cNvSpPr>
            <p:nvPr/>
          </p:nvSpPr>
          <p:spPr bwMode="auto">
            <a:xfrm>
              <a:off x="2448" y="1728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7" name="Rectangle 476"/>
            <p:cNvSpPr>
              <a:spLocks noChangeArrowheads="1"/>
            </p:cNvSpPr>
            <p:nvPr/>
          </p:nvSpPr>
          <p:spPr bwMode="auto">
            <a:xfrm>
              <a:off x="2448" y="192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Rectangle 477"/>
            <p:cNvSpPr>
              <a:spLocks noChangeArrowheads="1"/>
            </p:cNvSpPr>
            <p:nvPr/>
          </p:nvSpPr>
          <p:spPr bwMode="auto">
            <a:xfrm>
              <a:off x="2448" y="3360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9" name="Rectangle 478"/>
            <p:cNvSpPr>
              <a:spLocks noChangeArrowheads="1"/>
            </p:cNvSpPr>
            <p:nvPr/>
          </p:nvSpPr>
          <p:spPr bwMode="auto">
            <a:xfrm>
              <a:off x="2448" y="2976"/>
              <a:ext cx="24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910" name="Group 480"/>
            <p:cNvGrpSpPr>
              <a:grpSpLocks/>
            </p:cNvGrpSpPr>
            <p:nvPr/>
          </p:nvGrpSpPr>
          <p:grpSpPr bwMode="auto">
            <a:xfrm>
              <a:off x="2486" y="1566"/>
              <a:ext cx="144" cy="144"/>
              <a:chOff x="768" y="2544"/>
              <a:chExt cx="144" cy="144"/>
            </a:xfrm>
          </p:grpSpPr>
          <p:sp>
            <p:nvSpPr>
              <p:cNvPr id="35959" name="Oval 48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60" name="Oval 48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61" name="Oval 48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62" name="Oval 48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63" name="Line 48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64" name="Line 48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65" name="Line 48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11" name="Group 488"/>
            <p:cNvGrpSpPr>
              <a:grpSpLocks/>
            </p:cNvGrpSpPr>
            <p:nvPr/>
          </p:nvGrpSpPr>
          <p:grpSpPr bwMode="auto">
            <a:xfrm>
              <a:off x="2486" y="1755"/>
              <a:ext cx="144" cy="144"/>
              <a:chOff x="768" y="2544"/>
              <a:chExt cx="144" cy="144"/>
            </a:xfrm>
          </p:grpSpPr>
          <p:sp>
            <p:nvSpPr>
              <p:cNvPr id="35952" name="Oval 48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3" name="Oval 49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4" name="Oval 49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5" name="Oval 49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6" name="Line 49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7" name="Line 49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8" name="Line 49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12" name="Group 496"/>
            <p:cNvGrpSpPr>
              <a:grpSpLocks/>
            </p:cNvGrpSpPr>
            <p:nvPr/>
          </p:nvGrpSpPr>
          <p:grpSpPr bwMode="auto">
            <a:xfrm>
              <a:off x="2486" y="1947"/>
              <a:ext cx="144" cy="144"/>
              <a:chOff x="768" y="2544"/>
              <a:chExt cx="144" cy="144"/>
            </a:xfrm>
          </p:grpSpPr>
          <p:sp>
            <p:nvSpPr>
              <p:cNvPr id="35945" name="Oval 497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6" name="Oval 498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7" name="Oval 499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8" name="Oval 500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9" name="Line 501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0" name="Line 502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51" name="Line 503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13" name="Group 504"/>
            <p:cNvGrpSpPr>
              <a:grpSpLocks/>
            </p:cNvGrpSpPr>
            <p:nvPr/>
          </p:nvGrpSpPr>
          <p:grpSpPr bwMode="auto">
            <a:xfrm>
              <a:off x="2486" y="3003"/>
              <a:ext cx="144" cy="144"/>
              <a:chOff x="768" y="2544"/>
              <a:chExt cx="144" cy="144"/>
            </a:xfrm>
          </p:grpSpPr>
          <p:sp>
            <p:nvSpPr>
              <p:cNvPr id="35938" name="Oval 505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9" name="Oval 506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0" name="Oval 507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1" name="Oval 508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2" name="Line 509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3" name="Line 510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44" name="Line 511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14" name="Group 512"/>
            <p:cNvGrpSpPr>
              <a:grpSpLocks/>
            </p:cNvGrpSpPr>
            <p:nvPr/>
          </p:nvGrpSpPr>
          <p:grpSpPr bwMode="auto">
            <a:xfrm>
              <a:off x="2486" y="3198"/>
              <a:ext cx="144" cy="144"/>
              <a:chOff x="768" y="2544"/>
              <a:chExt cx="144" cy="144"/>
            </a:xfrm>
          </p:grpSpPr>
          <p:sp>
            <p:nvSpPr>
              <p:cNvPr id="35931" name="Oval 513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2" name="Oval 514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3" name="Oval 515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4" name="Oval 516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5" name="Line 517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6" name="Line 518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7" name="Line 519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15" name="Group 520"/>
            <p:cNvGrpSpPr>
              <a:grpSpLocks/>
            </p:cNvGrpSpPr>
            <p:nvPr/>
          </p:nvGrpSpPr>
          <p:grpSpPr bwMode="auto">
            <a:xfrm>
              <a:off x="2486" y="3387"/>
              <a:ext cx="144" cy="144"/>
              <a:chOff x="768" y="2544"/>
              <a:chExt cx="144" cy="144"/>
            </a:xfrm>
          </p:grpSpPr>
          <p:sp>
            <p:nvSpPr>
              <p:cNvPr id="35924" name="Oval 521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5" name="Oval 522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6" name="Oval 523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7" name="Oval 524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8" name="Line 525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9" name="Line 526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30" name="Line 527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5916" name="Group 528"/>
            <p:cNvGrpSpPr>
              <a:grpSpLocks/>
            </p:cNvGrpSpPr>
            <p:nvPr/>
          </p:nvGrpSpPr>
          <p:grpSpPr bwMode="auto">
            <a:xfrm>
              <a:off x="2486" y="3570"/>
              <a:ext cx="144" cy="144"/>
              <a:chOff x="768" y="2544"/>
              <a:chExt cx="144" cy="144"/>
            </a:xfrm>
          </p:grpSpPr>
          <p:sp>
            <p:nvSpPr>
              <p:cNvPr id="35917" name="Oval 529"/>
              <p:cNvSpPr>
                <a:spLocks noChangeArrowheads="1"/>
              </p:cNvSpPr>
              <p:nvPr/>
            </p:nvSpPr>
            <p:spPr bwMode="auto">
              <a:xfrm>
                <a:off x="768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18" name="Oval 530"/>
              <p:cNvSpPr>
                <a:spLocks noChangeArrowheads="1"/>
              </p:cNvSpPr>
              <p:nvPr/>
            </p:nvSpPr>
            <p:spPr bwMode="auto">
              <a:xfrm>
                <a:off x="864" y="254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19" name="Oval 531"/>
              <p:cNvSpPr>
                <a:spLocks noChangeArrowheads="1"/>
              </p:cNvSpPr>
              <p:nvPr/>
            </p:nvSpPr>
            <p:spPr bwMode="auto">
              <a:xfrm>
                <a:off x="768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0" name="Oval 532"/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1" name="Line 533"/>
              <p:cNvSpPr>
                <a:spLocks noChangeShapeType="1"/>
              </p:cNvSpPr>
              <p:nvPr/>
            </p:nvSpPr>
            <p:spPr bwMode="auto">
              <a:xfrm>
                <a:off x="816" y="26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2" name="Line 534"/>
              <p:cNvSpPr>
                <a:spLocks noChangeShapeType="1"/>
              </p:cNvSpPr>
              <p:nvPr/>
            </p:nvSpPr>
            <p:spPr bwMode="auto">
              <a:xfrm>
                <a:off x="816" y="2564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923" name="Line 535"/>
              <p:cNvSpPr>
                <a:spLocks noChangeShapeType="1"/>
              </p:cNvSpPr>
              <p:nvPr/>
            </p:nvSpPr>
            <p:spPr bwMode="auto">
              <a:xfrm>
                <a:off x="788" y="2592"/>
                <a:ext cx="102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5894" name="TextBox 944"/>
          <p:cNvSpPr txBox="1">
            <a:spLocks noChangeArrowheads="1"/>
          </p:cNvSpPr>
          <p:nvPr/>
        </p:nvSpPr>
        <p:spPr bwMode="auto">
          <a:xfrm>
            <a:off x="3886200" y="37909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895" name="TextBox 945"/>
          <p:cNvSpPr txBox="1">
            <a:spLocks noChangeArrowheads="1"/>
          </p:cNvSpPr>
          <p:nvPr/>
        </p:nvSpPr>
        <p:spPr bwMode="auto">
          <a:xfrm>
            <a:off x="4343400" y="37973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896" name="TextBox 946"/>
          <p:cNvSpPr txBox="1">
            <a:spLocks noChangeArrowheads="1"/>
          </p:cNvSpPr>
          <p:nvPr/>
        </p:nvSpPr>
        <p:spPr bwMode="auto">
          <a:xfrm>
            <a:off x="5033963" y="379730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897" name="TextBox 947"/>
          <p:cNvSpPr txBox="1">
            <a:spLocks noChangeArrowheads="1"/>
          </p:cNvSpPr>
          <p:nvPr/>
        </p:nvSpPr>
        <p:spPr bwMode="auto">
          <a:xfrm>
            <a:off x="7383463" y="37909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898" name="TextBox 948"/>
          <p:cNvSpPr txBox="1">
            <a:spLocks noChangeArrowheads="1"/>
          </p:cNvSpPr>
          <p:nvPr/>
        </p:nvSpPr>
        <p:spPr bwMode="auto">
          <a:xfrm>
            <a:off x="7861300" y="37846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899" name="TextBox 949"/>
          <p:cNvSpPr txBox="1">
            <a:spLocks noChangeArrowheads="1"/>
          </p:cNvSpPr>
          <p:nvPr/>
        </p:nvSpPr>
        <p:spPr bwMode="auto">
          <a:xfrm>
            <a:off x="8513763" y="37909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900" name="TextBox 950"/>
          <p:cNvSpPr txBox="1">
            <a:spLocks noChangeArrowheads="1"/>
          </p:cNvSpPr>
          <p:nvPr/>
        </p:nvSpPr>
        <p:spPr bwMode="auto">
          <a:xfrm>
            <a:off x="2895600" y="36385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901" name="TextBox 951"/>
          <p:cNvSpPr txBox="1">
            <a:spLocks noChangeArrowheads="1"/>
          </p:cNvSpPr>
          <p:nvPr/>
        </p:nvSpPr>
        <p:spPr bwMode="auto">
          <a:xfrm>
            <a:off x="804863" y="36385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902" name="TextBox 952"/>
          <p:cNvSpPr txBox="1">
            <a:spLocks noChangeArrowheads="1"/>
          </p:cNvSpPr>
          <p:nvPr/>
        </p:nvSpPr>
        <p:spPr bwMode="auto">
          <a:xfrm>
            <a:off x="6456363" y="3638550"/>
            <a:ext cx="554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5903" name="TextBox 953"/>
          <p:cNvSpPr txBox="1">
            <a:spLocks noChangeArrowheads="1"/>
          </p:cNvSpPr>
          <p:nvPr/>
        </p:nvSpPr>
        <p:spPr bwMode="auto">
          <a:xfrm>
            <a:off x="4724400" y="37338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/>
              <a:t>..</a:t>
            </a:r>
          </a:p>
        </p:txBody>
      </p:sp>
      <p:sp>
        <p:nvSpPr>
          <p:cNvPr id="35904" name="TextBox 954"/>
          <p:cNvSpPr txBox="1">
            <a:spLocks noChangeArrowheads="1"/>
          </p:cNvSpPr>
          <p:nvPr/>
        </p:nvSpPr>
        <p:spPr bwMode="auto">
          <a:xfrm>
            <a:off x="8229600" y="3733800"/>
            <a:ext cx="32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/>
              <a:t>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9426CD44-0BF2-43A0-AD61-AA14DE146F96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PHT Indexing</a:t>
            </a:r>
          </a:p>
        </p:txBody>
      </p:sp>
      <p:graphicFrame>
        <p:nvGraphicFramePr>
          <p:cNvPr id="292912" name="Group 48"/>
          <p:cNvGraphicFramePr>
            <a:graphicFrameLocks noGrp="1"/>
          </p:cNvGraphicFramePr>
          <p:nvPr/>
        </p:nvGraphicFramePr>
        <p:xfrm>
          <a:off x="1524000" y="1397000"/>
          <a:ext cx="6096000" cy="2393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Branch addr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Global history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Gselect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11111111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2907" name="AutoShape 43"/>
          <p:cNvSpPr>
            <a:spLocks noChangeArrowheads="1"/>
          </p:cNvSpPr>
          <p:nvPr/>
        </p:nvSpPr>
        <p:spPr bwMode="auto">
          <a:xfrm>
            <a:off x="4495800" y="2895600"/>
            <a:ext cx="1676400" cy="1066800"/>
          </a:xfrm>
          <a:prstGeom prst="wedgeEllipseCallout">
            <a:avLst>
              <a:gd name="adj1" fmla="val -66477"/>
              <a:gd name="adj2" fmla="val 59227"/>
            </a:avLst>
          </a:prstGeom>
          <a:noFill/>
          <a:ln w="19050">
            <a:solidFill>
              <a:srgbClr val="CC0099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eaLnBrk="0" hangingPunct="0"/>
            <a:endParaRPr lang="en-US" sz="1600">
              <a:latin typeface="Verdana" pitchFamily="34" charset="0"/>
            </a:endParaRPr>
          </a:p>
        </p:txBody>
      </p:sp>
      <p:sp>
        <p:nvSpPr>
          <p:cNvPr id="292908" name="Text Box 44"/>
          <p:cNvSpPr txBox="1">
            <a:spLocks noChangeArrowheads="1"/>
          </p:cNvSpPr>
          <p:nvPr/>
        </p:nvSpPr>
        <p:spPr bwMode="auto">
          <a:xfrm>
            <a:off x="2743200" y="3962400"/>
            <a:ext cx="1522413" cy="769938"/>
          </a:xfrm>
          <a:prstGeom prst="rect">
            <a:avLst/>
          </a:prstGeom>
          <a:noFill/>
          <a:ln w="19050">
            <a:solidFill>
              <a:srgbClr val="CC0099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Insufficient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/>
              <a:t>History</a:t>
            </a:r>
          </a:p>
        </p:txBody>
      </p:sp>
      <p:sp>
        <p:nvSpPr>
          <p:cNvPr id="36902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382000" cy="1905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smtClean="0">
                <a:ea typeface="新細明體" pitchFamily="18" charset="-120"/>
              </a:rPr>
              <a:t>Tradeoff between more history bits and address bits</a:t>
            </a:r>
          </a:p>
          <a:p>
            <a:pPr>
              <a:lnSpc>
                <a:spcPct val="80000"/>
              </a:lnSpc>
            </a:pPr>
            <a:endParaRPr lang="en-US" altLang="zh-TW" sz="240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TW" sz="2400" smtClean="0">
                <a:ea typeface="新細明體" pitchFamily="18" charset="-120"/>
              </a:rPr>
              <a:t>Too many bits needed in Gselect </a:t>
            </a:r>
            <a:r>
              <a:rPr lang="en-US" altLang="zh-TW" sz="2400" smtClean="0">
                <a:ea typeface="新細明體" pitchFamily="18" charset="-120"/>
                <a:sym typeface="Symbol" pitchFamily="18" charset="2"/>
              </a:rPr>
              <a:t></a:t>
            </a:r>
            <a:r>
              <a:rPr lang="en-US" altLang="zh-TW" sz="2400" smtClean="0">
                <a:ea typeface="新細明體" pitchFamily="18" charset="-120"/>
              </a:rPr>
              <a:t> sparse table entries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400" smtClean="0">
              <a:ea typeface="新細明體" pitchFamily="18" charset="-120"/>
            </a:endParaRPr>
          </a:p>
        </p:txBody>
      </p:sp>
      <p:sp>
        <p:nvSpPr>
          <p:cNvPr id="3690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907" grpId="0" animBg="1"/>
      <p:bldP spid="29290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7EC39CA2-0C6A-49D2-9906-032DEE52FEFA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Gshare Branch Predictor </a:t>
            </a:r>
            <a:r>
              <a:rPr lang="en-US" sz="1600" smtClean="0">
                <a:solidFill>
                  <a:srgbClr val="0000FF"/>
                </a:solidFill>
              </a:rPr>
              <a:t>[McFarling93]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00600"/>
            <a:ext cx="8382000" cy="1905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smtClean="0">
                <a:ea typeface="新細明體" pitchFamily="18" charset="-120"/>
              </a:rPr>
              <a:t>Tradeoff between more history bits and address bits</a:t>
            </a:r>
          </a:p>
          <a:p>
            <a:pPr>
              <a:lnSpc>
                <a:spcPct val="80000"/>
              </a:lnSpc>
            </a:pPr>
            <a:r>
              <a:rPr lang="en-US" altLang="zh-TW" sz="2000" smtClean="0">
                <a:ea typeface="新細明體" pitchFamily="18" charset="-120"/>
              </a:rPr>
              <a:t>Too many bits needed in Gselect </a:t>
            </a:r>
            <a:r>
              <a:rPr lang="en-US" altLang="zh-TW" sz="2000" smtClean="0">
                <a:ea typeface="新細明體" pitchFamily="18" charset="-120"/>
                <a:sym typeface="Symbol" pitchFamily="18" charset="2"/>
              </a:rPr>
              <a:t></a:t>
            </a:r>
            <a:r>
              <a:rPr lang="en-US" altLang="zh-TW" sz="2000" smtClean="0">
                <a:ea typeface="新細明體" pitchFamily="18" charset="-120"/>
              </a:rPr>
              <a:t> sparse table entries</a:t>
            </a:r>
          </a:p>
          <a:p>
            <a:pPr>
              <a:lnSpc>
                <a:spcPct val="80000"/>
              </a:lnSpc>
            </a:pPr>
            <a:r>
              <a:rPr lang="en-US" altLang="zh-TW" sz="2000" smtClean="0">
                <a:ea typeface="新細明體" pitchFamily="18" charset="-120"/>
              </a:rPr>
              <a:t>Gshare </a:t>
            </a:r>
            <a:r>
              <a:rPr lang="en-US" altLang="zh-TW" sz="2000" smtClean="0">
                <a:ea typeface="新細明體" pitchFamily="18" charset="-120"/>
                <a:sym typeface="Symbol" pitchFamily="18" charset="2"/>
              </a:rPr>
              <a:t></a:t>
            </a:r>
            <a:r>
              <a:rPr lang="en-US" altLang="zh-TW" sz="2000" smtClean="0">
                <a:ea typeface="新細明體" pitchFamily="18" charset="-120"/>
              </a:rPr>
              <a:t> Not to lose global history bits </a:t>
            </a:r>
          </a:p>
          <a:p>
            <a:pPr>
              <a:lnSpc>
                <a:spcPct val="80000"/>
              </a:lnSpc>
            </a:pPr>
            <a:r>
              <a:rPr lang="en-US" altLang="zh-TW" sz="2000" smtClean="0">
                <a:ea typeface="新細明體" pitchFamily="18" charset="-120"/>
              </a:rPr>
              <a:t>Ex: AMD Athlon, MIPS R12000, Sun MAJC, Broadcom SiByte</a:t>
            </a:r>
            <a:r>
              <a:rPr lang="en-US" altLang="zh-TW" sz="2000" smtClean="0">
                <a:latin typeface="Arial" pitchFamily="34" charset="0"/>
                <a:ea typeface="新細明體" pitchFamily="18" charset="-120"/>
              </a:rPr>
              <a:t>’</a:t>
            </a:r>
            <a:r>
              <a:rPr lang="en-US" altLang="zh-TW" sz="2000" smtClean="0">
                <a:ea typeface="新細明體" pitchFamily="18" charset="-120"/>
              </a:rPr>
              <a:t>s SB-1 </a:t>
            </a:r>
          </a:p>
        </p:txBody>
      </p:sp>
      <p:graphicFrame>
        <p:nvGraphicFramePr>
          <p:cNvPr id="294953" name="Group 41"/>
          <p:cNvGraphicFramePr>
            <a:graphicFrameLocks noGrp="1"/>
          </p:cNvGraphicFramePr>
          <p:nvPr/>
        </p:nvGraphicFramePr>
        <p:xfrm>
          <a:off x="1524000" y="1397000"/>
          <a:ext cx="6096000" cy="2393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Branch addr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Global history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Gselect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Gshare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</a:t>
                      </a: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11111111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00000000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11111111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10000000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Franklin Gothic Book" pitchFamily="34" charset="0"/>
                          <a:ea typeface="新細明體" pitchFamily="18" charset="-120"/>
                        </a:rPr>
                        <a:t>11110000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01111111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5" name="Text Box 38"/>
          <p:cNvSpPr txBox="1">
            <a:spLocks noChangeArrowheads="1"/>
          </p:cNvSpPr>
          <p:nvPr/>
        </p:nvSpPr>
        <p:spPr bwMode="auto">
          <a:xfrm>
            <a:off x="457200" y="3825875"/>
            <a:ext cx="8458200" cy="904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400" b="1">
                <a:latin typeface="Times New Roman" pitchFamily="18" charset="0"/>
              </a:rPr>
              <a:t>Gselect 4/4</a:t>
            </a:r>
            <a:r>
              <a:rPr lang="en-US" altLang="zh-TW" sz="2400">
                <a:latin typeface="Times New Roman" pitchFamily="18" charset="0"/>
              </a:rPr>
              <a:t>: Index PHT by </a:t>
            </a:r>
            <a:r>
              <a:rPr lang="en-US" altLang="zh-TW" sz="2400" b="1">
                <a:latin typeface="Times New Roman" pitchFamily="18" charset="0"/>
              </a:rPr>
              <a:t>concatenate</a:t>
            </a:r>
            <a:r>
              <a:rPr lang="en-US" altLang="zh-TW" sz="2400">
                <a:latin typeface="Times New Roman" pitchFamily="18" charset="0"/>
              </a:rPr>
              <a:t> low order 4 bits </a:t>
            </a:r>
            <a:endParaRPr kumimoji="1" lang="en-US" altLang="zh-TW">
              <a:solidFill>
                <a:srgbClr val="0000FF"/>
              </a:solidFill>
              <a:latin typeface="Georgia" pitchFamily="18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altLang="zh-TW" sz="2400" b="1">
                <a:solidFill>
                  <a:srgbClr val="0000FF"/>
                </a:solidFill>
                <a:latin typeface="Times New Roman" pitchFamily="18" charset="0"/>
              </a:rPr>
              <a:t>Gshare</a:t>
            </a:r>
            <a:r>
              <a:rPr lang="en-US" altLang="zh-TW" sz="2400" b="1">
                <a:latin typeface="Times New Roman" pitchFamily="18" charset="0"/>
              </a:rPr>
              <a:t> 8/8: </a:t>
            </a:r>
            <a:r>
              <a:rPr lang="en-US" altLang="zh-TW" sz="2400">
                <a:latin typeface="Times New Roman" pitchFamily="18" charset="0"/>
              </a:rPr>
              <a:t>Index PHT by {Branch address </a:t>
            </a:r>
            <a:r>
              <a:rPr lang="en-US" altLang="zh-TW" sz="2400">
                <a:latin typeface="Times New Roman" pitchFamily="18" charset="0"/>
                <a:sym typeface="Symbol" pitchFamily="18" charset="2"/>
              </a:rPr>
              <a:t></a:t>
            </a:r>
            <a:r>
              <a:rPr lang="en-US" altLang="zh-TW" sz="2400">
                <a:latin typeface="Times New Roman" pitchFamily="18" charset="0"/>
              </a:rPr>
              <a:t> Global history}</a:t>
            </a:r>
          </a:p>
        </p:txBody>
      </p:sp>
      <p:sp>
        <p:nvSpPr>
          <p:cNvPr id="37926" name="Oval 39"/>
          <p:cNvSpPr>
            <a:spLocks noChangeArrowheads="1"/>
          </p:cNvSpPr>
          <p:nvPr/>
        </p:nvSpPr>
        <p:spPr bwMode="auto">
          <a:xfrm>
            <a:off x="6248400" y="2895600"/>
            <a:ext cx="381000" cy="990600"/>
          </a:xfrm>
          <a:prstGeom prst="ellipse">
            <a:avLst/>
          </a:prstGeom>
          <a:noFill/>
          <a:ln w="12700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37927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BAF39A21-8C35-4BA9-8023-B3A8D48DE859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34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Gshare Branch Predictor</a:t>
            </a:r>
          </a:p>
        </p:txBody>
      </p:sp>
      <p:sp>
        <p:nvSpPr>
          <p:cNvPr id="38916" name="Text Box 73"/>
          <p:cNvSpPr txBox="1">
            <a:spLocks noChangeArrowheads="1"/>
          </p:cNvSpPr>
          <p:nvPr/>
        </p:nvSpPr>
        <p:spPr bwMode="auto">
          <a:xfrm>
            <a:off x="7162800" y="6019800"/>
            <a:ext cx="1774825" cy="6334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MSB = 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Predict Not Taken</a:t>
            </a:r>
          </a:p>
        </p:txBody>
      </p:sp>
      <p:cxnSp>
        <p:nvCxnSpPr>
          <p:cNvPr id="38917" name="AutoShape 74"/>
          <p:cNvCxnSpPr>
            <a:cxnSpLocks noChangeShapeType="1"/>
            <a:endCxn id="38916" idx="1"/>
          </p:cNvCxnSpPr>
          <p:nvPr/>
        </p:nvCxnSpPr>
        <p:spPr bwMode="auto">
          <a:xfrm>
            <a:off x="6534150" y="4191000"/>
            <a:ext cx="628650" cy="21463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grpSp>
        <p:nvGrpSpPr>
          <p:cNvPr id="38918" name="Group 90"/>
          <p:cNvGrpSpPr>
            <a:grpSpLocks/>
          </p:cNvGrpSpPr>
          <p:nvPr/>
        </p:nvGrpSpPr>
        <p:grpSpPr bwMode="auto">
          <a:xfrm>
            <a:off x="2057400" y="4175125"/>
            <a:ext cx="2286000" cy="396875"/>
            <a:chOff x="1392" y="1200"/>
            <a:chExt cx="1440" cy="250"/>
          </a:xfrm>
        </p:grpSpPr>
        <p:grpSp>
          <p:nvGrpSpPr>
            <p:cNvPr id="39019" name="Group 75"/>
            <p:cNvGrpSpPr>
              <a:grpSpLocks/>
            </p:cNvGrpSpPr>
            <p:nvPr/>
          </p:nvGrpSpPr>
          <p:grpSpPr bwMode="auto">
            <a:xfrm>
              <a:off x="1392" y="1200"/>
              <a:ext cx="240" cy="250"/>
              <a:chOff x="384" y="1824"/>
              <a:chExt cx="240" cy="250"/>
            </a:xfrm>
          </p:grpSpPr>
          <p:sp>
            <p:nvSpPr>
              <p:cNvPr id="39031" name="Rectangle 76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39032" name="Text Box 77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20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39020" name="Group 78"/>
            <p:cNvGrpSpPr>
              <a:grpSpLocks/>
            </p:cNvGrpSpPr>
            <p:nvPr/>
          </p:nvGrpSpPr>
          <p:grpSpPr bwMode="auto">
            <a:xfrm>
              <a:off x="1584" y="1200"/>
              <a:ext cx="240" cy="250"/>
              <a:chOff x="384" y="1824"/>
              <a:chExt cx="240" cy="250"/>
            </a:xfrm>
          </p:grpSpPr>
          <p:sp>
            <p:nvSpPr>
              <p:cNvPr id="39029" name="Rectangle 79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39030" name="Text Box 80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20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39021" name="Rectangle 81"/>
            <p:cNvSpPr>
              <a:spLocks noChangeArrowheads="1"/>
            </p:cNvSpPr>
            <p:nvPr/>
          </p:nvSpPr>
          <p:spPr bwMode="auto">
            <a:xfrm>
              <a:off x="1776" y="1248"/>
              <a:ext cx="624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22" name="Text Box 82"/>
            <p:cNvSpPr txBox="1">
              <a:spLocks noChangeArrowheads="1"/>
            </p:cNvSpPr>
            <p:nvPr/>
          </p:nvSpPr>
          <p:spPr bwMode="auto">
            <a:xfrm>
              <a:off x="1776" y="1200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. . . . .</a:t>
              </a:r>
            </a:p>
          </p:txBody>
        </p:sp>
        <p:grpSp>
          <p:nvGrpSpPr>
            <p:cNvPr id="39023" name="Group 83"/>
            <p:cNvGrpSpPr>
              <a:grpSpLocks/>
            </p:cNvGrpSpPr>
            <p:nvPr/>
          </p:nvGrpSpPr>
          <p:grpSpPr bwMode="auto">
            <a:xfrm>
              <a:off x="2400" y="1200"/>
              <a:ext cx="240" cy="250"/>
              <a:chOff x="384" y="1824"/>
              <a:chExt cx="240" cy="250"/>
            </a:xfrm>
          </p:grpSpPr>
          <p:sp>
            <p:nvSpPr>
              <p:cNvPr id="39027" name="Rectangle 84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39028" name="Text Box 85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20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39024" name="Group 86"/>
            <p:cNvGrpSpPr>
              <a:grpSpLocks/>
            </p:cNvGrpSpPr>
            <p:nvPr/>
          </p:nvGrpSpPr>
          <p:grpSpPr bwMode="auto">
            <a:xfrm>
              <a:off x="2592" y="1200"/>
              <a:ext cx="240" cy="250"/>
              <a:chOff x="384" y="1824"/>
              <a:chExt cx="240" cy="250"/>
            </a:xfrm>
          </p:grpSpPr>
          <p:sp>
            <p:nvSpPr>
              <p:cNvPr id="39025" name="Rectangle 87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39026" name="Text Box 88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200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8919" name="Group 148"/>
          <p:cNvGrpSpPr>
            <a:grpSpLocks/>
          </p:cNvGrpSpPr>
          <p:nvPr/>
        </p:nvGrpSpPr>
        <p:grpSpPr bwMode="auto">
          <a:xfrm>
            <a:off x="457200" y="2209800"/>
            <a:ext cx="4495800" cy="396875"/>
            <a:chOff x="336" y="3120"/>
            <a:chExt cx="2832" cy="250"/>
          </a:xfrm>
        </p:grpSpPr>
        <p:sp>
          <p:nvSpPr>
            <p:cNvPr id="38998" name="Rectangle 117"/>
            <p:cNvSpPr>
              <a:spLocks noChangeArrowheads="1"/>
            </p:cNvSpPr>
            <p:nvPr/>
          </p:nvSpPr>
          <p:spPr bwMode="auto">
            <a:xfrm>
              <a:off x="1344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8999" name="Text Box 118"/>
            <p:cNvSpPr txBox="1">
              <a:spLocks noChangeArrowheads="1"/>
            </p:cNvSpPr>
            <p:nvPr/>
          </p:nvSpPr>
          <p:spPr bwMode="auto">
            <a:xfrm>
              <a:off x="1344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9000" name="Rectangle 120"/>
            <p:cNvSpPr>
              <a:spLocks noChangeArrowheads="1"/>
            </p:cNvSpPr>
            <p:nvPr/>
          </p:nvSpPr>
          <p:spPr bwMode="auto">
            <a:xfrm>
              <a:off x="1536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01" name="Text Box 121"/>
            <p:cNvSpPr txBox="1">
              <a:spLocks noChangeArrowheads="1"/>
            </p:cNvSpPr>
            <p:nvPr/>
          </p:nvSpPr>
          <p:spPr bwMode="auto">
            <a:xfrm>
              <a:off x="1536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9002" name="Rectangle 122"/>
            <p:cNvSpPr>
              <a:spLocks noChangeArrowheads="1"/>
            </p:cNvSpPr>
            <p:nvPr/>
          </p:nvSpPr>
          <p:spPr bwMode="auto">
            <a:xfrm>
              <a:off x="1728" y="3158"/>
              <a:ext cx="624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03" name="Text Box 123"/>
            <p:cNvSpPr txBox="1">
              <a:spLocks noChangeArrowheads="1"/>
            </p:cNvSpPr>
            <p:nvPr/>
          </p:nvSpPr>
          <p:spPr bwMode="auto">
            <a:xfrm>
              <a:off x="1728" y="3120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. . . . .</a:t>
              </a:r>
            </a:p>
          </p:txBody>
        </p:sp>
        <p:sp>
          <p:nvSpPr>
            <p:cNvPr id="39004" name="Rectangle 125"/>
            <p:cNvSpPr>
              <a:spLocks noChangeArrowheads="1"/>
            </p:cNvSpPr>
            <p:nvPr/>
          </p:nvSpPr>
          <p:spPr bwMode="auto">
            <a:xfrm>
              <a:off x="2352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05" name="Text Box 126"/>
            <p:cNvSpPr txBox="1">
              <a:spLocks noChangeArrowheads="1"/>
            </p:cNvSpPr>
            <p:nvPr/>
          </p:nvSpPr>
          <p:spPr bwMode="auto">
            <a:xfrm>
              <a:off x="2352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9006" name="Rectangle 128"/>
            <p:cNvSpPr>
              <a:spLocks noChangeArrowheads="1"/>
            </p:cNvSpPr>
            <p:nvPr/>
          </p:nvSpPr>
          <p:spPr bwMode="auto">
            <a:xfrm>
              <a:off x="2544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07" name="Text Box 129"/>
            <p:cNvSpPr txBox="1">
              <a:spLocks noChangeArrowheads="1"/>
            </p:cNvSpPr>
            <p:nvPr/>
          </p:nvSpPr>
          <p:spPr bwMode="auto">
            <a:xfrm>
              <a:off x="2544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9008" name="Rectangle 130"/>
            <p:cNvSpPr>
              <a:spLocks noChangeArrowheads="1"/>
            </p:cNvSpPr>
            <p:nvPr/>
          </p:nvSpPr>
          <p:spPr bwMode="auto">
            <a:xfrm>
              <a:off x="2736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09" name="Text Box 131"/>
            <p:cNvSpPr txBox="1">
              <a:spLocks noChangeArrowheads="1"/>
            </p:cNvSpPr>
            <p:nvPr/>
          </p:nvSpPr>
          <p:spPr bwMode="auto">
            <a:xfrm>
              <a:off x="2736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9010" name="Rectangle 132"/>
            <p:cNvSpPr>
              <a:spLocks noChangeArrowheads="1"/>
            </p:cNvSpPr>
            <p:nvPr/>
          </p:nvSpPr>
          <p:spPr bwMode="auto">
            <a:xfrm>
              <a:off x="2928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11" name="Text Box 133"/>
            <p:cNvSpPr txBox="1">
              <a:spLocks noChangeArrowheads="1"/>
            </p:cNvSpPr>
            <p:nvPr/>
          </p:nvSpPr>
          <p:spPr bwMode="auto">
            <a:xfrm>
              <a:off x="2928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9012" name="Text Box 137"/>
            <p:cNvSpPr txBox="1">
              <a:spLocks noChangeArrowheads="1"/>
            </p:cNvSpPr>
            <p:nvPr/>
          </p:nvSpPr>
          <p:spPr bwMode="auto">
            <a:xfrm>
              <a:off x="1104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9013" name="Rectangle 138"/>
            <p:cNvSpPr>
              <a:spLocks noChangeArrowheads="1"/>
            </p:cNvSpPr>
            <p:nvPr/>
          </p:nvSpPr>
          <p:spPr bwMode="auto">
            <a:xfrm>
              <a:off x="720" y="3158"/>
              <a:ext cx="624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14" name="Text Box 139"/>
            <p:cNvSpPr txBox="1">
              <a:spLocks noChangeArrowheads="1"/>
            </p:cNvSpPr>
            <p:nvPr/>
          </p:nvSpPr>
          <p:spPr bwMode="auto">
            <a:xfrm>
              <a:off x="720" y="3120"/>
              <a:ext cx="5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. . . . .</a:t>
              </a:r>
            </a:p>
          </p:txBody>
        </p:sp>
        <p:sp>
          <p:nvSpPr>
            <p:cNvPr id="39015" name="Rectangle 144"/>
            <p:cNvSpPr>
              <a:spLocks noChangeArrowheads="1"/>
            </p:cNvSpPr>
            <p:nvPr/>
          </p:nvSpPr>
          <p:spPr bwMode="auto">
            <a:xfrm>
              <a:off x="336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16" name="Text Box 145"/>
            <p:cNvSpPr txBox="1">
              <a:spLocks noChangeArrowheads="1"/>
            </p:cNvSpPr>
            <p:nvPr/>
          </p:nvSpPr>
          <p:spPr bwMode="auto">
            <a:xfrm>
              <a:off x="336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9017" name="Rectangle 146"/>
            <p:cNvSpPr>
              <a:spLocks noChangeArrowheads="1"/>
            </p:cNvSpPr>
            <p:nvPr/>
          </p:nvSpPr>
          <p:spPr bwMode="auto">
            <a:xfrm>
              <a:off x="528" y="3158"/>
              <a:ext cx="192" cy="192"/>
            </a:xfrm>
            <a:prstGeom prst="rect">
              <a:avLst/>
            </a:prstGeom>
            <a:solidFill>
              <a:srgbClr val="0000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39018" name="Text Box 141"/>
            <p:cNvSpPr txBox="1">
              <a:spLocks noChangeArrowheads="1"/>
            </p:cNvSpPr>
            <p:nvPr/>
          </p:nvSpPr>
          <p:spPr bwMode="auto">
            <a:xfrm>
              <a:off x="528" y="3120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38920" name="AutoShape 150"/>
          <p:cNvSpPr>
            <a:spLocks noChangeArrowheads="1"/>
          </p:cNvSpPr>
          <p:nvPr/>
        </p:nvSpPr>
        <p:spPr bwMode="auto">
          <a:xfrm>
            <a:off x="4267200" y="2268538"/>
            <a:ext cx="685800" cy="3397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66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8921" name="AutoShape 151"/>
          <p:cNvSpPr>
            <a:spLocks/>
          </p:cNvSpPr>
          <p:nvPr/>
        </p:nvSpPr>
        <p:spPr bwMode="auto">
          <a:xfrm rot="5400000">
            <a:off x="3086101" y="2487612"/>
            <a:ext cx="152400" cy="358775"/>
          </a:xfrm>
          <a:prstGeom prst="rightBrace">
            <a:avLst>
              <a:gd name="adj1" fmla="val 1209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8922" name="AutoShape 152"/>
          <p:cNvSpPr>
            <a:spLocks/>
          </p:cNvSpPr>
          <p:nvPr/>
        </p:nvSpPr>
        <p:spPr bwMode="auto">
          <a:xfrm rot="5400000" flipH="1" flipV="1">
            <a:off x="3086101" y="3935412"/>
            <a:ext cx="152400" cy="358775"/>
          </a:xfrm>
          <a:prstGeom prst="rightBrace">
            <a:avLst>
              <a:gd name="adj1" fmla="val 1209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8923" name="Text Box 153"/>
          <p:cNvSpPr txBox="1">
            <a:spLocks noChangeArrowheads="1"/>
          </p:cNvSpPr>
          <p:nvPr/>
        </p:nvSpPr>
        <p:spPr bwMode="auto">
          <a:xfrm>
            <a:off x="2852738" y="2971800"/>
            <a:ext cx="652462" cy="8239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4800">
                <a:sym typeface="Symbol" pitchFamily="18" charset="2"/>
              </a:rPr>
              <a:t></a:t>
            </a:r>
          </a:p>
        </p:txBody>
      </p:sp>
      <p:sp>
        <p:nvSpPr>
          <p:cNvPr id="38924" name="Line 154"/>
          <p:cNvSpPr>
            <a:spLocks noChangeShapeType="1"/>
          </p:cNvSpPr>
          <p:nvPr/>
        </p:nvSpPr>
        <p:spPr bwMode="auto">
          <a:xfrm>
            <a:off x="3175000" y="2743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5" name="Line 155"/>
          <p:cNvSpPr>
            <a:spLocks noChangeShapeType="1"/>
          </p:cNvSpPr>
          <p:nvPr/>
        </p:nvSpPr>
        <p:spPr bwMode="auto">
          <a:xfrm flipV="1">
            <a:off x="3162300" y="3606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8926" name="AutoShape 156"/>
          <p:cNvCxnSpPr>
            <a:cxnSpLocks noChangeShapeType="1"/>
            <a:stCxn id="38923" idx="3"/>
          </p:cNvCxnSpPr>
          <p:nvPr/>
        </p:nvCxnSpPr>
        <p:spPr bwMode="auto">
          <a:xfrm>
            <a:off x="3505200" y="3384550"/>
            <a:ext cx="2619375" cy="806450"/>
          </a:xfrm>
          <a:prstGeom prst="bentConnector3">
            <a:avLst>
              <a:gd name="adj1" fmla="val 4994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8927" name="Text Box 157"/>
          <p:cNvSpPr txBox="1">
            <a:spLocks noChangeArrowheads="1"/>
          </p:cNvSpPr>
          <p:nvPr/>
        </p:nvSpPr>
        <p:spPr bwMode="auto">
          <a:xfrm>
            <a:off x="2286000" y="1752600"/>
            <a:ext cx="1706563" cy="4619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/>
              <a:t>PC Address</a:t>
            </a:r>
          </a:p>
        </p:txBody>
      </p:sp>
      <p:sp>
        <p:nvSpPr>
          <p:cNvPr id="38928" name="Text Box 158"/>
          <p:cNvSpPr txBox="1">
            <a:spLocks noChangeArrowheads="1"/>
          </p:cNvSpPr>
          <p:nvPr/>
        </p:nvSpPr>
        <p:spPr bwMode="auto">
          <a:xfrm>
            <a:off x="2286000" y="4724400"/>
            <a:ext cx="1706563" cy="4619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/>
              <a:t>Global BHR</a:t>
            </a:r>
          </a:p>
        </p:txBody>
      </p:sp>
      <p:sp>
        <p:nvSpPr>
          <p:cNvPr id="3892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38930" name="Rectangle 5"/>
          <p:cNvSpPr>
            <a:spLocks noChangeArrowheads="1"/>
          </p:cNvSpPr>
          <p:nvPr/>
        </p:nvSpPr>
        <p:spPr bwMode="auto">
          <a:xfrm>
            <a:off x="6143625" y="1757363"/>
            <a:ext cx="381000" cy="3505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Rectangle 6"/>
          <p:cNvSpPr>
            <a:spLocks noChangeArrowheads="1"/>
          </p:cNvSpPr>
          <p:nvPr/>
        </p:nvSpPr>
        <p:spPr bwMode="auto">
          <a:xfrm>
            <a:off x="6143625" y="2062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Rectangle 7"/>
          <p:cNvSpPr>
            <a:spLocks noChangeArrowheads="1"/>
          </p:cNvSpPr>
          <p:nvPr/>
        </p:nvSpPr>
        <p:spPr bwMode="auto">
          <a:xfrm>
            <a:off x="6143625" y="23669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8"/>
          <p:cNvSpPr>
            <a:spLocks noChangeArrowheads="1"/>
          </p:cNvSpPr>
          <p:nvPr/>
        </p:nvSpPr>
        <p:spPr bwMode="auto">
          <a:xfrm>
            <a:off x="6143625" y="4652963"/>
            <a:ext cx="381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9"/>
          <p:cNvSpPr>
            <a:spLocks noChangeArrowheads="1"/>
          </p:cNvSpPr>
          <p:nvPr/>
        </p:nvSpPr>
        <p:spPr bwMode="auto">
          <a:xfrm>
            <a:off x="6143625" y="4043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5" name="Group 11"/>
          <p:cNvGrpSpPr>
            <a:grpSpLocks/>
          </p:cNvGrpSpPr>
          <p:nvPr/>
        </p:nvGrpSpPr>
        <p:grpSpPr bwMode="auto">
          <a:xfrm>
            <a:off x="6203950" y="1804988"/>
            <a:ext cx="228600" cy="228600"/>
            <a:chOff x="768" y="2544"/>
            <a:chExt cx="144" cy="144"/>
          </a:xfrm>
        </p:grpSpPr>
        <p:sp>
          <p:nvSpPr>
            <p:cNvPr id="38991" name="Oval 12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92" name="Oval 13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93" name="Oval 14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94" name="Oval 15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95" name="Line 16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96" name="Line 17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97" name="Line 18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8936" name="Group 19"/>
          <p:cNvGrpSpPr>
            <a:grpSpLocks/>
          </p:cNvGrpSpPr>
          <p:nvPr/>
        </p:nvGrpSpPr>
        <p:grpSpPr bwMode="auto">
          <a:xfrm>
            <a:off x="6203950" y="2105025"/>
            <a:ext cx="228600" cy="228600"/>
            <a:chOff x="768" y="2544"/>
            <a:chExt cx="144" cy="144"/>
          </a:xfrm>
        </p:grpSpPr>
        <p:sp>
          <p:nvSpPr>
            <p:cNvPr id="38984" name="Oval 2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85" name="Oval 2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86" name="Oval 2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87" name="Oval 2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88" name="Line 2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89" name="Line 2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90" name="Line 2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8937" name="Group 27"/>
          <p:cNvGrpSpPr>
            <a:grpSpLocks/>
          </p:cNvGrpSpPr>
          <p:nvPr/>
        </p:nvGrpSpPr>
        <p:grpSpPr bwMode="auto">
          <a:xfrm>
            <a:off x="6203950" y="2409825"/>
            <a:ext cx="228600" cy="228600"/>
            <a:chOff x="768" y="2544"/>
            <a:chExt cx="144" cy="144"/>
          </a:xfrm>
        </p:grpSpPr>
        <p:sp>
          <p:nvSpPr>
            <p:cNvPr id="38977" name="Oval 2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78" name="Oval 2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79" name="Oval 3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80" name="Oval 3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81" name="Line 3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82" name="Line 3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83" name="Line 3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8938" name="Group 35"/>
          <p:cNvGrpSpPr>
            <a:grpSpLocks/>
          </p:cNvGrpSpPr>
          <p:nvPr/>
        </p:nvGrpSpPr>
        <p:grpSpPr bwMode="auto">
          <a:xfrm>
            <a:off x="6203950" y="4395788"/>
            <a:ext cx="228600" cy="228600"/>
            <a:chOff x="768" y="2544"/>
            <a:chExt cx="144" cy="144"/>
          </a:xfrm>
        </p:grpSpPr>
        <p:sp>
          <p:nvSpPr>
            <p:cNvPr id="38970" name="Oval 3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71" name="Oval 3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72" name="Oval 3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73" name="Oval 3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74" name="Line 4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75" name="Line 4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76" name="Line 4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8939" name="Text Box 43"/>
          <p:cNvSpPr txBox="1">
            <a:spLocks noChangeArrowheads="1"/>
          </p:cNvSpPr>
          <p:nvPr/>
        </p:nvSpPr>
        <p:spPr bwMode="auto">
          <a:xfrm>
            <a:off x="6011863" y="1295400"/>
            <a:ext cx="647700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PHT</a:t>
            </a:r>
          </a:p>
        </p:txBody>
      </p:sp>
      <p:sp>
        <p:nvSpPr>
          <p:cNvPr id="38940" name="Rectangle 44"/>
          <p:cNvSpPr>
            <a:spLocks noChangeArrowheads="1"/>
          </p:cNvSpPr>
          <p:nvPr/>
        </p:nvSpPr>
        <p:spPr bwMode="auto">
          <a:xfrm>
            <a:off x="6143625" y="52625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Rectangle 45"/>
          <p:cNvSpPr>
            <a:spLocks noChangeArrowheads="1"/>
          </p:cNvSpPr>
          <p:nvPr/>
        </p:nvSpPr>
        <p:spPr bwMode="auto">
          <a:xfrm>
            <a:off x="6143625" y="55673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Rectangle 46"/>
          <p:cNvSpPr>
            <a:spLocks noChangeArrowheads="1"/>
          </p:cNvSpPr>
          <p:nvPr/>
        </p:nvSpPr>
        <p:spPr bwMode="auto">
          <a:xfrm>
            <a:off x="6143625" y="5872163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43" name="Group 48"/>
          <p:cNvGrpSpPr>
            <a:grpSpLocks/>
          </p:cNvGrpSpPr>
          <p:nvPr/>
        </p:nvGrpSpPr>
        <p:grpSpPr bwMode="auto">
          <a:xfrm>
            <a:off x="6215063" y="5305425"/>
            <a:ext cx="228600" cy="228600"/>
            <a:chOff x="768" y="2544"/>
            <a:chExt cx="144" cy="144"/>
          </a:xfrm>
        </p:grpSpPr>
        <p:sp>
          <p:nvSpPr>
            <p:cNvPr id="38963" name="Oval 49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64" name="Oval 5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65" name="Oval 51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66" name="Oval 52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67" name="Line 53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68" name="Line 54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69" name="Line 55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8944" name="Group 56"/>
          <p:cNvGrpSpPr>
            <a:grpSpLocks/>
          </p:cNvGrpSpPr>
          <p:nvPr/>
        </p:nvGrpSpPr>
        <p:grpSpPr bwMode="auto">
          <a:xfrm>
            <a:off x="6219825" y="5591175"/>
            <a:ext cx="228600" cy="228600"/>
            <a:chOff x="768" y="2544"/>
            <a:chExt cx="144" cy="144"/>
          </a:xfrm>
        </p:grpSpPr>
        <p:sp>
          <p:nvSpPr>
            <p:cNvPr id="38956" name="Oval 57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7" name="Oval 58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8" name="Oval 59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9" name="Oval 60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60" name="Line 61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61" name="Line 62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62" name="Line 63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8945" name="Group 64"/>
          <p:cNvGrpSpPr>
            <a:grpSpLocks/>
          </p:cNvGrpSpPr>
          <p:nvPr/>
        </p:nvGrpSpPr>
        <p:grpSpPr bwMode="auto">
          <a:xfrm>
            <a:off x="6219825" y="5895975"/>
            <a:ext cx="228600" cy="228600"/>
            <a:chOff x="768" y="2544"/>
            <a:chExt cx="144" cy="144"/>
          </a:xfrm>
        </p:grpSpPr>
        <p:sp>
          <p:nvSpPr>
            <p:cNvPr id="38949" name="Oval 65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0" name="Oval 66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1" name="Oval 67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2" name="Oval 68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53" name="Line 69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54" name="Line 70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8955" name="Line 71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8946" name="Text Box 72"/>
          <p:cNvSpPr txBox="1">
            <a:spLocks noChangeArrowheads="1"/>
          </p:cNvSpPr>
          <p:nvPr/>
        </p:nvSpPr>
        <p:spPr bwMode="auto">
          <a:xfrm>
            <a:off x="6124575" y="4022725"/>
            <a:ext cx="409575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00</a:t>
            </a:r>
          </a:p>
        </p:txBody>
      </p:sp>
      <p:sp>
        <p:nvSpPr>
          <p:cNvPr id="38947" name="TextBox 188"/>
          <p:cNvSpPr txBox="1">
            <a:spLocks noChangeArrowheads="1"/>
          </p:cNvSpPr>
          <p:nvPr/>
        </p:nvSpPr>
        <p:spPr bwMode="auto">
          <a:xfrm>
            <a:off x="6134100" y="31178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  <p:sp>
        <p:nvSpPr>
          <p:cNvPr id="38948" name="TextBox 189"/>
          <p:cNvSpPr txBox="1">
            <a:spLocks noChangeArrowheads="1"/>
          </p:cNvSpPr>
          <p:nvPr/>
        </p:nvSpPr>
        <p:spPr bwMode="auto">
          <a:xfrm>
            <a:off x="6134100" y="472440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894C0650-9A29-4ECF-9B52-32E85E5CB862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35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Aliasing Example</a:t>
            </a:r>
          </a:p>
        </p:txBody>
      </p:sp>
      <p:sp>
        <p:nvSpPr>
          <p:cNvPr id="39940" name="Text Box 77"/>
          <p:cNvSpPr txBox="1">
            <a:spLocks noChangeArrowheads="1"/>
          </p:cNvSpPr>
          <p:nvPr/>
        </p:nvSpPr>
        <p:spPr bwMode="auto">
          <a:xfrm>
            <a:off x="7567613" y="1143000"/>
            <a:ext cx="647700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PHT</a:t>
            </a:r>
          </a:p>
        </p:txBody>
      </p:sp>
      <p:sp>
        <p:nvSpPr>
          <p:cNvPr id="39941" name="Rectangle 107"/>
          <p:cNvSpPr>
            <a:spLocks noChangeArrowheads="1"/>
          </p:cNvSpPr>
          <p:nvPr/>
        </p:nvSpPr>
        <p:spPr bwMode="auto">
          <a:xfrm>
            <a:off x="7720013" y="1524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108"/>
          <p:cNvSpPr>
            <a:spLocks noChangeArrowheads="1"/>
          </p:cNvSpPr>
          <p:nvPr/>
        </p:nvSpPr>
        <p:spPr bwMode="auto">
          <a:xfrm>
            <a:off x="7720013" y="1828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3" name="Group 109"/>
          <p:cNvGrpSpPr>
            <a:grpSpLocks/>
          </p:cNvGrpSpPr>
          <p:nvPr/>
        </p:nvGrpSpPr>
        <p:grpSpPr bwMode="auto">
          <a:xfrm>
            <a:off x="7780338" y="1566863"/>
            <a:ext cx="228600" cy="228600"/>
            <a:chOff x="768" y="2544"/>
            <a:chExt cx="144" cy="144"/>
          </a:xfrm>
        </p:grpSpPr>
        <p:sp>
          <p:nvSpPr>
            <p:cNvPr id="40266" name="Oval 11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7" name="Oval 11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8" name="Oval 11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9" name="Oval 11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70" name="Line 11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71" name="Line 11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72" name="Line 11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44" name="Group 117"/>
          <p:cNvGrpSpPr>
            <a:grpSpLocks/>
          </p:cNvGrpSpPr>
          <p:nvPr/>
        </p:nvGrpSpPr>
        <p:grpSpPr bwMode="auto">
          <a:xfrm>
            <a:off x="7780338" y="1871663"/>
            <a:ext cx="228600" cy="228600"/>
            <a:chOff x="768" y="2544"/>
            <a:chExt cx="144" cy="144"/>
          </a:xfrm>
        </p:grpSpPr>
        <p:sp>
          <p:nvSpPr>
            <p:cNvPr id="40259" name="Oval 11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0" name="Oval 11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1" name="Oval 12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2" name="Oval 12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63" name="Line 12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64" name="Line 12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65" name="Line 12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45" name="Rectangle 125"/>
          <p:cNvSpPr>
            <a:spLocks noChangeArrowheads="1"/>
          </p:cNvSpPr>
          <p:nvPr/>
        </p:nvSpPr>
        <p:spPr bwMode="auto">
          <a:xfrm>
            <a:off x="7720013" y="2133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26"/>
          <p:cNvSpPr>
            <a:spLocks noChangeArrowheads="1"/>
          </p:cNvSpPr>
          <p:nvPr/>
        </p:nvSpPr>
        <p:spPr bwMode="auto">
          <a:xfrm>
            <a:off x="7720013" y="2438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47" name="Group 127"/>
          <p:cNvGrpSpPr>
            <a:grpSpLocks/>
          </p:cNvGrpSpPr>
          <p:nvPr/>
        </p:nvGrpSpPr>
        <p:grpSpPr bwMode="auto">
          <a:xfrm>
            <a:off x="7780338" y="2176463"/>
            <a:ext cx="228600" cy="228600"/>
            <a:chOff x="768" y="2544"/>
            <a:chExt cx="144" cy="144"/>
          </a:xfrm>
        </p:grpSpPr>
        <p:sp>
          <p:nvSpPr>
            <p:cNvPr id="40252" name="Oval 12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53" name="Oval 12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54" name="Oval 13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55" name="Oval 13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56" name="Line 13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57" name="Line 13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58" name="Line 13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48" name="Group 135"/>
          <p:cNvGrpSpPr>
            <a:grpSpLocks/>
          </p:cNvGrpSpPr>
          <p:nvPr/>
        </p:nvGrpSpPr>
        <p:grpSpPr bwMode="auto">
          <a:xfrm>
            <a:off x="7780338" y="2481263"/>
            <a:ext cx="228600" cy="228600"/>
            <a:chOff x="768" y="2544"/>
            <a:chExt cx="144" cy="144"/>
          </a:xfrm>
        </p:grpSpPr>
        <p:sp>
          <p:nvSpPr>
            <p:cNvPr id="40245" name="Oval 13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6" name="Oval 13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7" name="Oval 13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8" name="Oval 13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9" name="Line 14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50" name="Line 14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51" name="Line 14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49" name="Rectangle 143"/>
          <p:cNvSpPr>
            <a:spLocks noChangeArrowheads="1"/>
          </p:cNvSpPr>
          <p:nvPr/>
        </p:nvSpPr>
        <p:spPr bwMode="auto">
          <a:xfrm>
            <a:off x="7720013" y="2743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44"/>
          <p:cNvSpPr>
            <a:spLocks noChangeArrowheads="1"/>
          </p:cNvSpPr>
          <p:nvPr/>
        </p:nvSpPr>
        <p:spPr bwMode="auto">
          <a:xfrm>
            <a:off x="7720013" y="3048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1" name="Group 145"/>
          <p:cNvGrpSpPr>
            <a:grpSpLocks/>
          </p:cNvGrpSpPr>
          <p:nvPr/>
        </p:nvGrpSpPr>
        <p:grpSpPr bwMode="auto">
          <a:xfrm>
            <a:off x="7780338" y="2786063"/>
            <a:ext cx="228600" cy="228600"/>
            <a:chOff x="768" y="2544"/>
            <a:chExt cx="144" cy="144"/>
          </a:xfrm>
        </p:grpSpPr>
        <p:sp>
          <p:nvSpPr>
            <p:cNvPr id="40238" name="Oval 14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39" name="Oval 14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0" name="Oval 14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1" name="Oval 14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42" name="Line 15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43" name="Line 15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44" name="Line 15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52" name="Group 153"/>
          <p:cNvGrpSpPr>
            <a:grpSpLocks/>
          </p:cNvGrpSpPr>
          <p:nvPr/>
        </p:nvGrpSpPr>
        <p:grpSpPr bwMode="auto">
          <a:xfrm>
            <a:off x="7780338" y="3090863"/>
            <a:ext cx="228600" cy="228600"/>
            <a:chOff x="768" y="2544"/>
            <a:chExt cx="144" cy="144"/>
          </a:xfrm>
        </p:grpSpPr>
        <p:sp>
          <p:nvSpPr>
            <p:cNvPr id="40231" name="Oval 15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32" name="Oval 15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33" name="Oval 15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34" name="Oval 15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35" name="Line 15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36" name="Line 15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37" name="Line 16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53" name="Rectangle 161"/>
          <p:cNvSpPr>
            <a:spLocks noChangeArrowheads="1"/>
          </p:cNvSpPr>
          <p:nvPr/>
        </p:nvSpPr>
        <p:spPr bwMode="auto">
          <a:xfrm>
            <a:off x="7720013" y="3352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62"/>
          <p:cNvSpPr>
            <a:spLocks noChangeArrowheads="1"/>
          </p:cNvSpPr>
          <p:nvPr/>
        </p:nvSpPr>
        <p:spPr bwMode="auto">
          <a:xfrm>
            <a:off x="7720013" y="3657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5" name="Group 163"/>
          <p:cNvGrpSpPr>
            <a:grpSpLocks/>
          </p:cNvGrpSpPr>
          <p:nvPr/>
        </p:nvGrpSpPr>
        <p:grpSpPr bwMode="auto">
          <a:xfrm>
            <a:off x="7780338" y="3395663"/>
            <a:ext cx="228600" cy="228600"/>
            <a:chOff x="768" y="2544"/>
            <a:chExt cx="144" cy="144"/>
          </a:xfrm>
        </p:grpSpPr>
        <p:sp>
          <p:nvSpPr>
            <p:cNvPr id="40224" name="Oval 16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25" name="Oval 16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26" name="Oval 16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27" name="Oval 16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28" name="Line 16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29" name="Line 16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30" name="Line 17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56" name="Group 171"/>
          <p:cNvGrpSpPr>
            <a:grpSpLocks/>
          </p:cNvGrpSpPr>
          <p:nvPr/>
        </p:nvGrpSpPr>
        <p:grpSpPr bwMode="auto">
          <a:xfrm>
            <a:off x="7780338" y="3700463"/>
            <a:ext cx="228600" cy="228600"/>
            <a:chOff x="768" y="2544"/>
            <a:chExt cx="144" cy="144"/>
          </a:xfrm>
        </p:grpSpPr>
        <p:sp>
          <p:nvSpPr>
            <p:cNvPr id="40217" name="Oval 172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18" name="Oval 173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19" name="Oval 174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20" name="Oval 175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21" name="Line 176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22" name="Line 177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23" name="Line 178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57" name="Rectangle 179"/>
          <p:cNvSpPr>
            <a:spLocks noChangeArrowheads="1"/>
          </p:cNvSpPr>
          <p:nvPr/>
        </p:nvSpPr>
        <p:spPr bwMode="auto">
          <a:xfrm>
            <a:off x="7720013" y="3962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Rectangle 180"/>
          <p:cNvSpPr>
            <a:spLocks noChangeArrowheads="1"/>
          </p:cNvSpPr>
          <p:nvPr/>
        </p:nvSpPr>
        <p:spPr bwMode="auto">
          <a:xfrm>
            <a:off x="7720013" y="4267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59" name="Group 181"/>
          <p:cNvGrpSpPr>
            <a:grpSpLocks/>
          </p:cNvGrpSpPr>
          <p:nvPr/>
        </p:nvGrpSpPr>
        <p:grpSpPr bwMode="auto">
          <a:xfrm>
            <a:off x="7780338" y="4005263"/>
            <a:ext cx="228600" cy="228600"/>
            <a:chOff x="768" y="2544"/>
            <a:chExt cx="144" cy="144"/>
          </a:xfrm>
        </p:grpSpPr>
        <p:sp>
          <p:nvSpPr>
            <p:cNvPr id="40210" name="Oval 182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11" name="Oval 183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12" name="Oval 184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13" name="Oval 185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14" name="Line 186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15" name="Line 187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16" name="Line 188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60" name="Group 189"/>
          <p:cNvGrpSpPr>
            <a:grpSpLocks/>
          </p:cNvGrpSpPr>
          <p:nvPr/>
        </p:nvGrpSpPr>
        <p:grpSpPr bwMode="auto">
          <a:xfrm>
            <a:off x="7780338" y="4310063"/>
            <a:ext cx="228600" cy="228600"/>
            <a:chOff x="768" y="2544"/>
            <a:chExt cx="144" cy="144"/>
          </a:xfrm>
        </p:grpSpPr>
        <p:sp>
          <p:nvSpPr>
            <p:cNvPr id="40203" name="Oval 19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04" name="Oval 19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05" name="Oval 19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06" name="Oval 19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07" name="Line 19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08" name="Line 19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09" name="Line 19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61" name="Rectangle 197"/>
          <p:cNvSpPr>
            <a:spLocks noChangeArrowheads="1"/>
          </p:cNvSpPr>
          <p:nvPr/>
        </p:nvSpPr>
        <p:spPr bwMode="auto">
          <a:xfrm>
            <a:off x="7720013" y="4572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198"/>
          <p:cNvSpPr>
            <a:spLocks noChangeArrowheads="1"/>
          </p:cNvSpPr>
          <p:nvPr/>
        </p:nvSpPr>
        <p:spPr bwMode="auto">
          <a:xfrm>
            <a:off x="7720013" y="4876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3" name="Group 199"/>
          <p:cNvGrpSpPr>
            <a:grpSpLocks/>
          </p:cNvGrpSpPr>
          <p:nvPr/>
        </p:nvGrpSpPr>
        <p:grpSpPr bwMode="auto">
          <a:xfrm>
            <a:off x="7780338" y="4614863"/>
            <a:ext cx="228600" cy="228600"/>
            <a:chOff x="768" y="2544"/>
            <a:chExt cx="144" cy="144"/>
          </a:xfrm>
        </p:grpSpPr>
        <p:sp>
          <p:nvSpPr>
            <p:cNvPr id="40196" name="Oval 200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7" name="Oval 201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8" name="Oval 202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9" name="Oval 203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200" name="Line 204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01" name="Line 205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202" name="Line 206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64" name="Group 207"/>
          <p:cNvGrpSpPr>
            <a:grpSpLocks/>
          </p:cNvGrpSpPr>
          <p:nvPr/>
        </p:nvGrpSpPr>
        <p:grpSpPr bwMode="auto">
          <a:xfrm>
            <a:off x="7780338" y="4919663"/>
            <a:ext cx="228600" cy="228600"/>
            <a:chOff x="768" y="2544"/>
            <a:chExt cx="144" cy="144"/>
          </a:xfrm>
        </p:grpSpPr>
        <p:sp>
          <p:nvSpPr>
            <p:cNvPr id="40189" name="Oval 20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0" name="Oval 20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1" name="Oval 21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2" name="Oval 21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93" name="Line 21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94" name="Line 21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95" name="Line 21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65" name="Rectangle 215"/>
          <p:cNvSpPr>
            <a:spLocks noChangeArrowheads="1"/>
          </p:cNvSpPr>
          <p:nvPr/>
        </p:nvSpPr>
        <p:spPr bwMode="auto">
          <a:xfrm>
            <a:off x="7720013" y="5181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216"/>
          <p:cNvSpPr>
            <a:spLocks noChangeArrowheads="1"/>
          </p:cNvSpPr>
          <p:nvPr/>
        </p:nvSpPr>
        <p:spPr bwMode="auto">
          <a:xfrm>
            <a:off x="7720013" y="5486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67" name="Group 217"/>
          <p:cNvGrpSpPr>
            <a:grpSpLocks/>
          </p:cNvGrpSpPr>
          <p:nvPr/>
        </p:nvGrpSpPr>
        <p:grpSpPr bwMode="auto">
          <a:xfrm>
            <a:off x="7780338" y="5224463"/>
            <a:ext cx="228600" cy="228600"/>
            <a:chOff x="768" y="2544"/>
            <a:chExt cx="144" cy="144"/>
          </a:xfrm>
        </p:grpSpPr>
        <p:sp>
          <p:nvSpPr>
            <p:cNvPr id="40182" name="Oval 218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83" name="Oval 219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84" name="Oval 220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85" name="Oval 221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86" name="Line 222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87" name="Line 223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88" name="Line 224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68" name="Group 225"/>
          <p:cNvGrpSpPr>
            <a:grpSpLocks/>
          </p:cNvGrpSpPr>
          <p:nvPr/>
        </p:nvGrpSpPr>
        <p:grpSpPr bwMode="auto">
          <a:xfrm>
            <a:off x="7780338" y="5529263"/>
            <a:ext cx="228600" cy="228600"/>
            <a:chOff x="768" y="2544"/>
            <a:chExt cx="144" cy="144"/>
          </a:xfrm>
        </p:grpSpPr>
        <p:sp>
          <p:nvSpPr>
            <p:cNvPr id="40175" name="Oval 22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6" name="Oval 22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7" name="Oval 22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8" name="Oval 22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9" name="Line 23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80" name="Line 23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81" name="Line 23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69" name="Rectangle 233"/>
          <p:cNvSpPr>
            <a:spLocks noChangeArrowheads="1"/>
          </p:cNvSpPr>
          <p:nvPr/>
        </p:nvSpPr>
        <p:spPr bwMode="auto">
          <a:xfrm>
            <a:off x="7720013" y="5791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234"/>
          <p:cNvSpPr>
            <a:spLocks noChangeArrowheads="1"/>
          </p:cNvSpPr>
          <p:nvPr/>
        </p:nvSpPr>
        <p:spPr bwMode="auto">
          <a:xfrm>
            <a:off x="7720013" y="6096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71" name="Group 235"/>
          <p:cNvGrpSpPr>
            <a:grpSpLocks/>
          </p:cNvGrpSpPr>
          <p:nvPr/>
        </p:nvGrpSpPr>
        <p:grpSpPr bwMode="auto">
          <a:xfrm>
            <a:off x="7780338" y="5834063"/>
            <a:ext cx="228600" cy="228600"/>
            <a:chOff x="768" y="2544"/>
            <a:chExt cx="144" cy="144"/>
          </a:xfrm>
        </p:grpSpPr>
        <p:sp>
          <p:nvSpPr>
            <p:cNvPr id="40168" name="Oval 236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69" name="Oval 237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0" name="Oval 238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1" name="Oval 239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72" name="Line 240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73" name="Line 241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74" name="Line 242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72" name="Group 243"/>
          <p:cNvGrpSpPr>
            <a:grpSpLocks/>
          </p:cNvGrpSpPr>
          <p:nvPr/>
        </p:nvGrpSpPr>
        <p:grpSpPr bwMode="auto">
          <a:xfrm>
            <a:off x="7780338" y="6138863"/>
            <a:ext cx="228600" cy="228600"/>
            <a:chOff x="768" y="2544"/>
            <a:chExt cx="144" cy="144"/>
          </a:xfrm>
        </p:grpSpPr>
        <p:sp>
          <p:nvSpPr>
            <p:cNvPr id="40161" name="Oval 244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62" name="Oval 245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63" name="Oval 246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64" name="Oval 247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65" name="Line 248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66" name="Line 249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67" name="Line 250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73" name="Text Box 251"/>
          <p:cNvSpPr txBox="1">
            <a:spLocks noChangeArrowheads="1"/>
          </p:cNvSpPr>
          <p:nvPr/>
        </p:nvSpPr>
        <p:spPr bwMode="auto">
          <a:xfrm>
            <a:off x="4984750" y="1828800"/>
            <a:ext cx="1570038" cy="15081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BHR  1101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PC   0110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----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XOR  1011</a:t>
            </a:r>
          </a:p>
        </p:txBody>
      </p:sp>
      <p:sp>
        <p:nvSpPr>
          <p:cNvPr id="39974" name="Text Box 252"/>
          <p:cNvSpPr txBox="1">
            <a:spLocks noChangeArrowheads="1"/>
          </p:cNvSpPr>
          <p:nvPr/>
        </p:nvSpPr>
        <p:spPr bwMode="auto">
          <a:xfrm>
            <a:off x="4984750" y="4327525"/>
            <a:ext cx="1570038" cy="15081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BHR  1001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PC   1010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----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XOR  0011</a:t>
            </a:r>
          </a:p>
        </p:txBody>
      </p:sp>
      <p:cxnSp>
        <p:nvCxnSpPr>
          <p:cNvPr id="39975" name="AutoShape 253"/>
          <p:cNvCxnSpPr>
            <a:cxnSpLocks noChangeShapeType="1"/>
            <a:stCxn id="39973" idx="3"/>
            <a:endCxn id="39962" idx="1"/>
          </p:cNvCxnSpPr>
          <p:nvPr/>
        </p:nvCxnSpPr>
        <p:spPr bwMode="auto">
          <a:xfrm>
            <a:off x="6554788" y="2582863"/>
            <a:ext cx="1165225" cy="244633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CC0099"/>
            </a:solidFill>
            <a:round/>
            <a:headEnd/>
            <a:tailEnd type="triangle" w="lg" len="lg"/>
          </a:ln>
        </p:spPr>
      </p:cxnSp>
      <p:sp>
        <p:nvSpPr>
          <p:cNvPr id="39976" name="Text Box 254"/>
          <p:cNvSpPr txBox="1">
            <a:spLocks noChangeArrowheads="1"/>
          </p:cNvSpPr>
          <p:nvPr/>
        </p:nvSpPr>
        <p:spPr bwMode="auto">
          <a:xfrm>
            <a:off x="8108950" y="6096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</a:t>
            </a:r>
          </a:p>
        </p:txBody>
      </p:sp>
      <p:sp>
        <p:nvSpPr>
          <p:cNvPr id="39977" name="Text Box 255"/>
          <p:cNvSpPr txBox="1">
            <a:spLocks noChangeArrowheads="1"/>
          </p:cNvSpPr>
          <p:nvPr/>
        </p:nvSpPr>
        <p:spPr bwMode="auto">
          <a:xfrm>
            <a:off x="8108950" y="57912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1110</a:t>
            </a:r>
          </a:p>
        </p:txBody>
      </p:sp>
      <p:sp>
        <p:nvSpPr>
          <p:cNvPr id="39978" name="Text Box 256"/>
          <p:cNvSpPr txBox="1">
            <a:spLocks noChangeArrowheads="1"/>
          </p:cNvSpPr>
          <p:nvPr/>
        </p:nvSpPr>
        <p:spPr bwMode="auto">
          <a:xfrm>
            <a:off x="8108950" y="54864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1101</a:t>
            </a:r>
          </a:p>
        </p:txBody>
      </p:sp>
      <p:sp>
        <p:nvSpPr>
          <p:cNvPr id="39979" name="Text Box 257"/>
          <p:cNvSpPr txBox="1">
            <a:spLocks noChangeArrowheads="1"/>
          </p:cNvSpPr>
          <p:nvPr/>
        </p:nvSpPr>
        <p:spPr bwMode="auto">
          <a:xfrm>
            <a:off x="8108950" y="51816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1100</a:t>
            </a:r>
          </a:p>
        </p:txBody>
      </p:sp>
      <p:sp>
        <p:nvSpPr>
          <p:cNvPr id="39980" name="Text Box 258"/>
          <p:cNvSpPr txBox="1">
            <a:spLocks noChangeArrowheads="1"/>
          </p:cNvSpPr>
          <p:nvPr/>
        </p:nvSpPr>
        <p:spPr bwMode="auto">
          <a:xfrm>
            <a:off x="8108950" y="48768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1011</a:t>
            </a:r>
          </a:p>
        </p:txBody>
      </p:sp>
      <p:sp>
        <p:nvSpPr>
          <p:cNvPr id="39981" name="Text Box 259"/>
          <p:cNvSpPr txBox="1">
            <a:spLocks noChangeArrowheads="1"/>
          </p:cNvSpPr>
          <p:nvPr/>
        </p:nvSpPr>
        <p:spPr bwMode="auto">
          <a:xfrm>
            <a:off x="8108950" y="4572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1010</a:t>
            </a:r>
          </a:p>
        </p:txBody>
      </p:sp>
      <p:sp>
        <p:nvSpPr>
          <p:cNvPr id="39982" name="Text Box 260"/>
          <p:cNvSpPr txBox="1">
            <a:spLocks noChangeArrowheads="1"/>
          </p:cNvSpPr>
          <p:nvPr/>
        </p:nvSpPr>
        <p:spPr bwMode="auto">
          <a:xfrm>
            <a:off x="8108950" y="42672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1001</a:t>
            </a:r>
          </a:p>
        </p:txBody>
      </p:sp>
      <p:sp>
        <p:nvSpPr>
          <p:cNvPr id="39983" name="Text Box 261"/>
          <p:cNvSpPr txBox="1">
            <a:spLocks noChangeArrowheads="1"/>
          </p:cNvSpPr>
          <p:nvPr/>
        </p:nvSpPr>
        <p:spPr bwMode="auto">
          <a:xfrm>
            <a:off x="8108950" y="39624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1000</a:t>
            </a:r>
          </a:p>
        </p:txBody>
      </p:sp>
      <p:sp>
        <p:nvSpPr>
          <p:cNvPr id="39984" name="Text Box 262"/>
          <p:cNvSpPr txBox="1">
            <a:spLocks noChangeArrowheads="1"/>
          </p:cNvSpPr>
          <p:nvPr/>
        </p:nvSpPr>
        <p:spPr bwMode="auto">
          <a:xfrm>
            <a:off x="8108950" y="36576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0111</a:t>
            </a:r>
          </a:p>
        </p:txBody>
      </p:sp>
      <p:sp>
        <p:nvSpPr>
          <p:cNvPr id="39985" name="Text Box 263"/>
          <p:cNvSpPr txBox="1">
            <a:spLocks noChangeArrowheads="1"/>
          </p:cNvSpPr>
          <p:nvPr/>
        </p:nvSpPr>
        <p:spPr bwMode="auto">
          <a:xfrm>
            <a:off x="8108950" y="33528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0110</a:t>
            </a:r>
          </a:p>
        </p:txBody>
      </p:sp>
      <p:sp>
        <p:nvSpPr>
          <p:cNvPr id="39986" name="Text Box 264"/>
          <p:cNvSpPr txBox="1">
            <a:spLocks noChangeArrowheads="1"/>
          </p:cNvSpPr>
          <p:nvPr/>
        </p:nvSpPr>
        <p:spPr bwMode="auto">
          <a:xfrm>
            <a:off x="8108950" y="3048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0101</a:t>
            </a:r>
          </a:p>
        </p:txBody>
      </p:sp>
      <p:sp>
        <p:nvSpPr>
          <p:cNvPr id="39987" name="Text Box 265"/>
          <p:cNvSpPr txBox="1">
            <a:spLocks noChangeArrowheads="1"/>
          </p:cNvSpPr>
          <p:nvPr/>
        </p:nvSpPr>
        <p:spPr bwMode="auto">
          <a:xfrm>
            <a:off x="8108950" y="27432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0100</a:t>
            </a:r>
          </a:p>
        </p:txBody>
      </p:sp>
      <p:sp>
        <p:nvSpPr>
          <p:cNvPr id="39988" name="Text Box 266"/>
          <p:cNvSpPr txBox="1">
            <a:spLocks noChangeArrowheads="1"/>
          </p:cNvSpPr>
          <p:nvPr/>
        </p:nvSpPr>
        <p:spPr bwMode="auto">
          <a:xfrm>
            <a:off x="8108950" y="24384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0011</a:t>
            </a:r>
          </a:p>
        </p:txBody>
      </p:sp>
      <p:sp>
        <p:nvSpPr>
          <p:cNvPr id="39989" name="Text Box 267"/>
          <p:cNvSpPr txBox="1">
            <a:spLocks noChangeArrowheads="1"/>
          </p:cNvSpPr>
          <p:nvPr/>
        </p:nvSpPr>
        <p:spPr bwMode="auto">
          <a:xfrm>
            <a:off x="8108950" y="21336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0010</a:t>
            </a:r>
          </a:p>
        </p:txBody>
      </p:sp>
      <p:sp>
        <p:nvSpPr>
          <p:cNvPr id="39990" name="Text Box 268"/>
          <p:cNvSpPr txBox="1">
            <a:spLocks noChangeArrowheads="1"/>
          </p:cNvSpPr>
          <p:nvPr/>
        </p:nvSpPr>
        <p:spPr bwMode="auto">
          <a:xfrm>
            <a:off x="8108950" y="18288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0001</a:t>
            </a:r>
          </a:p>
        </p:txBody>
      </p:sp>
      <p:sp>
        <p:nvSpPr>
          <p:cNvPr id="39991" name="Text Box 269"/>
          <p:cNvSpPr txBox="1">
            <a:spLocks noChangeArrowheads="1"/>
          </p:cNvSpPr>
          <p:nvPr/>
        </p:nvSpPr>
        <p:spPr bwMode="auto">
          <a:xfrm>
            <a:off x="8108950" y="1524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</a:t>
            </a:r>
          </a:p>
        </p:txBody>
      </p:sp>
      <p:cxnSp>
        <p:nvCxnSpPr>
          <p:cNvPr id="39992" name="AutoShape 270"/>
          <p:cNvCxnSpPr>
            <a:cxnSpLocks noChangeShapeType="1"/>
            <a:stCxn id="39974" idx="3"/>
            <a:endCxn id="39946" idx="1"/>
          </p:cNvCxnSpPr>
          <p:nvPr/>
        </p:nvCxnSpPr>
        <p:spPr bwMode="auto">
          <a:xfrm flipV="1">
            <a:off x="6554788" y="2590800"/>
            <a:ext cx="1165225" cy="249078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9993" name="Text Box 271"/>
          <p:cNvSpPr txBox="1">
            <a:spLocks noChangeArrowheads="1"/>
          </p:cNvSpPr>
          <p:nvPr/>
        </p:nvSpPr>
        <p:spPr bwMode="auto">
          <a:xfrm>
            <a:off x="2438400" y="1143000"/>
            <a:ext cx="2513013" cy="396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/>
              <a:t>PHT (indexed by 10)</a:t>
            </a:r>
          </a:p>
        </p:txBody>
      </p:sp>
      <p:sp>
        <p:nvSpPr>
          <p:cNvPr id="39994" name="Rectangle 272"/>
          <p:cNvSpPr>
            <a:spLocks noChangeArrowheads="1"/>
          </p:cNvSpPr>
          <p:nvPr/>
        </p:nvSpPr>
        <p:spPr bwMode="auto">
          <a:xfrm>
            <a:off x="3116263" y="1524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5" name="Rectangle 273"/>
          <p:cNvSpPr>
            <a:spLocks noChangeArrowheads="1"/>
          </p:cNvSpPr>
          <p:nvPr/>
        </p:nvSpPr>
        <p:spPr bwMode="auto">
          <a:xfrm>
            <a:off x="3116263" y="1828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96" name="Group 274"/>
          <p:cNvGrpSpPr>
            <a:grpSpLocks/>
          </p:cNvGrpSpPr>
          <p:nvPr/>
        </p:nvGrpSpPr>
        <p:grpSpPr bwMode="auto">
          <a:xfrm>
            <a:off x="3176588" y="1566863"/>
            <a:ext cx="228600" cy="228600"/>
            <a:chOff x="768" y="2544"/>
            <a:chExt cx="144" cy="144"/>
          </a:xfrm>
        </p:grpSpPr>
        <p:sp>
          <p:nvSpPr>
            <p:cNvPr id="40154" name="Oval 275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55" name="Oval 276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56" name="Oval 277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57" name="Oval 278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58" name="Line 279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59" name="Line 280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60" name="Line 281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97" name="Group 282"/>
          <p:cNvGrpSpPr>
            <a:grpSpLocks/>
          </p:cNvGrpSpPr>
          <p:nvPr/>
        </p:nvGrpSpPr>
        <p:grpSpPr bwMode="auto">
          <a:xfrm>
            <a:off x="3176588" y="1871663"/>
            <a:ext cx="228600" cy="228600"/>
            <a:chOff x="768" y="2544"/>
            <a:chExt cx="144" cy="144"/>
          </a:xfrm>
        </p:grpSpPr>
        <p:sp>
          <p:nvSpPr>
            <p:cNvPr id="40147" name="Oval 283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48" name="Oval 284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49" name="Oval 285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50" name="Oval 286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51" name="Line 287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52" name="Line 288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53" name="Line 289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98" name="Rectangle 290"/>
          <p:cNvSpPr>
            <a:spLocks noChangeArrowheads="1"/>
          </p:cNvSpPr>
          <p:nvPr/>
        </p:nvSpPr>
        <p:spPr bwMode="auto">
          <a:xfrm>
            <a:off x="3116263" y="2133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9" name="Rectangle 291"/>
          <p:cNvSpPr>
            <a:spLocks noChangeArrowheads="1"/>
          </p:cNvSpPr>
          <p:nvPr/>
        </p:nvSpPr>
        <p:spPr bwMode="auto">
          <a:xfrm>
            <a:off x="3116263" y="2438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00" name="Group 292"/>
          <p:cNvGrpSpPr>
            <a:grpSpLocks/>
          </p:cNvGrpSpPr>
          <p:nvPr/>
        </p:nvGrpSpPr>
        <p:grpSpPr bwMode="auto">
          <a:xfrm>
            <a:off x="3176588" y="2176463"/>
            <a:ext cx="228600" cy="228600"/>
            <a:chOff x="768" y="2544"/>
            <a:chExt cx="144" cy="144"/>
          </a:xfrm>
        </p:grpSpPr>
        <p:sp>
          <p:nvSpPr>
            <p:cNvPr id="40140" name="Oval 293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41" name="Oval 294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42" name="Oval 295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43" name="Oval 296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44" name="Line 297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45" name="Line 298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46" name="Line 299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01" name="Group 300"/>
          <p:cNvGrpSpPr>
            <a:grpSpLocks/>
          </p:cNvGrpSpPr>
          <p:nvPr/>
        </p:nvGrpSpPr>
        <p:grpSpPr bwMode="auto">
          <a:xfrm>
            <a:off x="3176588" y="2481263"/>
            <a:ext cx="228600" cy="228600"/>
            <a:chOff x="768" y="2544"/>
            <a:chExt cx="144" cy="144"/>
          </a:xfrm>
        </p:grpSpPr>
        <p:sp>
          <p:nvSpPr>
            <p:cNvPr id="40133" name="Oval 301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34" name="Oval 30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35" name="Oval 303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36" name="Oval 304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37" name="Line 30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38" name="Line 30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39" name="Line 30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02" name="Rectangle 308"/>
          <p:cNvSpPr>
            <a:spLocks noChangeArrowheads="1"/>
          </p:cNvSpPr>
          <p:nvPr/>
        </p:nvSpPr>
        <p:spPr bwMode="auto">
          <a:xfrm>
            <a:off x="3116263" y="2743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3" name="Rectangle 309"/>
          <p:cNvSpPr>
            <a:spLocks noChangeArrowheads="1"/>
          </p:cNvSpPr>
          <p:nvPr/>
        </p:nvSpPr>
        <p:spPr bwMode="auto">
          <a:xfrm>
            <a:off x="3116263" y="3048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04" name="Group 310"/>
          <p:cNvGrpSpPr>
            <a:grpSpLocks/>
          </p:cNvGrpSpPr>
          <p:nvPr/>
        </p:nvGrpSpPr>
        <p:grpSpPr bwMode="auto">
          <a:xfrm>
            <a:off x="3176588" y="2786063"/>
            <a:ext cx="228600" cy="228600"/>
            <a:chOff x="768" y="2544"/>
            <a:chExt cx="144" cy="144"/>
          </a:xfrm>
        </p:grpSpPr>
        <p:sp>
          <p:nvSpPr>
            <p:cNvPr id="40126" name="Oval 311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7" name="Oval 31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8" name="Oval 313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9" name="Oval 314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30" name="Line 31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31" name="Line 31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32" name="Line 31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05" name="Group 318"/>
          <p:cNvGrpSpPr>
            <a:grpSpLocks/>
          </p:cNvGrpSpPr>
          <p:nvPr/>
        </p:nvGrpSpPr>
        <p:grpSpPr bwMode="auto">
          <a:xfrm>
            <a:off x="3176588" y="3090863"/>
            <a:ext cx="228600" cy="228600"/>
            <a:chOff x="768" y="2544"/>
            <a:chExt cx="144" cy="144"/>
          </a:xfrm>
        </p:grpSpPr>
        <p:sp>
          <p:nvSpPr>
            <p:cNvPr id="40119" name="Oval 319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0" name="Oval 32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1" name="Oval 321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2" name="Oval 322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23" name="Line 323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24" name="Line 324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25" name="Line 325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06" name="Rectangle 326"/>
          <p:cNvSpPr>
            <a:spLocks noChangeArrowheads="1"/>
          </p:cNvSpPr>
          <p:nvPr/>
        </p:nvSpPr>
        <p:spPr bwMode="auto">
          <a:xfrm>
            <a:off x="3116263" y="3352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07" name="Rectangle 327"/>
          <p:cNvSpPr>
            <a:spLocks noChangeArrowheads="1"/>
          </p:cNvSpPr>
          <p:nvPr/>
        </p:nvSpPr>
        <p:spPr bwMode="auto">
          <a:xfrm>
            <a:off x="3116263" y="3657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08" name="Group 328"/>
          <p:cNvGrpSpPr>
            <a:grpSpLocks/>
          </p:cNvGrpSpPr>
          <p:nvPr/>
        </p:nvGrpSpPr>
        <p:grpSpPr bwMode="auto">
          <a:xfrm>
            <a:off x="3176588" y="3395663"/>
            <a:ext cx="228600" cy="228600"/>
            <a:chOff x="768" y="2544"/>
            <a:chExt cx="144" cy="144"/>
          </a:xfrm>
        </p:grpSpPr>
        <p:sp>
          <p:nvSpPr>
            <p:cNvPr id="40112" name="Oval 329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13" name="Oval 33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14" name="Oval 331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15" name="Oval 332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16" name="Line 333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17" name="Line 334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18" name="Line 335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09" name="Group 336"/>
          <p:cNvGrpSpPr>
            <a:grpSpLocks/>
          </p:cNvGrpSpPr>
          <p:nvPr/>
        </p:nvGrpSpPr>
        <p:grpSpPr bwMode="auto">
          <a:xfrm>
            <a:off x="3176588" y="3700463"/>
            <a:ext cx="228600" cy="228600"/>
            <a:chOff x="768" y="2544"/>
            <a:chExt cx="144" cy="144"/>
          </a:xfrm>
        </p:grpSpPr>
        <p:sp>
          <p:nvSpPr>
            <p:cNvPr id="40105" name="Oval 337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6" name="Oval 338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7" name="Oval 339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8" name="Oval 340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9" name="Line 341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10" name="Line 342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11" name="Line 343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10" name="Rectangle 344"/>
          <p:cNvSpPr>
            <a:spLocks noChangeArrowheads="1"/>
          </p:cNvSpPr>
          <p:nvPr/>
        </p:nvSpPr>
        <p:spPr bwMode="auto">
          <a:xfrm>
            <a:off x="3116263" y="3962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1" name="Rectangle 345"/>
          <p:cNvSpPr>
            <a:spLocks noChangeArrowheads="1"/>
          </p:cNvSpPr>
          <p:nvPr/>
        </p:nvSpPr>
        <p:spPr bwMode="auto">
          <a:xfrm>
            <a:off x="3116263" y="4267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12" name="Group 346"/>
          <p:cNvGrpSpPr>
            <a:grpSpLocks/>
          </p:cNvGrpSpPr>
          <p:nvPr/>
        </p:nvGrpSpPr>
        <p:grpSpPr bwMode="auto">
          <a:xfrm>
            <a:off x="3176588" y="4005263"/>
            <a:ext cx="228600" cy="228600"/>
            <a:chOff x="768" y="2544"/>
            <a:chExt cx="144" cy="144"/>
          </a:xfrm>
        </p:grpSpPr>
        <p:sp>
          <p:nvSpPr>
            <p:cNvPr id="40098" name="Oval 347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99" name="Oval 348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0" name="Oval 349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1" name="Oval 350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102" name="Line 351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03" name="Line 352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104" name="Line 353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13" name="Group 354"/>
          <p:cNvGrpSpPr>
            <a:grpSpLocks/>
          </p:cNvGrpSpPr>
          <p:nvPr/>
        </p:nvGrpSpPr>
        <p:grpSpPr bwMode="auto">
          <a:xfrm>
            <a:off x="3176588" y="4310063"/>
            <a:ext cx="228600" cy="228600"/>
            <a:chOff x="768" y="2544"/>
            <a:chExt cx="144" cy="144"/>
          </a:xfrm>
        </p:grpSpPr>
        <p:sp>
          <p:nvSpPr>
            <p:cNvPr id="40091" name="Oval 355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92" name="Oval 356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93" name="Oval 357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94" name="Oval 358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95" name="Line 359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96" name="Line 360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97" name="Line 361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14" name="Rectangle 362"/>
          <p:cNvSpPr>
            <a:spLocks noChangeArrowheads="1"/>
          </p:cNvSpPr>
          <p:nvPr/>
        </p:nvSpPr>
        <p:spPr bwMode="auto">
          <a:xfrm>
            <a:off x="3116263" y="4572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5" name="Rectangle 363"/>
          <p:cNvSpPr>
            <a:spLocks noChangeArrowheads="1"/>
          </p:cNvSpPr>
          <p:nvPr/>
        </p:nvSpPr>
        <p:spPr bwMode="auto">
          <a:xfrm>
            <a:off x="3116263" y="4876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16" name="Group 364"/>
          <p:cNvGrpSpPr>
            <a:grpSpLocks/>
          </p:cNvGrpSpPr>
          <p:nvPr/>
        </p:nvGrpSpPr>
        <p:grpSpPr bwMode="auto">
          <a:xfrm>
            <a:off x="3176588" y="4614863"/>
            <a:ext cx="228600" cy="228600"/>
            <a:chOff x="768" y="2544"/>
            <a:chExt cx="144" cy="144"/>
          </a:xfrm>
        </p:grpSpPr>
        <p:sp>
          <p:nvSpPr>
            <p:cNvPr id="40084" name="Oval 365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85" name="Oval 366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86" name="Oval 367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87" name="Oval 368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88" name="Line 369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89" name="Line 370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90" name="Line 371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17" name="Group 372"/>
          <p:cNvGrpSpPr>
            <a:grpSpLocks/>
          </p:cNvGrpSpPr>
          <p:nvPr/>
        </p:nvGrpSpPr>
        <p:grpSpPr bwMode="auto">
          <a:xfrm>
            <a:off x="3176588" y="4919663"/>
            <a:ext cx="228600" cy="228600"/>
            <a:chOff x="768" y="2544"/>
            <a:chExt cx="144" cy="144"/>
          </a:xfrm>
        </p:grpSpPr>
        <p:sp>
          <p:nvSpPr>
            <p:cNvPr id="40077" name="Oval 373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78" name="Oval 374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79" name="Oval 375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80" name="Oval 376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81" name="Line 377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82" name="Line 378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83" name="Line 379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18" name="Rectangle 380"/>
          <p:cNvSpPr>
            <a:spLocks noChangeArrowheads="1"/>
          </p:cNvSpPr>
          <p:nvPr/>
        </p:nvSpPr>
        <p:spPr bwMode="auto">
          <a:xfrm>
            <a:off x="3116263" y="51816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9" name="Rectangle 381"/>
          <p:cNvSpPr>
            <a:spLocks noChangeArrowheads="1"/>
          </p:cNvSpPr>
          <p:nvPr/>
        </p:nvSpPr>
        <p:spPr bwMode="auto">
          <a:xfrm>
            <a:off x="3116263" y="54864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20" name="Group 382"/>
          <p:cNvGrpSpPr>
            <a:grpSpLocks/>
          </p:cNvGrpSpPr>
          <p:nvPr/>
        </p:nvGrpSpPr>
        <p:grpSpPr bwMode="auto">
          <a:xfrm>
            <a:off x="3176588" y="5224463"/>
            <a:ext cx="228600" cy="228600"/>
            <a:chOff x="768" y="2544"/>
            <a:chExt cx="144" cy="144"/>
          </a:xfrm>
        </p:grpSpPr>
        <p:sp>
          <p:nvSpPr>
            <p:cNvPr id="40070" name="Oval 383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71" name="Oval 384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72" name="Oval 385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73" name="Oval 386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74" name="Line 387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75" name="Line 388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76" name="Line 389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21" name="Group 390"/>
          <p:cNvGrpSpPr>
            <a:grpSpLocks/>
          </p:cNvGrpSpPr>
          <p:nvPr/>
        </p:nvGrpSpPr>
        <p:grpSpPr bwMode="auto">
          <a:xfrm>
            <a:off x="3176588" y="5529263"/>
            <a:ext cx="228600" cy="228600"/>
            <a:chOff x="768" y="2544"/>
            <a:chExt cx="144" cy="144"/>
          </a:xfrm>
        </p:grpSpPr>
        <p:sp>
          <p:nvSpPr>
            <p:cNvPr id="40063" name="Oval 391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64" name="Oval 39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65" name="Oval 393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66" name="Oval 394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67" name="Line 39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68" name="Line 39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69" name="Line 39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22" name="Rectangle 398"/>
          <p:cNvSpPr>
            <a:spLocks noChangeArrowheads="1"/>
          </p:cNvSpPr>
          <p:nvPr/>
        </p:nvSpPr>
        <p:spPr bwMode="auto">
          <a:xfrm>
            <a:off x="3116263" y="5791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23" name="Rectangle 399"/>
          <p:cNvSpPr>
            <a:spLocks noChangeArrowheads="1"/>
          </p:cNvSpPr>
          <p:nvPr/>
        </p:nvSpPr>
        <p:spPr bwMode="auto">
          <a:xfrm>
            <a:off x="3116263" y="6096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24" name="Group 400"/>
          <p:cNvGrpSpPr>
            <a:grpSpLocks/>
          </p:cNvGrpSpPr>
          <p:nvPr/>
        </p:nvGrpSpPr>
        <p:grpSpPr bwMode="auto">
          <a:xfrm>
            <a:off x="3176588" y="5834063"/>
            <a:ext cx="228600" cy="228600"/>
            <a:chOff x="768" y="2544"/>
            <a:chExt cx="144" cy="144"/>
          </a:xfrm>
        </p:grpSpPr>
        <p:sp>
          <p:nvSpPr>
            <p:cNvPr id="40056" name="Oval 401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7" name="Oval 40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8" name="Oval 403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9" name="Oval 404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60" name="Line 40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61" name="Line 40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62" name="Line 40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025" name="Group 408"/>
          <p:cNvGrpSpPr>
            <a:grpSpLocks/>
          </p:cNvGrpSpPr>
          <p:nvPr/>
        </p:nvGrpSpPr>
        <p:grpSpPr bwMode="auto">
          <a:xfrm>
            <a:off x="3176588" y="6138863"/>
            <a:ext cx="228600" cy="228600"/>
            <a:chOff x="768" y="2544"/>
            <a:chExt cx="144" cy="144"/>
          </a:xfrm>
        </p:grpSpPr>
        <p:sp>
          <p:nvSpPr>
            <p:cNvPr id="40049" name="Oval 409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0" name="Oval 41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1" name="Oval 411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2" name="Oval 412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053" name="Line 413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54" name="Line 414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055" name="Line 415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026" name="Text Box 416"/>
          <p:cNvSpPr txBox="1">
            <a:spLocks noChangeArrowheads="1"/>
          </p:cNvSpPr>
          <p:nvPr/>
        </p:nvSpPr>
        <p:spPr bwMode="auto">
          <a:xfrm>
            <a:off x="381000" y="1828800"/>
            <a:ext cx="1570038" cy="15081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BHR  1101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PC   0110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----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||   1001</a:t>
            </a:r>
          </a:p>
        </p:txBody>
      </p:sp>
      <p:sp>
        <p:nvSpPr>
          <p:cNvPr id="40027" name="Text Box 417"/>
          <p:cNvSpPr txBox="1">
            <a:spLocks noChangeArrowheads="1"/>
          </p:cNvSpPr>
          <p:nvPr/>
        </p:nvSpPr>
        <p:spPr bwMode="auto">
          <a:xfrm>
            <a:off x="381000" y="4327525"/>
            <a:ext cx="1570038" cy="15081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BHR  1001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PC   1010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----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||   1001</a:t>
            </a:r>
          </a:p>
        </p:txBody>
      </p:sp>
      <p:cxnSp>
        <p:nvCxnSpPr>
          <p:cNvPr id="40028" name="AutoShape 418"/>
          <p:cNvCxnSpPr>
            <a:cxnSpLocks noChangeShapeType="1"/>
            <a:stCxn id="40026" idx="3"/>
            <a:endCxn id="40011" idx="1"/>
          </p:cNvCxnSpPr>
          <p:nvPr/>
        </p:nvCxnSpPr>
        <p:spPr bwMode="auto">
          <a:xfrm>
            <a:off x="1951038" y="2582863"/>
            <a:ext cx="1165225" cy="1836737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CC0099"/>
            </a:solidFill>
            <a:round/>
            <a:headEnd/>
            <a:tailEnd type="triangle" w="lg" len="lg"/>
          </a:ln>
        </p:spPr>
      </p:cxnSp>
      <p:sp>
        <p:nvSpPr>
          <p:cNvPr id="40029" name="Text Box 419"/>
          <p:cNvSpPr txBox="1">
            <a:spLocks noChangeArrowheads="1"/>
          </p:cNvSpPr>
          <p:nvPr/>
        </p:nvSpPr>
        <p:spPr bwMode="auto">
          <a:xfrm>
            <a:off x="3505200" y="6096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1111</a:t>
            </a:r>
          </a:p>
        </p:txBody>
      </p:sp>
      <p:sp>
        <p:nvSpPr>
          <p:cNvPr id="40030" name="Text Box 420"/>
          <p:cNvSpPr txBox="1">
            <a:spLocks noChangeArrowheads="1"/>
          </p:cNvSpPr>
          <p:nvPr/>
        </p:nvSpPr>
        <p:spPr bwMode="auto">
          <a:xfrm>
            <a:off x="3505200" y="57912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1110</a:t>
            </a:r>
          </a:p>
        </p:txBody>
      </p:sp>
      <p:sp>
        <p:nvSpPr>
          <p:cNvPr id="40031" name="Text Box 421"/>
          <p:cNvSpPr txBox="1">
            <a:spLocks noChangeArrowheads="1"/>
          </p:cNvSpPr>
          <p:nvPr/>
        </p:nvSpPr>
        <p:spPr bwMode="auto">
          <a:xfrm>
            <a:off x="3505200" y="54864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1101</a:t>
            </a:r>
          </a:p>
        </p:txBody>
      </p:sp>
      <p:sp>
        <p:nvSpPr>
          <p:cNvPr id="40032" name="Text Box 422"/>
          <p:cNvSpPr txBox="1">
            <a:spLocks noChangeArrowheads="1"/>
          </p:cNvSpPr>
          <p:nvPr/>
        </p:nvSpPr>
        <p:spPr bwMode="auto">
          <a:xfrm>
            <a:off x="3505200" y="51816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1100</a:t>
            </a:r>
          </a:p>
        </p:txBody>
      </p:sp>
      <p:sp>
        <p:nvSpPr>
          <p:cNvPr id="40033" name="Text Box 423"/>
          <p:cNvSpPr txBox="1">
            <a:spLocks noChangeArrowheads="1"/>
          </p:cNvSpPr>
          <p:nvPr/>
        </p:nvSpPr>
        <p:spPr bwMode="auto">
          <a:xfrm>
            <a:off x="3505200" y="48768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1011</a:t>
            </a:r>
          </a:p>
        </p:txBody>
      </p:sp>
      <p:sp>
        <p:nvSpPr>
          <p:cNvPr id="40034" name="Text Box 424"/>
          <p:cNvSpPr txBox="1">
            <a:spLocks noChangeArrowheads="1"/>
          </p:cNvSpPr>
          <p:nvPr/>
        </p:nvSpPr>
        <p:spPr bwMode="auto">
          <a:xfrm>
            <a:off x="3505200" y="4572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1010</a:t>
            </a:r>
          </a:p>
        </p:txBody>
      </p:sp>
      <p:sp>
        <p:nvSpPr>
          <p:cNvPr id="40035" name="Text Box 425"/>
          <p:cNvSpPr txBox="1">
            <a:spLocks noChangeArrowheads="1"/>
          </p:cNvSpPr>
          <p:nvPr/>
        </p:nvSpPr>
        <p:spPr bwMode="auto">
          <a:xfrm>
            <a:off x="3505200" y="42672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1001</a:t>
            </a:r>
          </a:p>
        </p:txBody>
      </p:sp>
      <p:sp>
        <p:nvSpPr>
          <p:cNvPr id="40036" name="Text Box 426"/>
          <p:cNvSpPr txBox="1">
            <a:spLocks noChangeArrowheads="1"/>
          </p:cNvSpPr>
          <p:nvPr/>
        </p:nvSpPr>
        <p:spPr bwMode="auto">
          <a:xfrm>
            <a:off x="3505200" y="39624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1000</a:t>
            </a:r>
          </a:p>
        </p:txBody>
      </p:sp>
      <p:sp>
        <p:nvSpPr>
          <p:cNvPr id="40037" name="Text Box 427"/>
          <p:cNvSpPr txBox="1">
            <a:spLocks noChangeArrowheads="1"/>
          </p:cNvSpPr>
          <p:nvPr/>
        </p:nvSpPr>
        <p:spPr bwMode="auto">
          <a:xfrm>
            <a:off x="3505200" y="36576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0111</a:t>
            </a:r>
          </a:p>
        </p:txBody>
      </p:sp>
      <p:sp>
        <p:nvSpPr>
          <p:cNvPr id="40038" name="Text Box 428"/>
          <p:cNvSpPr txBox="1">
            <a:spLocks noChangeArrowheads="1"/>
          </p:cNvSpPr>
          <p:nvPr/>
        </p:nvSpPr>
        <p:spPr bwMode="auto">
          <a:xfrm>
            <a:off x="3505200" y="33528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0110</a:t>
            </a:r>
          </a:p>
        </p:txBody>
      </p:sp>
      <p:sp>
        <p:nvSpPr>
          <p:cNvPr id="40039" name="Text Box 429"/>
          <p:cNvSpPr txBox="1">
            <a:spLocks noChangeArrowheads="1"/>
          </p:cNvSpPr>
          <p:nvPr/>
        </p:nvSpPr>
        <p:spPr bwMode="auto">
          <a:xfrm>
            <a:off x="3505200" y="3048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0101</a:t>
            </a:r>
          </a:p>
        </p:txBody>
      </p:sp>
      <p:sp>
        <p:nvSpPr>
          <p:cNvPr id="40040" name="Text Box 430"/>
          <p:cNvSpPr txBox="1">
            <a:spLocks noChangeArrowheads="1"/>
          </p:cNvSpPr>
          <p:nvPr/>
        </p:nvSpPr>
        <p:spPr bwMode="auto">
          <a:xfrm>
            <a:off x="3505200" y="27432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0100</a:t>
            </a:r>
          </a:p>
        </p:txBody>
      </p:sp>
      <p:sp>
        <p:nvSpPr>
          <p:cNvPr id="40041" name="Text Box 431"/>
          <p:cNvSpPr txBox="1">
            <a:spLocks noChangeArrowheads="1"/>
          </p:cNvSpPr>
          <p:nvPr/>
        </p:nvSpPr>
        <p:spPr bwMode="auto">
          <a:xfrm>
            <a:off x="3505200" y="24384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0011</a:t>
            </a:r>
          </a:p>
        </p:txBody>
      </p:sp>
      <p:sp>
        <p:nvSpPr>
          <p:cNvPr id="40042" name="Text Box 432"/>
          <p:cNvSpPr txBox="1">
            <a:spLocks noChangeArrowheads="1"/>
          </p:cNvSpPr>
          <p:nvPr/>
        </p:nvSpPr>
        <p:spPr bwMode="auto">
          <a:xfrm>
            <a:off x="3505200" y="21336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0010</a:t>
            </a:r>
          </a:p>
        </p:txBody>
      </p:sp>
      <p:sp>
        <p:nvSpPr>
          <p:cNvPr id="40043" name="Text Box 433"/>
          <p:cNvSpPr txBox="1">
            <a:spLocks noChangeArrowheads="1"/>
          </p:cNvSpPr>
          <p:nvPr/>
        </p:nvSpPr>
        <p:spPr bwMode="auto">
          <a:xfrm>
            <a:off x="3505200" y="18288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0001</a:t>
            </a:r>
          </a:p>
        </p:txBody>
      </p:sp>
      <p:sp>
        <p:nvSpPr>
          <p:cNvPr id="40044" name="Text Box 434"/>
          <p:cNvSpPr txBox="1">
            <a:spLocks noChangeArrowheads="1"/>
          </p:cNvSpPr>
          <p:nvPr/>
        </p:nvSpPr>
        <p:spPr bwMode="auto">
          <a:xfrm>
            <a:off x="3505200" y="1524000"/>
            <a:ext cx="57785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0000</a:t>
            </a:r>
          </a:p>
        </p:txBody>
      </p:sp>
      <p:cxnSp>
        <p:nvCxnSpPr>
          <p:cNvPr id="40045" name="AutoShape 435"/>
          <p:cNvCxnSpPr>
            <a:cxnSpLocks noChangeShapeType="1"/>
            <a:stCxn id="40027" idx="3"/>
          </p:cNvCxnSpPr>
          <p:nvPr/>
        </p:nvCxnSpPr>
        <p:spPr bwMode="auto">
          <a:xfrm flipV="1">
            <a:off x="1951038" y="4419600"/>
            <a:ext cx="1096962" cy="661988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40046" name="Text Box 437"/>
          <p:cNvSpPr txBox="1">
            <a:spLocks noChangeArrowheads="1"/>
          </p:cNvSpPr>
          <p:nvPr/>
        </p:nvSpPr>
        <p:spPr bwMode="auto">
          <a:xfrm>
            <a:off x="1292225" y="1219200"/>
            <a:ext cx="714375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</a:rPr>
              <a:t>GAp</a:t>
            </a:r>
          </a:p>
        </p:txBody>
      </p:sp>
      <p:sp>
        <p:nvSpPr>
          <p:cNvPr id="40047" name="Text Box 438"/>
          <p:cNvSpPr txBox="1">
            <a:spLocks noChangeArrowheads="1"/>
          </p:cNvSpPr>
          <p:nvPr/>
        </p:nvSpPr>
        <p:spPr bwMode="auto">
          <a:xfrm>
            <a:off x="5743575" y="1187450"/>
            <a:ext cx="1087438" cy="400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</a:rPr>
              <a:t>Gshare</a:t>
            </a:r>
          </a:p>
        </p:txBody>
      </p:sp>
      <p:sp>
        <p:nvSpPr>
          <p:cNvPr id="40048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14523727-AAC1-4C6D-AF81-3F9C648A209C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36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 Branch Predictor </a:t>
            </a:r>
            <a:r>
              <a:rPr lang="en-US" sz="1600" smtClean="0">
                <a:solidFill>
                  <a:srgbClr val="0000FF"/>
                </a:solidFill>
              </a:rPr>
              <a:t>[McFarling93]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5410200"/>
            <a:ext cx="84978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n-US" altLang="zh-TW" sz="2000">
                <a:latin typeface="Franklin Gothic Book" pitchFamily="34" charset="0"/>
              </a:rPr>
              <a:t>Some branches correlated to global history, some correlated to local history</a:t>
            </a:r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en-US" altLang="zh-TW" sz="2000">
                <a:latin typeface="Franklin Gothic Book" pitchFamily="34" charset="0"/>
              </a:rPr>
              <a:t>Only update the meta-predictor when 2 predictors disagree</a:t>
            </a:r>
          </a:p>
        </p:txBody>
      </p:sp>
      <p:sp>
        <p:nvSpPr>
          <p:cNvPr id="297990" name="AutoShape 6"/>
          <p:cNvSpPr>
            <a:spLocks noChangeArrowheads="1"/>
          </p:cNvSpPr>
          <p:nvPr/>
        </p:nvSpPr>
        <p:spPr bwMode="auto">
          <a:xfrm>
            <a:off x="4300538" y="1570038"/>
            <a:ext cx="604837" cy="1577975"/>
          </a:xfrm>
          <a:prstGeom prst="roundRect">
            <a:avLst>
              <a:gd name="adj" fmla="val 16667"/>
            </a:avLst>
          </a:prstGeom>
          <a:solidFill>
            <a:srgbClr val="0000CC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en-US" sz="1600" dirty="0">
              <a:latin typeface="Verdana" pitchFamily="34" charset="0"/>
              <a:cs typeface="+mn-cs"/>
            </a:endParaRPr>
          </a:p>
          <a:p>
            <a:pPr eaLnBrk="0" hangingPunct="0">
              <a:defRPr/>
            </a:pPr>
            <a:endParaRPr lang="en-US" sz="1600" dirty="0">
              <a:latin typeface="Verdana" pitchFamily="34" charset="0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600" dirty="0">
                <a:cs typeface="+mn-cs"/>
              </a:rPr>
              <a:t> </a:t>
            </a:r>
            <a:r>
              <a:rPr lang="en-US" sz="1600" dirty="0">
                <a:solidFill>
                  <a:schemeClr val="bg1"/>
                </a:solidFill>
                <a:cs typeface="+mn-cs"/>
              </a:rPr>
              <a:t>P0</a:t>
            </a:r>
            <a:r>
              <a:rPr lang="en-US" sz="1600" dirty="0">
                <a:latin typeface="Verdana" pitchFamily="34" charset="0"/>
                <a:cs typeface="+mn-cs"/>
              </a:rPr>
              <a:t> </a:t>
            </a:r>
          </a:p>
          <a:p>
            <a:pPr eaLnBrk="0" hangingPunct="0">
              <a:defRPr/>
            </a:pPr>
            <a:endParaRPr lang="en-US" sz="160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600" dirty="0">
                <a:latin typeface="Verdana" pitchFamily="34" charset="0"/>
                <a:cs typeface="+mn-cs"/>
              </a:rPr>
              <a:t> </a:t>
            </a:r>
          </a:p>
        </p:txBody>
      </p:sp>
      <p:sp>
        <p:nvSpPr>
          <p:cNvPr id="297992" name="AutoShape 8"/>
          <p:cNvSpPr>
            <a:spLocks noChangeArrowheads="1"/>
          </p:cNvSpPr>
          <p:nvPr/>
        </p:nvSpPr>
        <p:spPr bwMode="auto">
          <a:xfrm>
            <a:off x="5476875" y="1571625"/>
            <a:ext cx="604838" cy="15779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160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bg1"/>
                </a:solidFill>
                <a:cs typeface="+mn-cs"/>
              </a:rPr>
              <a:t> P1</a:t>
            </a:r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+mn-cs"/>
              </a:rPr>
              <a:t> 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 dirty="0">
              <a:solidFill>
                <a:schemeClr val="bg1"/>
              </a:solidFill>
              <a:latin typeface="Verdana" pitchFamily="34" charset="0"/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bg1"/>
                </a:solidFill>
                <a:latin typeface="Verdana" pitchFamily="34" charset="0"/>
                <a:cs typeface="+mn-cs"/>
              </a:rPr>
              <a:t> </a:t>
            </a:r>
          </a:p>
        </p:txBody>
      </p:sp>
      <p:sp>
        <p:nvSpPr>
          <p:cNvPr id="297993" name="AutoShape 9"/>
          <p:cNvSpPr>
            <a:spLocks noChangeArrowheads="1"/>
          </p:cNvSpPr>
          <p:nvPr/>
        </p:nvSpPr>
        <p:spPr bwMode="auto">
          <a:xfrm>
            <a:off x="4376738" y="3581400"/>
            <a:ext cx="16764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8" name="Line 10"/>
          <p:cNvSpPr>
            <a:spLocks noChangeShapeType="1"/>
          </p:cNvSpPr>
          <p:nvPr/>
        </p:nvSpPr>
        <p:spPr bwMode="auto">
          <a:xfrm>
            <a:off x="4681538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969" name="Line 11"/>
          <p:cNvSpPr>
            <a:spLocks noChangeShapeType="1"/>
          </p:cNvSpPr>
          <p:nvPr/>
        </p:nvSpPr>
        <p:spPr bwMode="auto">
          <a:xfrm>
            <a:off x="5824538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970" name="Rectangle 12"/>
          <p:cNvSpPr>
            <a:spLocks noChangeArrowheads="1"/>
          </p:cNvSpPr>
          <p:nvPr/>
        </p:nvSpPr>
        <p:spPr bwMode="auto">
          <a:xfrm>
            <a:off x="3281363" y="1981200"/>
            <a:ext cx="381000" cy="2586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3"/>
          <p:cNvSpPr>
            <a:spLocks noChangeArrowheads="1"/>
          </p:cNvSpPr>
          <p:nvPr/>
        </p:nvSpPr>
        <p:spPr bwMode="auto">
          <a:xfrm>
            <a:off x="3281363" y="22860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4"/>
          <p:cNvSpPr>
            <a:spLocks noChangeArrowheads="1"/>
          </p:cNvSpPr>
          <p:nvPr/>
        </p:nvSpPr>
        <p:spPr bwMode="auto">
          <a:xfrm>
            <a:off x="3281363" y="25908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6"/>
          <p:cNvSpPr>
            <a:spLocks noChangeArrowheads="1"/>
          </p:cNvSpPr>
          <p:nvPr/>
        </p:nvSpPr>
        <p:spPr bwMode="auto">
          <a:xfrm>
            <a:off x="3281363" y="4267200"/>
            <a:ext cx="3810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4" name="Group 18"/>
          <p:cNvGrpSpPr>
            <a:grpSpLocks/>
          </p:cNvGrpSpPr>
          <p:nvPr/>
        </p:nvGrpSpPr>
        <p:grpSpPr bwMode="auto">
          <a:xfrm>
            <a:off x="3341688" y="2028825"/>
            <a:ext cx="228600" cy="228600"/>
            <a:chOff x="768" y="2544"/>
            <a:chExt cx="144" cy="144"/>
          </a:xfrm>
        </p:grpSpPr>
        <p:sp>
          <p:nvSpPr>
            <p:cNvPr id="41007" name="Oval 19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8" name="Oval 20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9" name="Oval 21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10" name="Oval 22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11" name="Line 23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1012" name="Line 24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1013" name="Line 25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975" name="Group 26"/>
          <p:cNvGrpSpPr>
            <a:grpSpLocks/>
          </p:cNvGrpSpPr>
          <p:nvPr/>
        </p:nvGrpSpPr>
        <p:grpSpPr bwMode="auto">
          <a:xfrm>
            <a:off x="3341688" y="2328863"/>
            <a:ext cx="228600" cy="228600"/>
            <a:chOff x="768" y="2544"/>
            <a:chExt cx="144" cy="144"/>
          </a:xfrm>
        </p:grpSpPr>
        <p:sp>
          <p:nvSpPr>
            <p:cNvPr id="41000" name="Oval 27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1" name="Oval 28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2" name="Oval 29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3" name="Oval 30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4" name="Line 31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1005" name="Line 32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1006" name="Line 33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0976" name="Group 34"/>
          <p:cNvGrpSpPr>
            <a:grpSpLocks/>
          </p:cNvGrpSpPr>
          <p:nvPr/>
        </p:nvGrpSpPr>
        <p:grpSpPr bwMode="auto">
          <a:xfrm>
            <a:off x="3341688" y="2633663"/>
            <a:ext cx="228600" cy="228600"/>
            <a:chOff x="768" y="2544"/>
            <a:chExt cx="144" cy="144"/>
          </a:xfrm>
        </p:grpSpPr>
        <p:sp>
          <p:nvSpPr>
            <p:cNvPr id="40993" name="Oval 35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4" name="Oval 36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5" name="Oval 37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6" name="Oval 38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7" name="Line 39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998" name="Line 40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999" name="Line 41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977" name="Text Box 50"/>
          <p:cNvSpPr txBox="1">
            <a:spLocks noChangeArrowheads="1"/>
          </p:cNvSpPr>
          <p:nvPr/>
        </p:nvSpPr>
        <p:spPr bwMode="auto">
          <a:xfrm>
            <a:off x="2590800" y="4648200"/>
            <a:ext cx="1760538" cy="6334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Choice (or Meta)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Predictor</a:t>
            </a:r>
          </a:p>
        </p:txBody>
      </p:sp>
      <p:grpSp>
        <p:nvGrpSpPr>
          <p:cNvPr id="40978" name="Group 80"/>
          <p:cNvGrpSpPr>
            <a:grpSpLocks/>
          </p:cNvGrpSpPr>
          <p:nvPr/>
        </p:nvGrpSpPr>
        <p:grpSpPr bwMode="auto">
          <a:xfrm>
            <a:off x="3340100" y="4313238"/>
            <a:ext cx="228600" cy="228600"/>
            <a:chOff x="768" y="2544"/>
            <a:chExt cx="144" cy="144"/>
          </a:xfrm>
        </p:grpSpPr>
        <p:sp>
          <p:nvSpPr>
            <p:cNvPr id="40986" name="Oval 81"/>
            <p:cNvSpPr>
              <a:spLocks noChangeArrowheads="1"/>
            </p:cNvSpPr>
            <p:nvPr/>
          </p:nvSpPr>
          <p:spPr bwMode="auto">
            <a:xfrm>
              <a:off x="768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7" name="Oval 82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8" name="Oval 83"/>
            <p:cNvSpPr>
              <a:spLocks noChangeArrowheads="1"/>
            </p:cNvSpPr>
            <p:nvPr/>
          </p:nvSpPr>
          <p:spPr bwMode="auto">
            <a:xfrm>
              <a:off x="768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89" name="Oval 84"/>
            <p:cNvSpPr>
              <a:spLocks noChangeArrowheads="1"/>
            </p:cNvSpPr>
            <p:nvPr/>
          </p:nvSpPr>
          <p:spPr bwMode="auto">
            <a:xfrm>
              <a:off x="864" y="264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0" name="Line 85"/>
            <p:cNvSpPr>
              <a:spLocks noChangeShapeType="1"/>
            </p:cNvSpPr>
            <p:nvPr/>
          </p:nvSpPr>
          <p:spPr bwMode="auto">
            <a:xfrm>
              <a:off x="816" y="26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991" name="Line 86"/>
            <p:cNvSpPr>
              <a:spLocks noChangeShapeType="1"/>
            </p:cNvSpPr>
            <p:nvPr/>
          </p:nvSpPr>
          <p:spPr bwMode="auto">
            <a:xfrm>
              <a:off x="816" y="256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992" name="Line 87"/>
            <p:cNvSpPr>
              <a:spLocks noChangeShapeType="1"/>
            </p:cNvSpPr>
            <p:nvPr/>
          </p:nvSpPr>
          <p:spPr bwMode="auto">
            <a:xfrm>
              <a:off x="788" y="2592"/>
              <a:ext cx="102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979" name="Line 88"/>
          <p:cNvSpPr>
            <a:spLocks noChangeShapeType="1"/>
          </p:cNvSpPr>
          <p:nvPr/>
        </p:nvSpPr>
        <p:spPr bwMode="auto">
          <a:xfrm>
            <a:off x="3690938" y="3886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80" name="Text Box 89"/>
          <p:cNvSpPr txBox="1">
            <a:spLocks noChangeArrowheads="1"/>
          </p:cNvSpPr>
          <p:nvPr/>
        </p:nvSpPr>
        <p:spPr bwMode="auto">
          <a:xfrm>
            <a:off x="1508125" y="1508125"/>
            <a:ext cx="1106488" cy="338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Branch PC</a:t>
            </a:r>
          </a:p>
        </p:txBody>
      </p:sp>
      <p:cxnSp>
        <p:nvCxnSpPr>
          <p:cNvPr id="40981" name="AutoShape 92"/>
          <p:cNvCxnSpPr>
            <a:cxnSpLocks noChangeShapeType="1"/>
            <a:stCxn id="40980" idx="2"/>
            <a:endCxn id="40971" idx="1"/>
          </p:cNvCxnSpPr>
          <p:nvPr/>
        </p:nvCxnSpPr>
        <p:spPr bwMode="auto">
          <a:xfrm rot="16200000" flipH="1">
            <a:off x="2375694" y="1532732"/>
            <a:ext cx="592137" cy="12192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cxnSp>
        <p:nvCxnSpPr>
          <p:cNvPr id="40982" name="AutoShape 93"/>
          <p:cNvCxnSpPr>
            <a:cxnSpLocks noChangeShapeType="1"/>
            <a:stCxn id="297993" idx="1"/>
          </p:cNvCxnSpPr>
          <p:nvPr/>
        </p:nvCxnSpPr>
        <p:spPr bwMode="auto">
          <a:xfrm rot="16200000" flipH="1">
            <a:off x="5584031" y="3755232"/>
            <a:ext cx="523875" cy="126206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0983" name="Text Box 94"/>
          <p:cNvSpPr txBox="1">
            <a:spLocks noChangeArrowheads="1"/>
          </p:cNvSpPr>
          <p:nvPr/>
        </p:nvSpPr>
        <p:spPr bwMode="auto">
          <a:xfrm>
            <a:off x="6535738" y="4478338"/>
            <a:ext cx="1560512" cy="338137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Final Prediction</a:t>
            </a:r>
          </a:p>
        </p:txBody>
      </p:sp>
      <p:sp>
        <p:nvSpPr>
          <p:cNvPr id="40984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40985" name="TextBox 53"/>
          <p:cNvSpPr txBox="1">
            <a:spLocks noChangeArrowheads="1"/>
          </p:cNvSpPr>
          <p:nvPr/>
        </p:nvSpPr>
        <p:spPr bwMode="auto">
          <a:xfrm>
            <a:off x="3276600" y="3409950"/>
            <a:ext cx="554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/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C11B9132-5360-4C3F-AE22-7FA6FEFEA8D0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37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Alpha 21264 (EV6) Hybrid Predictor</a:t>
            </a:r>
          </a:p>
        </p:txBody>
      </p:sp>
      <p:sp>
        <p:nvSpPr>
          <p:cNvPr id="301100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3276600" cy="4876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 sz="1600">
                <a:ea typeface="新細明體" pitchFamily="18" charset="-120"/>
              </a:rPr>
              <a:t>A </a:t>
            </a:r>
            <a:r>
              <a:rPr lang="en-US" altLang="zh-TW" sz="1600">
                <a:latin typeface="Arial"/>
                <a:ea typeface="新細明體" pitchFamily="18" charset="-120"/>
              </a:rPr>
              <a:t>“</a:t>
            </a:r>
            <a:r>
              <a:rPr lang="en-US" altLang="zh-TW" sz="1600" b="1">
                <a:ea typeface="新細明體" pitchFamily="18" charset="-120"/>
              </a:rPr>
              <a:t>tournament branch predictor</a:t>
            </a:r>
            <a:r>
              <a:rPr lang="en-US" altLang="zh-TW" sz="1600" b="1">
                <a:latin typeface="Arial"/>
                <a:ea typeface="新細明體" pitchFamily="18" charset="-120"/>
              </a:rPr>
              <a:t>”</a:t>
            </a:r>
            <a:r>
              <a:rPr lang="en-US" altLang="zh-TW" sz="1600">
                <a:ea typeface="新細明體" pitchFamily="18" charset="-120"/>
              </a:rPr>
              <a:t> </a:t>
            </a:r>
          </a:p>
          <a:p>
            <a:pPr>
              <a:defRPr/>
            </a:pPr>
            <a:r>
              <a:rPr lang="en-US" altLang="zh-TW" sz="1600">
                <a:ea typeface="新細明體" pitchFamily="18" charset="-120"/>
              </a:rPr>
              <a:t>Multi-predictor scheme w/</a:t>
            </a:r>
          </a:p>
          <a:p>
            <a:pPr lvl="1">
              <a:defRPr/>
            </a:pPr>
            <a:r>
              <a:rPr lang="en-US" altLang="zh-TW" sz="1600" b="1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Local predictor</a:t>
            </a:r>
            <a:r>
              <a:rPr lang="en-US" altLang="zh-TW" sz="1600">
                <a:ea typeface="新細明體" pitchFamily="18" charset="-120"/>
              </a:rPr>
              <a:t> (~PAg)</a:t>
            </a:r>
          </a:p>
          <a:p>
            <a:pPr lvl="2">
              <a:defRPr/>
            </a:pPr>
            <a:r>
              <a:rPr lang="en-US" altLang="zh-TW" sz="1600">
                <a:ea typeface="新細明體" pitchFamily="18" charset="-120"/>
              </a:rPr>
              <a:t>Self-correlation</a:t>
            </a:r>
          </a:p>
          <a:p>
            <a:pPr lvl="1">
              <a:defRPr/>
            </a:pPr>
            <a:r>
              <a:rPr lang="en-US" altLang="zh-TW" sz="1600" b="1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Global predictor</a:t>
            </a:r>
          </a:p>
          <a:p>
            <a:pPr lvl="2">
              <a:defRPr/>
            </a:pPr>
            <a:r>
              <a:rPr lang="en-US" altLang="zh-TW" sz="1600">
                <a:ea typeface="新細明體" pitchFamily="18" charset="-120"/>
              </a:rPr>
              <a:t>Inter-correlation</a:t>
            </a:r>
          </a:p>
          <a:p>
            <a:pPr lvl="1">
              <a:defRPr/>
            </a:pPr>
            <a:r>
              <a:rPr lang="en-US" altLang="zh-TW" sz="1600" b="1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Choice predictor</a:t>
            </a:r>
            <a:r>
              <a:rPr lang="en-US" altLang="zh-TW" sz="1600">
                <a:ea typeface="新細明體" pitchFamily="18" charset="-120"/>
              </a:rPr>
              <a:t> as the </a:t>
            </a:r>
            <a:r>
              <a:rPr lang="en-US" altLang="zh-TW" sz="1600" b="1">
                <a:ea typeface="新細明體" pitchFamily="18" charset="-120"/>
              </a:rPr>
              <a:t>decision maker</a:t>
            </a:r>
            <a:r>
              <a:rPr lang="en-US" altLang="zh-TW" sz="1600">
                <a:ea typeface="新細明體" pitchFamily="18" charset="-120"/>
              </a:rPr>
              <a:t>: a 2-bit sat. counter to credit either local or global predictors.</a:t>
            </a:r>
          </a:p>
          <a:p>
            <a:pPr>
              <a:defRPr/>
            </a:pPr>
            <a:r>
              <a:rPr lang="en-US" altLang="zh-TW" sz="1600">
                <a:ea typeface="新細明體" pitchFamily="18" charset="-120"/>
              </a:rPr>
              <a:t>Die size impact</a:t>
            </a:r>
          </a:p>
          <a:p>
            <a:pPr lvl="1">
              <a:defRPr/>
            </a:pPr>
            <a:r>
              <a:rPr lang="en-US" altLang="zh-TW" sz="1600">
                <a:ea typeface="新細明體" pitchFamily="18" charset="-120"/>
              </a:rPr>
              <a:t>History info tables ~2%</a:t>
            </a:r>
          </a:p>
          <a:p>
            <a:pPr lvl="1">
              <a:defRPr/>
            </a:pPr>
            <a:r>
              <a:rPr lang="en-US" altLang="zh-TW" sz="1600">
                <a:ea typeface="新細明體" pitchFamily="18" charset="-120"/>
              </a:rPr>
              <a:t>BTB ~ 2.7% (associated with I-$ on a per-line basis)</a:t>
            </a:r>
          </a:p>
          <a:p>
            <a:pPr>
              <a:defRPr/>
            </a:pPr>
            <a:r>
              <a:rPr lang="en-US" altLang="zh-TW" sz="1600">
                <a:ea typeface="新細明體" pitchFamily="18" charset="-120"/>
              </a:rPr>
              <a:t>2 cycle latency, we will discuss more later</a:t>
            </a:r>
          </a:p>
        </p:txBody>
      </p:sp>
      <p:sp>
        <p:nvSpPr>
          <p:cNvPr id="4198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3276600" y="1892300"/>
            <a:ext cx="838200" cy="1524000"/>
          </a:xfrm>
          <a:prstGeom prst="rect">
            <a:avLst/>
          </a:prstGeom>
          <a:solidFill>
            <a:srgbClr val="000066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3276600" y="1905000"/>
            <a:ext cx="838200" cy="149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normAutofit fontScale="92500" lnSpcReduction="20000"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Local 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History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Table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altLang="zh-TW" sz="1600" dirty="0">
              <a:solidFill>
                <a:schemeClr val="bg1"/>
              </a:solidFill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1024 x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10 bits</a:t>
            </a:r>
          </a:p>
        </p:txBody>
      </p:sp>
      <p:sp>
        <p:nvSpPr>
          <p:cNvPr id="41992" name="Rectangle 6"/>
          <p:cNvSpPr>
            <a:spLocks noChangeArrowheads="1"/>
          </p:cNvSpPr>
          <p:nvPr/>
        </p:nvSpPr>
        <p:spPr bwMode="auto">
          <a:xfrm>
            <a:off x="4738688" y="1892300"/>
            <a:ext cx="900112" cy="1524000"/>
          </a:xfrm>
          <a:prstGeom prst="rect">
            <a:avLst/>
          </a:prstGeom>
          <a:solidFill>
            <a:srgbClr val="000066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4738688" y="1855788"/>
            <a:ext cx="900112" cy="1573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normAutofit fontScale="85000" lnSpcReduction="10000"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Single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Local 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Predictor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altLang="zh-TW" sz="1600" dirty="0">
              <a:solidFill>
                <a:schemeClr val="bg1"/>
              </a:solidFill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1024 x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3 bits</a:t>
            </a:r>
          </a:p>
        </p:txBody>
      </p:sp>
      <p:sp>
        <p:nvSpPr>
          <p:cNvPr id="41994" name="Rectangle 8"/>
          <p:cNvSpPr>
            <a:spLocks noChangeArrowheads="1"/>
          </p:cNvSpPr>
          <p:nvPr/>
        </p:nvSpPr>
        <p:spPr bwMode="auto">
          <a:xfrm>
            <a:off x="6203950" y="1892300"/>
            <a:ext cx="838200" cy="15240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6203950" y="1855788"/>
            <a:ext cx="882650" cy="1573212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normAutofit fontScale="85000" lnSpcReduction="10000"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Global 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Predictor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altLang="zh-TW" sz="1600" dirty="0">
              <a:solidFill>
                <a:schemeClr val="bg1"/>
              </a:solidFill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altLang="zh-TW" sz="1600" dirty="0">
              <a:solidFill>
                <a:schemeClr val="bg1"/>
              </a:solidFill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4096 x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2 bits</a:t>
            </a:r>
          </a:p>
        </p:txBody>
      </p:sp>
      <p:sp>
        <p:nvSpPr>
          <p:cNvPr id="41996" name="Rectangle 10"/>
          <p:cNvSpPr>
            <a:spLocks noChangeArrowheads="1"/>
          </p:cNvSpPr>
          <p:nvPr/>
        </p:nvSpPr>
        <p:spPr bwMode="auto">
          <a:xfrm>
            <a:off x="7634288" y="1892300"/>
            <a:ext cx="976312" cy="1524000"/>
          </a:xfrm>
          <a:prstGeom prst="rect">
            <a:avLst/>
          </a:prstGeom>
          <a:solidFill>
            <a:srgbClr val="FFFF99"/>
          </a:solidFill>
          <a:ln w="1270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40973" name="Text Box 11"/>
          <p:cNvSpPr txBox="1">
            <a:spLocks noChangeArrowheads="1"/>
          </p:cNvSpPr>
          <p:nvPr/>
        </p:nvSpPr>
        <p:spPr bwMode="auto">
          <a:xfrm>
            <a:off x="7620000" y="1905000"/>
            <a:ext cx="989013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/>
              <a:t>Choice 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/>
              <a:t>Predictor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altLang="zh-TW" sz="1600" dirty="0"/>
          </a:p>
          <a:p>
            <a:pPr eaLnBrk="0" hangingPunct="0">
              <a:buFont typeface="Wingdings" pitchFamily="2" charset="2"/>
              <a:buNone/>
              <a:defRPr/>
            </a:pPr>
            <a:endParaRPr lang="en-US" altLang="zh-TW" sz="1600" dirty="0"/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/>
              <a:t>4096 x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/>
              <a:t>2 bits</a:t>
            </a:r>
          </a:p>
        </p:txBody>
      </p:sp>
      <p:sp>
        <p:nvSpPr>
          <p:cNvPr id="41998" name="Rectangle 12"/>
          <p:cNvSpPr>
            <a:spLocks noChangeArrowheads="1"/>
          </p:cNvSpPr>
          <p:nvPr/>
        </p:nvSpPr>
        <p:spPr bwMode="auto">
          <a:xfrm>
            <a:off x="6737350" y="1206500"/>
            <a:ext cx="1219200" cy="3048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1999" name="Text Box 13"/>
          <p:cNvSpPr txBox="1">
            <a:spLocks noChangeArrowheads="1"/>
          </p:cNvSpPr>
          <p:nvPr/>
        </p:nvSpPr>
        <p:spPr bwMode="auto">
          <a:xfrm>
            <a:off x="6737350" y="1206500"/>
            <a:ext cx="12684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chemeClr val="bg1"/>
                </a:solidFill>
              </a:rPr>
              <a:t>Global history</a:t>
            </a:r>
          </a:p>
        </p:txBody>
      </p:sp>
      <p:sp>
        <p:nvSpPr>
          <p:cNvPr id="42000" name="Line 14"/>
          <p:cNvSpPr>
            <a:spLocks noChangeShapeType="1"/>
          </p:cNvSpPr>
          <p:nvPr/>
        </p:nvSpPr>
        <p:spPr bwMode="auto">
          <a:xfrm>
            <a:off x="7042150" y="26543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Line 15"/>
          <p:cNvSpPr>
            <a:spLocks noChangeShapeType="1"/>
          </p:cNvSpPr>
          <p:nvPr/>
        </p:nvSpPr>
        <p:spPr bwMode="auto">
          <a:xfrm>
            <a:off x="7346950" y="15113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Line 16"/>
          <p:cNvSpPr>
            <a:spLocks noChangeShapeType="1"/>
          </p:cNvSpPr>
          <p:nvPr/>
        </p:nvSpPr>
        <p:spPr bwMode="auto">
          <a:xfrm flipH="1">
            <a:off x="7270750" y="19685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Text Box 17"/>
          <p:cNvSpPr txBox="1">
            <a:spLocks noChangeArrowheads="1"/>
          </p:cNvSpPr>
          <p:nvPr/>
        </p:nvSpPr>
        <p:spPr bwMode="auto">
          <a:xfrm>
            <a:off x="7331075" y="1598613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12</a:t>
            </a:r>
          </a:p>
        </p:txBody>
      </p:sp>
      <p:sp>
        <p:nvSpPr>
          <p:cNvPr id="42004" name="AutoShape 18"/>
          <p:cNvSpPr>
            <a:spLocks noChangeArrowheads="1"/>
          </p:cNvSpPr>
          <p:nvPr/>
        </p:nvSpPr>
        <p:spPr bwMode="auto">
          <a:xfrm>
            <a:off x="5137150" y="3962400"/>
            <a:ext cx="1524000" cy="292100"/>
          </a:xfrm>
          <a:prstGeom prst="flowChartManualOperation">
            <a:avLst/>
          </a:prstGeom>
          <a:solidFill>
            <a:srgbClr val="FF3300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2005" name="Line 19"/>
          <p:cNvSpPr>
            <a:spLocks noChangeShapeType="1"/>
          </p:cNvSpPr>
          <p:nvPr/>
        </p:nvSpPr>
        <p:spPr bwMode="auto">
          <a:xfrm>
            <a:off x="5410200" y="3352800"/>
            <a:ext cx="0" cy="609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Line 21"/>
          <p:cNvSpPr>
            <a:spLocks noChangeShapeType="1"/>
          </p:cNvSpPr>
          <p:nvPr/>
        </p:nvSpPr>
        <p:spPr bwMode="auto">
          <a:xfrm>
            <a:off x="8032750" y="3416300"/>
            <a:ext cx="0" cy="68580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2"/>
          <p:cNvSpPr>
            <a:spLocks noChangeShapeType="1"/>
          </p:cNvSpPr>
          <p:nvPr/>
        </p:nvSpPr>
        <p:spPr bwMode="auto">
          <a:xfrm>
            <a:off x="6508750" y="4102100"/>
            <a:ext cx="1524000" cy="0"/>
          </a:xfrm>
          <a:prstGeom prst="line">
            <a:avLst/>
          </a:prstGeom>
          <a:noFill/>
          <a:ln w="28575">
            <a:solidFill>
              <a:srgbClr val="99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Text Box 23"/>
          <p:cNvSpPr txBox="1">
            <a:spLocks noChangeArrowheads="1"/>
          </p:cNvSpPr>
          <p:nvPr/>
        </p:nvSpPr>
        <p:spPr bwMode="auto">
          <a:xfrm>
            <a:off x="3581400" y="3548063"/>
            <a:ext cx="1673225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Local prediction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8032750" y="3595688"/>
            <a:ext cx="1074738" cy="633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Meta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prediction</a:t>
            </a:r>
          </a:p>
        </p:txBody>
      </p:sp>
      <p:sp>
        <p:nvSpPr>
          <p:cNvPr id="73" name="AutoShape 26"/>
          <p:cNvSpPr>
            <a:spLocks noChangeArrowheads="1"/>
          </p:cNvSpPr>
          <p:nvPr/>
        </p:nvSpPr>
        <p:spPr bwMode="auto">
          <a:xfrm rot="5400000" flipH="1">
            <a:off x="3429000" y="4635500"/>
            <a:ext cx="1295400" cy="533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5943600" y="4254500"/>
            <a:ext cx="0" cy="3048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flipH="1">
            <a:off x="4343400" y="4559300"/>
            <a:ext cx="1600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6" name="Rectangle 29"/>
          <p:cNvSpPr>
            <a:spLocks noChangeArrowheads="1"/>
          </p:cNvSpPr>
          <p:nvPr/>
        </p:nvSpPr>
        <p:spPr bwMode="auto">
          <a:xfrm>
            <a:off x="5943600" y="4724400"/>
            <a:ext cx="1066800" cy="673100"/>
          </a:xfrm>
          <a:prstGeom prst="rect">
            <a:avLst/>
          </a:prstGeom>
          <a:solidFill>
            <a:srgbClr val="00CC00"/>
          </a:solidFill>
          <a:ln w="1270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>
            <a:normAutofit fontScale="77500" lnSpcReduction="20000"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Next 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Line/set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Prediction</a:t>
            </a: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943600" y="5397500"/>
            <a:ext cx="1066800" cy="1066800"/>
          </a:xfrm>
          <a:prstGeom prst="rect">
            <a:avLst/>
          </a:prstGeom>
          <a:solidFill>
            <a:srgbClr val="008000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>
            <a:normAutofit fontScale="92500" lnSpcReduction="10000"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L1 I-cache 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(64KB 2w)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&amp;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 dirty="0">
                <a:solidFill>
                  <a:schemeClr val="bg1"/>
                </a:solidFill>
                <a:cs typeface="+mn-cs"/>
              </a:rPr>
              <a:t>TLB</a:t>
            </a: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4343400" y="5168900"/>
            <a:ext cx="1600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H="1">
            <a:off x="3352800" y="4864100"/>
            <a:ext cx="45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3352800" y="4864100"/>
            <a:ext cx="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3352800" y="5778500"/>
            <a:ext cx="2590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19" name="AutoShape 35"/>
          <p:cNvSpPr>
            <a:spLocks noChangeArrowheads="1"/>
          </p:cNvSpPr>
          <p:nvPr/>
        </p:nvSpPr>
        <p:spPr bwMode="auto">
          <a:xfrm>
            <a:off x="7010400" y="5549900"/>
            <a:ext cx="1143000" cy="3810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66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83" name="Text Box 36"/>
          <p:cNvSpPr txBox="1">
            <a:spLocks noChangeArrowheads="1"/>
          </p:cNvSpPr>
          <p:nvPr/>
        </p:nvSpPr>
        <p:spPr bwMode="auto">
          <a:xfrm>
            <a:off x="7315200" y="5929313"/>
            <a:ext cx="1312863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4 instr./cycle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3657600" y="5700713"/>
            <a:ext cx="1538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Virtual address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5867400" y="4329113"/>
            <a:ext cx="2281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Final Branch Prediction</a:t>
            </a:r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>
            <a:off x="3643313" y="1358900"/>
            <a:ext cx="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Text Box 40"/>
          <p:cNvSpPr txBox="1">
            <a:spLocks noChangeArrowheads="1"/>
          </p:cNvSpPr>
          <p:nvPr/>
        </p:nvSpPr>
        <p:spPr bwMode="auto">
          <a:xfrm>
            <a:off x="3124200" y="1143000"/>
            <a:ext cx="449263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PC</a:t>
            </a: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4114800" y="26543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H="1">
            <a:off x="4419600" y="25781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4175125" y="2284413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/>
              <a:t>10</a:t>
            </a:r>
          </a:p>
        </p:txBody>
      </p:sp>
      <p:sp>
        <p:nvSpPr>
          <p:cNvPr id="42028" name="Line 46"/>
          <p:cNvSpPr>
            <a:spLocks noChangeShapeType="1"/>
          </p:cNvSpPr>
          <p:nvPr/>
        </p:nvSpPr>
        <p:spPr bwMode="auto">
          <a:xfrm>
            <a:off x="6477000" y="13589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Line 47"/>
          <p:cNvSpPr>
            <a:spLocks noChangeShapeType="1"/>
          </p:cNvSpPr>
          <p:nvPr/>
        </p:nvSpPr>
        <p:spPr bwMode="auto">
          <a:xfrm>
            <a:off x="7924800" y="13589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Rectangle 48"/>
          <p:cNvSpPr>
            <a:spLocks noChangeArrowheads="1"/>
          </p:cNvSpPr>
          <p:nvPr/>
        </p:nvSpPr>
        <p:spPr bwMode="auto">
          <a:xfrm>
            <a:off x="3200400" y="1663700"/>
            <a:ext cx="2514600" cy="2209800"/>
          </a:xfrm>
          <a:prstGeom prst="rect">
            <a:avLst/>
          </a:prstGeom>
          <a:noFill/>
          <a:ln w="28575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2031" name="Rectangle 49"/>
          <p:cNvSpPr>
            <a:spLocks noChangeArrowheads="1"/>
          </p:cNvSpPr>
          <p:nvPr/>
        </p:nvSpPr>
        <p:spPr bwMode="auto">
          <a:xfrm>
            <a:off x="6096000" y="1663700"/>
            <a:ext cx="1295400" cy="2209800"/>
          </a:xfrm>
          <a:prstGeom prst="rect">
            <a:avLst/>
          </a:prstGeom>
          <a:noFill/>
          <a:ln w="28575">
            <a:solidFill>
              <a:srgbClr val="FF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2032" name="Text Box 50"/>
          <p:cNvSpPr txBox="1">
            <a:spLocks noChangeArrowheads="1"/>
          </p:cNvSpPr>
          <p:nvPr/>
        </p:nvSpPr>
        <p:spPr bwMode="auto">
          <a:xfrm>
            <a:off x="7467600" y="4816475"/>
            <a:ext cx="1481138" cy="566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kumimoji="1" lang="en-US" altLang="zh-TW">
                <a:solidFill>
                  <a:srgbClr val="FF0000"/>
                </a:solidFill>
              </a:rPr>
              <a:t>For Single-cycle </a:t>
            </a:r>
          </a:p>
          <a:p>
            <a:pPr>
              <a:buFont typeface="Wingdings" pitchFamily="2" charset="2"/>
              <a:buNone/>
            </a:pPr>
            <a:r>
              <a:rPr kumimoji="1" lang="en-US" altLang="zh-TW">
                <a:solidFill>
                  <a:srgbClr val="FF0000"/>
                </a:solidFill>
              </a:rPr>
              <a:t>Prediction </a:t>
            </a:r>
          </a:p>
        </p:txBody>
      </p:sp>
      <p:sp>
        <p:nvSpPr>
          <p:cNvPr id="42033" name="Line 51"/>
          <p:cNvSpPr>
            <a:spLocks noChangeShapeType="1"/>
          </p:cNvSpPr>
          <p:nvPr/>
        </p:nvSpPr>
        <p:spPr bwMode="auto">
          <a:xfrm flipH="1">
            <a:off x="7086600" y="50927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34" name="Line 52"/>
          <p:cNvSpPr>
            <a:spLocks noChangeShapeType="1"/>
          </p:cNvSpPr>
          <p:nvPr/>
        </p:nvSpPr>
        <p:spPr bwMode="auto">
          <a:xfrm>
            <a:off x="6400800" y="335280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5" name="Text Box 24"/>
          <p:cNvSpPr txBox="1">
            <a:spLocks noChangeArrowheads="1"/>
          </p:cNvSpPr>
          <p:nvPr/>
        </p:nvSpPr>
        <p:spPr bwMode="auto">
          <a:xfrm>
            <a:off x="5943600" y="3548063"/>
            <a:ext cx="17526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Global prediction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BBDD869-602F-4203-9F89-AF8D6C002551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38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Target Prediction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Try the easy ones first</a:t>
            </a:r>
          </a:p>
          <a:p>
            <a:pPr lvl="1"/>
            <a:r>
              <a:rPr lang="en-US" smtClean="0"/>
              <a:t>Direct jumps</a:t>
            </a:r>
          </a:p>
          <a:p>
            <a:pPr lvl="1"/>
            <a:r>
              <a:rPr lang="en-US" smtClean="0"/>
              <a:t>Call/Return</a:t>
            </a:r>
          </a:p>
          <a:p>
            <a:pPr lvl="1"/>
            <a:r>
              <a:rPr lang="en-US" smtClean="0"/>
              <a:t>Conditional branch (bi-directional)</a:t>
            </a:r>
          </a:p>
          <a:p>
            <a:r>
              <a:rPr lang="en-US" smtClean="0"/>
              <a:t>Branch Target Buffer (BTB)</a:t>
            </a:r>
          </a:p>
          <a:p>
            <a:r>
              <a:rPr lang="en-US" smtClean="0"/>
              <a:t>Return Address Stack (RAS)</a:t>
            </a:r>
          </a:p>
          <a:p>
            <a:endParaRPr lang="en-US" smtClean="0"/>
          </a:p>
        </p:txBody>
      </p:sp>
      <p:sp>
        <p:nvSpPr>
          <p:cNvPr id="4301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704B7A25-4C15-4A03-BCE4-FA9C2A1043E2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39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Target Buffer (BTB)</a:t>
            </a:r>
          </a:p>
        </p:txBody>
      </p:sp>
      <p:sp>
        <p:nvSpPr>
          <p:cNvPr id="44036" name="Rectangle 62"/>
          <p:cNvSpPr>
            <a:spLocks noChangeArrowheads="1"/>
          </p:cNvSpPr>
          <p:nvPr/>
        </p:nvSpPr>
        <p:spPr bwMode="auto">
          <a:xfrm>
            <a:off x="2286000" y="2551113"/>
            <a:ext cx="5334000" cy="307975"/>
          </a:xfrm>
          <a:prstGeom prst="rect">
            <a:avLst/>
          </a:prstGeom>
          <a:solidFill>
            <a:srgbClr val="CCFF66">
              <a:alpha val="52156"/>
            </a:srgbClr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4037" name="Rectangle 9"/>
          <p:cNvSpPr>
            <a:spLocks noChangeArrowheads="1"/>
          </p:cNvSpPr>
          <p:nvPr/>
        </p:nvSpPr>
        <p:spPr bwMode="auto">
          <a:xfrm>
            <a:off x="2971800" y="2141538"/>
            <a:ext cx="914400" cy="3397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Target</a:t>
            </a:r>
          </a:p>
        </p:txBody>
      </p:sp>
      <p:sp>
        <p:nvSpPr>
          <p:cNvPr id="44038" name="Rectangle 11"/>
          <p:cNvSpPr>
            <a:spLocks noChangeArrowheads="1"/>
          </p:cNvSpPr>
          <p:nvPr/>
        </p:nvSpPr>
        <p:spPr bwMode="auto">
          <a:xfrm>
            <a:off x="2286000" y="2141538"/>
            <a:ext cx="685800" cy="3397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Tag</a:t>
            </a:r>
          </a:p>
        </p:txBody>
      </p:sp>
      <p:sp>
        <p:nvSpPr>
          <p:cNvPr id="44039" name="Rectangle 12"/>
          <p:cNvSpPr>
            <a:spLocks noChangeArrowheads="1"/>
          </p:cNvSpPr>
          <p:nvPr/>
        </p:nvSpPr>
        <p:spPr bwMode="auto">
          <a:xfrm>
            <a:off x="4572000" y="2141538"/>
            <a:ext cx="914400" cy="3397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Target</a:t>
            </a:r>
          </a:p>
        </p:txBody>
      </p:sp>
      <p:sp>
        <p:nvSpPr>
          <p:cNvPr id="44040" name="Rectangle 13"/>
          <p:cNvSpPr>
            <a:spLocks noChangeArrowheads="1"/>
          </p:cNvSpPr>
          <p:nvPr/>
        </p:nvSpPr>
        <p:spPr bwMode="auto">
          <a:xfrm>
            <a:off x="3886200" y="2141538"/>
            <a:ext cx="685800" cy="3397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Tag</a:t>
            </a:r>
          </a:p>
        </p:txBody>
      </p:sp>
      <p:sp>
        <p:nvSpPr>
          <p:cNvPr id="44041" name="Rectangle 14"/>
          <p:cNvSpPr>
            <a:spLocks noChangeArrowheads="1"/>
          </p:cNvSpPr>
          <p:nvPr/>
        </p:nvSpPr>
        <p:spPr bwMode="auto">
          <a:xfrm>
            <a:off x="6705600" y="2141538"/>
            <a:ext cx="914400" cy="3397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Target</a:t>
            </a:r>
          </a:p>
        </p:txBody>
      </p:sp>
      <p:sp>
        <p:nvSpPr>
          <p:cNvPr id="44042" name="Rectangle 15"/>
          <p:cNvSpPr>
            <a:spLocks noChangeArrowheads="1"/>
          </p:cNvSpPr>
          <p:nvPr/>
        </p:nvSpPr>
        <p:spPr bwMode="auto">
          <a:xfrm>
            <a:off x="6019800" y="2141538"/>
            <a:ext cx="685800" cy="3397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Tag</a:t>
            </a:r>
          </a:p>
        </p:txBody>
      </p:sp>
      <p:sp>
        <p:nvSpPr>
          <p:cNvPr id="44043" name="Rectangle 16"/>
          <p:cNvSpPr>
            <a:spLocks noChangeArrowheads="1"/>
          </p:cNvSpPr>
          <p:nvPr/>
        </p:nvSpPr>
        <p:spPr bwMode="auto">
          <a:xfrm>
            <a:off x="5486400" y="2141538"/>
            <a:ext cx="533400" cy="3397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…</a:t>
            </a:r>
          </a:p>
        </p:txBody>
      </p:sp>
      <p:sp>
        <p:nvSpPr>
          <p:cNvPr id="44044" name="Text Box 18"/>
          <p:cNvSpPr txBox="1">
            <a:spLocks noChangeArrowheads="1"/>
          </p:cNvSpPr>
          <p:nvPr/>
        </p:nvSpPr>
        <p:spPr bwMode="auto">
          <a:xfrm>
            <a:off x="6656388" y="1295400"/>
            <a:ext cx="717550" cy="4619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/>
              <a:t>BTB</a:t>
            </a:r>
          </a:p>
        </p:txBody>
      </p:sp>
      <p:sp>
        <p:nvSpPr>
          <p:cNvPr id="44045" name="Text Box 19"/>
          <p:cNvSpPr txBox="1">
            <a:spLocks noChangeArrowheads="1"/>
          </p:cNvSpPr>
          <p:nvPr/>
        </p:nvSpPr>
        <p:spPr bwMode="auto">
          <a:xfrm>
            <a:off x="152400" y="1295400"/>
            <a:ext cx="1106488" cy="338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Branch PC</a:t>
            </a:r>
          </a:p>
        </p:txBody>
      </p:sp>
      <p:cxnSp>
        <p:nvCxnSpPr>
          <p:cNvPr id="44046" name="AutoShape 20"/>
          <p:cNvCxnSpPr>
            <a:cxnSpLocks noChangeShapeType="1"/>
            <a:stCxn id="44045" idx="2"/>
            <a:endCxn id="44038" idx="1"/>
          </p:cNvCxnSpPr>
          <p:nvPr/>
        </p:nvCxnSpPr>
        <p:spPr bwMode="auto">
          <a:xfrm rot="16200000" flipH="1">
            <a:off x="1157288" y="1182688"/>
            <a:ext cx="677862" cy="157956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07221" name="Oval 21"/>
          <p:cNvSpPr>
            <a:spLocks noChangeArrowheads="1"/>
          </p:cNvSpPr>
          <p:nvPr/>
        </p:nvSpPr>
        <p:spPr bwMode="auto">
          <a:xfrm>
            <a:off x="2406650" y="4486275"/>
            <a:ext cx="457200" cy="47625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=</a:t>
            </a:r>
          </a:p>
        </p:txBody>
      </p:sp>
      <p:sp>
        <p:nvSpPr>
          <p:cNvPr id="307223" name="Oval 23"/>
          <p:cNvSpPr>
            <a:spLocks noChangeArrowheads="1"/>
          </p:cNvSpPr>
          <p:nvPr/>
        </p:nvSpPr>
        <p:spPr bwMode="auto">
          <a:xfrm>
            <a:off x="2895600" y="4486275"/>
            <a:ext cx="457200" cy="47625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=</a:t>
            </a:r>
          </a:p>
        </p:txBody>
      </p:sp>
      <p:sp>
        <p:nvSpPr>
          <p:cNvPr id="307224" name="Oval 24"/>
          <p:cNvSpPr>
            <a:spLocks noChangeArrowheads="1"/>
          </p:cNvSpPr>
          <p:nvPr/>
        </p:nvSpPr>
        <p:spPr bwMode="auto">
          <a:xfrm>
            <a:off x="3733800" y="4486275"/>
            <a:ext cx="457200" cy="47625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=</a:t>
            </a:r>
          </a:p>
        </p:txBody>
      </p:sp>
      <p:cxnSp>
        <p:nvCxnSpPr>
          <p:cNvPr id="44050" name="AutoShape 25"/>
          <p:cNvCxnSpPr>
            <a:cxnSpLocks noChangeShapeType="1"/>
            <a:stCxn id="44038" idx="2"/>
            <a:endCxn id="307221" idx="0"/>
          </p:cNvCxnSpPr>
          <p:nvPr/>
        </p:nvCxnSpPr>
        <p:spPr bwMode="auto">
          <a:xfrm>
            <a:off x="2628900" y="2481263"/>
            <a:ext cx="6350" cy="20050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07228" name="AutoShape 28"/>
          <p:cNvSpPr>
            <a:spLocks noChangeArrowheads="1"/>
          </p:cNvSpPr>
          <p:nvPr/>
        </p:nvSpPr>
        <p:spPr bwMode="auto">
          <a:xfrm>
            <a:off x="5181600" y="5029200"/>
            <a:ext cx="16764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cxnSp>
        <p:nvCxnSpPr>
          <p:cNvPr id="44052" name="AutoShape 30"/>
          <p:cNvCxnSpPr>
            <a:cxnSpLocks noChangeShapeType="1"/>
            <a:stCxn id="44040" idx="2"/>
            <a:endCxn id="307223" idx="0"/>
          </p:cNvCxnSpPr>
          <p:nvPr/>
        </p:nvCxnSpPr>
        <p:spPr bwMode="auto">
          <a:xfrm rot="5400000">
            <a:off x="2674144" y="2931319"/>
            <a:ext cx="2005012" cy="11049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cxnSp>
        <p:nvCxnSpPr>
          <p:cNvPr id="44053" name="AutoShape 31"/>
          <p:cNvCxnSpPr>
            <a:cxnSpLocks noChangeShapeType="1"/>
            <a:stCxn id="44042" idx="2"/>
            <a:endCxn id="307224" idx="0"/>
          </p:cNvCxnSpPr>
          <p:nvPr/>
        </p:nvCxnSpPr>
        <p:spPr bwMode="auto">
          <a:xfrm rot="5400000">
            <a:off x="4160044" y="2283619"/>
            <a:ext cx="2005012" cy="24003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4054" name="Line 33"/>
          <p:cNvSpPr>
            <a:spLocks noChangeShapeType="1"/>
          </p:cNvSpPr>
          <p:nvPr/>
        </p:nvSpPr>
        <p:spPr bwMode="auto">
          <a:xfrm>
            <a:off x="54864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55" name="Line 34"/>
          <p:cNvSpPr>
            <a:spLocks noChangeShapeType="1"/>
          </p:cNvSpPr>
          <p:nvPr/>
        </p:nvSpPr>
        <p:spPr bwMode="auto">
          <a:xfrm>
            <a:off x="57912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56" name="Line 35"/>
          <p:cNvSpPr>
            <a:spLocks noChangeShapeType="1"/>
          </p:cNvSpPr>
          <p:nvPr/>
        </p:nvSpPr>
        <p:spPr bwMode="auto">
          <a:xfrm>
            <a:off x="66294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4057" name="AutoShape 36"/>
          <p:cNvCxnSpPr>
            <a:cxnSpLocks noChangeShapeType="1"/>
            <a:stCxn id="44037" idx="2"/>
            <a:endCxn id="44054" idx="1"/>
          </p:cNvCxnSpPr>
          <p:nvPr/>
        </p:nvCxnSpPr>
        <p:spPr bwMode="auto">
          <a:xfrm rot="16200000" flipH="1">
            <a:off x="3183731" y="2726532"/>
            <a:ext cx="2547937" cy="20574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44058" name="AutoShape 37"/>
          <p:cNvCxnSpPr>
            <a:cxnSpLocks noChangeShapeType="1"/>
            <a:stCxn id="44039" idx="2"/>
            <a:endCxn id="44055" idx="1"/>
          </p:cNvCxnSpPr>
          <p:nvPr/>
        </p:nvCxnSpPr>
        <p:spPr bwMode="auto">
          <a:xfrm rot="16200000" flipH="1">
            <a:off x="4136231" y="3374232"/>
            <a:ext cx="2547937" cy="7620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cxnSp>
        <p:nvCxnSpPr>
          <p:cNvPr id="44059" name="AutoShape 38"/>
          <p:cNvCxnSpPr>
            <a:cxnSpLocks noChangeShapeType="1"/>
            <a:stCxn id="44041" idx="2"/>
            <a:endCxn id="44056" idx="1"/>
          </p:cNvCxnSpPr>
          <p:nvPr/>
        </p:nvCxnSpPr>
        <p:spPr bwMode="auto">
          <a:xfrm rot="5400000">
            <a:off x="5622131" y="3488532"/>
            <a:ext cx="2547937" cy="5334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FF"/>
            </a:solidFill>
            <a:miter lim="800000"/>
            <a:headEnd/>
            <a:tailEnd type="triangle" w="lg" len="lg"/>
          </a:ln>
        </p:spPr>
      </p:cxnSp>
      <p:sp>
        <p:nvSpPr>
          <p:cNvPr id="44060" name="Rectangle 39"/>
          <p:cNvSpPr>
            <a:spLocks noChangeArrowheads="1"/>
          </p:cNvSpPr>
          <p:nvPr/>
        </p:nvSpPr>
        <p:spPr bwMode="auto">
          <a:xfrm>
            <a:off x="3276600" y="4495800"/>
            <a:ext cx="5334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…</a:t>
            </a:r>
          </a:p>
        </p:txBody>
      </p:sp>
      <p:sp>
        <p:nvSpPr>
          <p:cNvPr id="44061" name="Rectangle 40"/>
          <p:cNvSpPr>
            <a:spLocks noChangeArrowheads="1"/>
          </p:cNvSpPr>
          <p:nvPr/>
        </p:nvSpPr>
        <p:spPr bwMode="auto">
          <a:xfrm>
            <a:off x="2514600" y="5105400"/>
            <a:ext cx="16764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4062" name="Line 42"/>
          <p:cNvSpPr>
            <a:spLocks noChangeShapeType="1"/>
          </p:cNvSpPr>
          <p:nvPr/>
        </p:nvSpPr>
        <p:spPr bwMode="auto">
          <a:xfrm>
            <a:off x="2667000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63" name="Line 43"/>
          <p:cNvSpPr>
            <a:spLocks noChangeShapeType="1"/>
          </p:cNvSpPr>
          <p:nvPr/>
        </p:nvSpPr>
        <p:spPr bwMode="auto">
          <a:xfrm>
            <a:off x="3124200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64" name="Line 44"/>
          <p:cNvSpPr>
            <a:spLocks noChangeShapeType="1"/>
          </p:cNvSpPr>
          <p:nvPr/>
        </p:nvSpPr>
        <p:spPr bwMode="auto">
          <a:xfrm>
            <a:off x="3962400" y="4953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65" name="Line 45"/>
          <p:cNvSpPr>
            <a:spLocks noChangeShapeType="1"/>
          </p:cNvSpPr>
          <p:nvPr/>
        </p:nvSpPr>
        <p:spPr bwMode="auto">
          <a:xfrm>
            <a:off x="4191000" y="5181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66" name="Line 46"/>
          <p:cNvSpPr>
            <a:spLocks noChangeShapeType="1"/>
          </p:cNvSpPr>
          <p:nvPr/>
        </p:nvSpPr>
        <p:spPr bwMode="auto">
          <a:xfrm>
            <a:off x="4191000" y="53340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247" name="AutoShape 47"/>
          <p:cNvSpPr>
            <a:spLocks noChangeArrowheads="1"/>
          </p:cNvSpPr>
          <p:nvPr/>
        </p:nvSpPr>
        <p:spPr bwMode="auto">
          <a:xfrm rot="-5400000">
            <a:off x="7219950" y="5886450"/>
            <a:ext cx="10287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307248" name="Rectangle 48"/>
          <p:cNvSpPr>
            <a:spLocks noChangeArrowheads="1"/>
          </p:cNvSpPr>
          <p:nvPr/>
        </p:nvSpPr>
        <p:spPr bwMode="auto">
          <a:xfrm>
            <a:off x="609600" y="3906838"/>
            <a:ext cx="533400" cy="4159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+</a:t>
            </a:r>
          </a:p>
        </p:txBody>
      </p:sp>
      <p:cxnSp>
        <p:nvCxnSpPr>
          <p:cNvPr id="44069" name="AutoShape 50"/>
          <p:cNvCxnSpPr>
            <a:cxnSpLocks noChangeShapeType="1"/>
            <a:endCxn id="307221" idx="2"/>
          </p:cNvCxnSpPr>
          <p:nvPr/>
        </p:nvCxnSpPr>
        <p:spPr bwMode="auto">
          <a:xfrm rot="16200000" flipH="1">
            <a:off x="936625" y="3254375"/>
            <a:ext cx="2438400" cy="50165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4070" name="Line 51"/>
          <p:cNvSpPr>
            <a:spLocks noChangeShapeType="1"/>
          </p:cNvSpPr>
          <p:nvPr/>
        </p:nvSpPr>
        <p:spPr bwMode="auto">
          <a:xfrm>
            <a:off x="762000" y="3581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1" name="Text Box 52"/>
          <p:cNvSpPr txBox="1">
            <a:spLocks noChangeArrowheads="1"/>
          </p:cNvSpPr>
          <p:nvPr/>
        </p:nvSpPr>
        <p:spPr bwMode="auto">
          <a:xfrm>
            <a:off x="593725" y="3160713"/>
            <a:ext cx="311150" cy="366712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/>
              <a:t>4</a:t>
            </a:r>
          </a:p>
        </p:txBody>
      </p:sp>
      <p:sp>
        <p:nvSpPr>
          <p:cNvPr id="44072" name="Line 53"/>
          <p:cNvSpPr>
            <a:spLocks noChangeShapeType="1"/>
          </p:cNvSpPr>
          <p:nvPr/>
        </p:nvSpPr>
        <p:spPr bwMode="auto">
          <a:xfrm>
            <a:off x="990600" y="22860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3" name="Line 54"/>
          <p:cNvSpPr>
            <a:spLocks noChangeShapeType="1"/>
          </p:cNvSpPr>
          <p:nvPr/>
        </p:nvSpPr>
        <p:spPr bwMode="auto">
          <a:xfrm>
            <a:off x="7315200" y="58674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4" name="Line 55"/>
          <p:cNvSpPr>
            <a:spLocks noChangeShapeType="1"/>
          </p:cNvSpPr>
          <p:nvPr/>
        </p:nvSpPr>
        <p:spPr bwMode="auto">
          <a:xfrm>
            <a:off x="7315200" y="6324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4075" name="AutoShape 56"/>
          <p:cNvCxnSpPr>
            <a:cxnSpLocks noChangeShapeType="1"/>
            <a:stCxn id="307228" idx="1"/>
            <a:endCxn id="44073" idx="1"/>
          </p:cNvCxnSpPr>
          <p:nvPr/>
        </p:nvCxnSpPr>
        <p:spPr bwMode="auto">
          <a:xfrm rot="16200000" flipH="1">
            <a:off x="6548437" y="4881563"/>
            <a:ext cx="466725" cy="1524000"/>
          </a:xfrm>
          <a:prstGeom prst="bentConnector3">
            <a:avLst>
              <a:gd name="adj1" fmla="val 9795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cxnSp>
        <p:nvCxnSpPr>
          <p:cNvPr id="44076" name="AutoShape 57"/>
          <p:cNvCxnSpPr>
            <a:cxnSpLocks noChangeShapeType="1"/>
            <a:stCxn id="307248" idx="2"/>
            <a:endCxn id="44074" idx="1"/>
          </p:cNvCxnSpPr>
          <p:nvPr/>
        </p:nvCxnSpPr>
        <p:spPr bwMode="auto">
          <a:xfrm rot="16200000" flipH="1">
            <a:off x="3209131" y="1999457"/>
            <a:ext cx="2001837" cy="6667500"/>
          </a:xfrm>
          <a:prstGeom prst="bentConnector3">
            <a:avLst>
              <a:gd name="adj1" fmla="val 9912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4077" name="Line 58"/>
          <p:cNvSpPr>
            <a:spLocks noChangeShapeType="1"/>
          </p:cNvSpPr>
          <p:nvPr/>
        </p:nvSpPr>
        <p:spPr bwMode="auto">
          <a:xfrm>
            <a:off x="7924800" y="6096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78" name="Text Box 59"/>
          <p:cNvSpPr txBox="1">
            <a:spLocks noChangeArrowheads="1"/>
          </p:cNvSpPr>
          <p:nvPr/>
        </p:nvSpPr>
        <p:spPr bwMode="auto">
          <a:xfrm>
            <a:off x="8061325" y="5394325"/>
            <a:ext cx="806450" cy="6334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Branch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Target</a:t>
            </a:r>
          </a:p>
        </p:txBody>
      </p:sp>
      <p:sp>
        <p:nvSpPr>
          <p:cNvPr id="44079" name="Line 60"/>
          <p:cNvSpPr>
            <a:spLocks noChangeShapeType="1"/>
          </p:cNvSpPr>
          <p:nvPr/>
        </p:nvSpPr>
        <p:spPr bwMode="auto">
          <a:xfrm>
            <a:off x="7696200" y="4953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80" name="Text Box 63"/>
          <p:cNvSpPr txBox="1">
            <a:spLocks noChangeArrowheads="1"/>
          </p:cNvSpPr>
          <p:nvPr/>
        </p:nvSpPr>
        <p:spPr bwMode="auto">
          <a:xfrm>
            <a:off x="7162800" y="4191000"/>
            <a:ext cx="1023938" cy="9302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Predicted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Branch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Direction</a:t>
            </a:r>
          </a:p>
        </p:txBody>
      </p:sp>
      <p:sp>
        <p:nvSpPr>
          <p:cNvPr id="44081" name="Text Box 65"/>
          <p:cNvSpPr txBox="1">
            <a:spLocks noChangeArrowheads="1"/>
          </p:cNvSpPr>
          <p:nvPr/>
        </p:nvSpPr>
        <p:spPr bwMode="auto">
          <a:xfrm>
            <a:off x="7507288" y="6140450"/>
            <a:ext cx="296862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0</a:t>
            </a:r>
          </a:p>
        </p:txBody>
      </p:sp>
      <p:sp>
        <p:nvSpPr>
          <p:cNvPr id="44082" name="Text Box 66"/>
          <p:cNvSpPr txBox="1">
            <a:spLocks noChangeArrowheads="1"/>
          </p:cNvSpPr>
          <p:nvPr/>
        </p:nvSpPr>
        <p:spPr bwMode="auto">
          <a:xfrm>
            <a:off x="7515225" y="5699125"/>
            <a:ext cx="244475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1</a:t>
            </a:r>
          </a:p>
        </p:txBody>
      </p:sp>
      <p:sp>
        <p:nvSpPr>
          <p:cNvPr id="4408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24F342F-8CA1-49C5-AFD6-A1C8B23CA826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Misprediction</a:t>
            </a:r>
          </a:p>
        </p:txBody>
      </p:sp>
      <p:sp>
        <p:nvSpPr>
          <p:cNvPr id="262195" name="Rectangle 51"/>
          <p:cNvSpPr>
            <a:spLocks noChangeArrowheads="1"/>
          </p:cNvSpPr>
          <p:nvPr/>
        </p:nvSpPr>
        <p:spPr bwMode="auto">
          <a:xfrm>
            <a:off x="46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196" name="Rectangle 52"/>
          <p:cNvSpPr>
            <a:spLocks noChangeArrowheads="1"/>
          </p:cNvSpPr>
          <p:nvPr/>
        </p:nvSpPr>
        <p:spPr bwMode="auto">
          <a:xfrm>
            <a:off x="84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197" name="Rectangle 53"/>
          <p:cNvSpPr>
            <a:spLocks noChangeArrowheads="1"/>
          </p:cNvSpPr>
          <p:nvPr/>
        </p:nvSpPr>
        <p:spPr bwMode="auto">
          <a:xfrm>
            <a:off x="122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198" name="Rectangle 54"/>
          <p:cNvSpPr>
            <a:spLocks noChangeArrowheads="1"/>
          </p:cNvSpPr>
          <p:nvPr/>
        </p:nvSpPr>
        <p:spPr bwMode="auto">
          <a:xfrm>
            <a:off x="160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199" name="Rectangle 55"/>
          <p:cNvSpPr>
            <a:spLocks noChangeArrowheads="1"/>
          </p:cNvSpPr>
          <p:nvPr/>
        </p:nvSpPr>
        <p:spPr bwMode="auto">
          <a:xfrm>
            <a:off x="198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0" name="Rectangle 56"/>
          <p:cNvSpPr>
            <a:spLocks noChangeArrowheads="1"/>
          </p:cNvSpPr>
          <p:nvPr/>
        </p:nvSpPr>
        <p:spPr bwMode="auto">
          <a:xfrm>
            <a:off x="236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1" name="Rectangle 57"/>
          <p:cNvSpPr>
            <a:spLocks noChangeArrowheads="1"/>
          </p:cNvSpPr>
          <p:nvPr/>
        </p:nvSpPr>
        <p:spPr bwMode="auto">
          <a:xfrm>
            <a:off x="274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2" name="Rectangle 58"/>
          <p:cNvSpPr>
            <a:spLocks noChangeArrowheads="1"/>
          </p:cNvSpPr>
          <p:nvPr/>
        </p:nvSpPr>
        <p:spPr bwMode="auto">
          <a:xfrm>
            <a:off x="313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3" name="Rectangle 59"/>
          <p:cNvSpPr>
            <a:spLocks noChangeArrowheads="1"/>
          </p:cNvSpPr>
          <p:nvPr/>
        </p:nvSpPr>
        <p:spPr bwMode="auto">
          <a:xfrm>
            <a:off x="351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4" name="Rectangle 60"/>
          <p:cNvSpPr>
            <a:spLocks noChangeArrowheads="1"/>
          </p:cNvSpPr>
          <p:nvPr/>
        </p:nvSpPr>
        <p:spPr bwMode="auto">
          <a:xfrm>
            <a:off x="389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5" name="Rectangle 61"/>
          <p:cNvSpPr>
            <a:spLocks noChangeArrowheads="1"/>
          </p:cNvSpPr>
          <p:nvPr/>
        </p:nvSpPr>
        <p:spPr bwMode="auto">
          <a:xfrm>
            <a:off x="427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6" name="Rectangle 62"/>
          <p:cNvSpPr>
            <a:spLocks noChangeArrowheads="1"/>
          </p:cNvSpPr>
          <p:nvPr/>
        </p:nvSpPr>
        <p:spPr bwMode="auto">
          <a:xfrm>
            <a:off x="465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7" name="Rectangle 63"/>
          <p:cNvSpPr>
            <a:spLocks noChangeArrowheads="1"/>
          </p:cNvSpPr>
          <p:nvPr/>
        </p:nvSpPr>
        <p:spPr bwMode="auto">
          <a:xfrm>
            <a:off x="503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8" name="Rectangle 64"/>
          <p:cNvSpPr>
            <a:spLocks noChangeArrowheads="1"/>
          </p:cNvSpPr>
          <p:nvPr/>
        </p:nvSpPr>
        <p:spPr bwMode="auto">
          <a:xfrm>
            <a:off x="541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09" name="Rectangle 65"/>
          <p:cNvSpPr>
            <a:spLocks noChangeArrowheads="1"/>
          </p:cNvSpPr>
          <p:nvPr/>
        </p:nvSpPr>
        <p:spPr bwMode="auto">
          <a:xfrm>
            <a:off x="579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10" name="Rectangle 66"/>
          <p:cNvSpPr>
            <a:spLocks noChangeArrowheads="1"/>
          </p:cNvSpPr>
          <p:nvPr/>
        </p:nvSpPr>
        <p:spPr bwMode="auto">
          <a:xfrm>
            <a:off x="617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11" name="Rectangle 67"/>
          <p:cNvSpPr>
            <a:spLocks noChangeArrowheads="1"/>
          </p:cNvSpPr>
          <p:nvPr/>
        </p:nvSpPr>
        <p:spPr bwMode="auto">
          <a:xfrm>
            <a:off x="655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12" name="Rectangle 68"/>
          <p:cNvSpPr>
            <a:spLocks noChangeArrowheads="1"/>
          </p:cNvSpPr>
          <p:nvPr/>
        </p:nvSpPr>
        <p:spPr bwMode="auto">
          <a:xfrm>
            <a:off x="694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13" name="Rectangle 69"/>
          <p:cNvSpPr>
            <a:spLocks noChangeArrowheads="1"/>
          </p:cNvSpPr>
          <p:nvPr/>
        </p:nvSpPr>
        <p:spPr bwMode="auto">
          <a:xfrm>
            <a:off x="732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14" name="Rectangle 70"/>
          <p:cNvSpPr>
            <a:spLocks noChangeArrowheads="1"/>
          </p:cNvSpPr>
          <p:nvPr/>
        </p:nvSpPr>
        <p:spPr bwMode="auto">
          <a:xfrm>
            <a:off x="770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16" name="Text Box 71"/>
          <p:cNvSpPr txBox="1">
            <a:spLocks noChangeArrowheads="1"/>
          </p:cNvSpPr>
          <p:nvPr/>
        </p:nvSpPr>
        <p:spPr bwMode="auto">
          <a:xfrm>
            <a:off x="463550" y="1676400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Next</a:t>
            </a:r>
          </a:p>
        </p:txBody>
      </p:sp>
      <p:sp>
        <p:nvSpPr>
          <p:cNvPr id="8217" name="Text Box 72"/>
          <p:cNvSpPr txBox="1">
            <a:spLocks noChangeArrowheads="1"/>
          </p:cNvSpPr>
          <p:nvPr/>
        </p:nvSpPr>
        <p:spPr bwMode="auto">
          <a:xfrm>
            <a:off x="1179513" y="16764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Fetch</a:t>
            </a:r>
          </a:p>
        </p:txBody>
      </p:sp>
      <p:sp>
        <p:nvSpPr>
          <p:cNvPr id="8218" name="Text Box 73"/>
          <p:cNvSpPr txBox="1">
            <a:spLocks noChangeArrowheads="1"/>
          </p:cNvSpPr>
          <p:nvPr/>
        </p:nvSpPr>
        <p:spPr bwMode="auto">
          <a:xfrm>
            <a:off x="1911350" y="1676400"/>
            <a:ext cx="527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Drive</a:t>
            </a:r>
          </a:p>
        </p:txBody>
      </p:sp>
      <p:sp>
        <p:nvSpPr>
          <p:cNvPr id="8219" name="Text Box 75"/>
          <p:cNvSpPr txBox="1">
            <a:spLocks noChangeArrowheads="1"/>
          </p:cNvSpPr>
          <p:nvPr/>
        </p:nvSpPr>
        <p:spPr bwMode="auto">
          <a:xfrm>
            <a:off x="2292350" y="1676400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Alloc</a:t>
            </a:r>
          </a:p>
        </p:txBody>
      </p:sp>
      <p:sp>
        <p:nvSpPr>
          <p:cNvPr id="8220" name="Text Box 76"/>
          <p:cNvSpPr txBox="1">
            <a:spLocks noChangeArrowheads="1"/>
          </p:cNvSpPr>
          <p:nvPr/>
        </p:nvSpPr>
        <p:spPr bwMode="auto">
          <a:xfrm>
            <a:off x="2749550" y="1676400"/>
            <a:ext cx="750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Rename</a:t>
            </a:r>
          </a:p>
        </p:txBody>
      </p:sp>
      <p:sp>
        <p:nvSpPr>
          <p:cNvPr id="8221" name="Text Box 77"/>
          <p:cNvSpPr txBox="1">
            <a:spLocks noChangeArrowheads="1"/>
          </p:cNvSpPr>
          <p:nvPr/>
        </p:nvSpPr>
        <p:spPr bwMode="auto">
          <a:xfrm>
            <a:off x="3435350" y="1700213"/>
            <a:ext cx="573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200">
                <a:latin typeface="Arial Narrow" pitchFamily="34" charset="0"/>
              </a:rPr>
              <a:t>Queue</a:t>
            </a:r>
          </a:p>
        </p:txBody>
      </p:sp>
      <p:sp>
        <p:nvSpPr>
          <p:cNvPr id="8222" name="Text Box 78"/>
          <p:cNvSpPr txBox="1">
            <a:spLocks noChangeArrowheads="1"/>
          </p:cNvSpPr>
          <p:nvPr/>
        </p:nvSpPr>
        <p:spPr bwMode="auto">
          <a:xfrm>
            <a:off x="4044950" y="1676400"/>
            <a:ext cx="796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Schedule</a:t>
            </a:r>
          </a:p>
        </p:txBody>
      </p:sp>
      <p:sp>
        <p:nvSpPr>
          <p:cNvPr id="8223" name="Text Box 79"/>
          <p:cNvSpPr txBox="1">
            <a:spLocks noChangeArrowheads="1"/>
          </p:cNvSpPr>
          <p:nvPr/>
        </p:nvSpPr>
        <p:spPr bwMode="auto">
          <a:xfrm>
            <a:off x="5035550" y="1676400"/>
            <a:ext cx="75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Dispatch</a:t>
            </a:r>
          </a:p>
        </p:txBody>
      </p:sp>
      <p:sp>
        <p:nvSpPr>
          <p:cNvPr id="8224" name="Text Box 80"/>
          <p:cNvSpPr txBox="1">
            <a:spLocks noChangeArrowheads="1"/>
          </p:cNvSpPr>
          <p:nvPr/>
        </p:nvSpPr>
        <p:spPr bwMode="auto">
          <a:xfrm>
            <a:off x="5797550" y="16764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Reg File</a:t>
            </a:r>
          </a:p>
        </p:txBody>
      </p:sp>
      <p:sp>
        <p:nvSpPr>
          <p:cNvPr id="8225" name="Text Box 81"/>
          <p:cNvSpPr txBox="1">
            <a:spLocks noChangeArrowheads="1"/>
          </p:cNvSpPr>
          <p:nvPr/>
        </p:nvSpPr>
        <p:spPr bwMode="auto">
          <a:xfrm>
            <a:off x="6521450" y="1676400"/>
            <a:ext cx="52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Exec</a:t>
            </a:r>
          </a:p>
        </p:txBody>
      </p:sp>
      <p:sp>
        <p:nvSpPr>
          <p:cNvPr id="8226" name="Text Box 82"/>
          <p:cNvSpPr txBox="1">
            <a:spLocks noChangeArrowheads="1"/>
          </p:cNvSpPr>
          <p:nvPr/>
        </p:nvSpPr>
        <p:spPr bwMode="auto">
          <a:xfrm>
            <a:off x="6864350" y="16764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Flags</a:t>
            </a:r>
          </a:p>
        </p:txBody>
      </p:sp>
      <p:sp>
        <p:nvSpPr>
          <p:cNvPr id="8227" name="Text Box 83"/>
          <p:cNvSpPr txBox="1">
            <a:spLocks noChangeArrowheads="1"/>
          </p:cNvSpPr>
          <p:nvPr/>
        </p:nvSpPr>
        <p:spPr bwMode="auto">
          <a:xfrm>
            <a:off x="7283450" y="1676400"/>
            <a:ext cx="90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Br Resolve</a:t>
            </a:r>
          </a:p>
        </p:txBody>
      </p:sp>
      <p:sp>
        <p:nvSpPr>
          <p:cNvPr id="262241" name="Rectangle 97"/>
          <p:cNvSpPr>
            <a:spLocks noChangeArrowheads="1"/>
          </p:cNvSpPr>
          <p:nvPr/>
        </p:nvSpPr>
        <p:spPr bwMode="auto">
          <a:xfrm>
            <a:off x="46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29" name="Text Box 96"/>
          <p:cNvSpPr txBox="1">
            <a:spLocks noChangeArrowheads="1"/>
          </p:cNvSpPr>
          <p:nvPr/>
        </p:nvSpPr>
        <p:spPr bwMode="auto">
          <a:xfrm>
            <a:off x="523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</a:t>
            </a:r>
          </a:p>
        </p:txBody>
      </p:sp>
      <p:sp>
        <p:nvSpPr>
          <p:cNvPr id="262242" name="Rectangle 98"/>
          <p:cNvSpPr>
            <a:spLocks noChangeArrowheads="1"/>
          </p:cNvSpPr>
          <p:nvPr/>
        </p:nvSpPr>
        <p:spPr bwMode="auto">
          <a:xfrm>
            <a:off x="84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31" name="Text Box 99"/>
          <p:cNvSpPr txBox="1">
            <a:spLocks noChangeArrowheads="1"/>
          </p:cNvSpPr>
          <p:nvPr/>
        </p:nvSpPr>
        <p:spPr bwMode="auto">
          <a:xfrm>
            <a:off x="904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</a:t>
            </a:r>
          </a:p>
        </p:txBody>
      </p:sp>
      <p:sp>
        <p:nvSpPr>
          <p:cNvPr id="262244" name="Rectangle 100"/>
          <p:cNvSpPr>
            <a:spLocks noChangeArrowheads="1"/>
          </p:cNvSpPr>
          <p:nvPr/>
        </p:nvSpPr>
        <p:spPr bwMode="auto">
          <a:xfrm>
            <a:off x="122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33" name="Text Box 101"/>
          <p:cNvSpPr txBox="1">
            <a:spLocks noChangeArrowheads="1"/>
          </p:cNvSpPr>
          <p:nvPr/>
        </p:nvSpPr>
        <p:spPr bwMode="auto">
          <a:xfrm>
            <a:off x="1285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3</a:t>
            </a:r>
          </a:p>
        </p:txBody>
      </p:sp>
      <p:sp>
        <p:nvSpPr>
          <p:cNvPr id="262246" name="Rectangle 102"/>
          <p:cNvSpPr>
            <a:spLocks noChangeArrowheads="1"/>
          </p:cNvSpPr>
          <p:nvPr/>
        </p:nvSpPr>
        <p:spPr bwMode="auto">
          <a:xfrm>
            <a:off x="160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35" name="Text Box 103"/>
          <p:cNvSpPr txBox="1">
            <a:spLocks noChangeArrowheads="1"/>
          </p:cNvSpPr>
          <p:nvPr/>
        </p:nvSpPr>
        <p:spPr bwMode="auto">
          <a:xfrm>
            <a:off x="1666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4</a:t>
            </a:r>
          </a:p>
        </p:txBody>
      </p:sp>
      <p:sp>
        <p:nvSpPr>
          <p:cNvPr id="262248" name="Rectangle 104"/>
          <p:cNvSpPr>
            <a:spLocks noChangeArrowheads="1"/>
          </p:cNvSpPr>
          <p:nvPr/>
        </p:nvSpPr>
        <p:spPr bwMode="auto">
          <a:xfrm>
            <a:off x="198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37" name="Text Box 105"/>
          <p:cNvSpPr txBox="1">
            <a:spLocks noChangeArrowheads="1"/>
          </p:cNvSpPr>
          <p:nvPr/>
        </p:nvSpPr>
        <p:spPr bwMode="auto">
          <a:xfrm>
            <a:off x="2047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5</a:t>
            </a:r>
          </a:p>
        </p:txBody>
      </p:sp>
      <p:sp>
        <p:nvSpPr>
          <p:cNvPr id="262250" name="Rectangle 106"/>
          <p:cNvSpPr>
            <a:spLocks noChangeArrowheads="1"/>
          </p:cNvSpPr>
          <p:nvPr/>
        </p:nvSpPr>
        <p:spPr bwMode="auto">
          <a:xfrm>
            <a:off x="236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39" name="Text Box 107"/>
          <p:cNvSpPr txBox="1">
            <a:spLocks noChangeArrowheads="1"/>
          </p:cNvSpPr>
          <p:nvPr/>
        </p:nvSpPr>
        <p:spPr bwMode="auto">
          <a:xfrm>
            <a:off x="2428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6</a:t>
            </a:r>
          </a:p>
        </p:txBody>
      </p:sp>
      <p:sp>
        <p:nvSpPr>
          <p:cNvPr id="262252" name="Rectangle 108"/>
          <p:cNvSpPr>
            <a:spLocks noChangeArrowheads="1"/>
          </p:cNvSpPr>
          <p:nvPr/>
        </p:nvSpPr>
        <p:spPr bwMode="auto">
          <a:xfrm>
            <a:off x="274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41" name="Text Box 109"/>
          <p:cNvSpPr txBox="1">
            <a:spLocks noChangeArrowheads="1"/>
          </p:cNvSpPr>
          <p:nvPr/>
        </p:nvSpPr>
        <p:spPr bwMode="auto">
          <a:xfrm>
            <a:off x="2809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7</a:t>
            </a:r>
          </a:p>
        </p:txBody>
      </p:sp>
      <p:sp>
        <p:nvSpPr>
          <p:cNvPr id="262254" name="Rectangle 110"/>
          <p:cNvSpPr>
            <a:spLocks noChangeArrowheads="1"/>
          </p:cNvSpPr>
          <p:nvPr/>
        </p:nvSpPr>
        <p:spPr bwMode="auto">
          <a:xfrm>
            <a:off x="313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43" name="Text Box 111"/>
          <p:cNvSpPr txBox="1">
            <a:spLocks noChangeArrowheads="1"/>
          </p:cNvSpPr>
          <p:nvPr/>
        </p:nvSpPr>
        <p:spPr bwMode="auto">
          <a:xfrm>
            <a:off x="3190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8</a:t>
            </a:r>
          </a:p>
        </p:txBody>
      </p:sp>
      <p:sp>
        <p:nvSpPr>
          <p:cNvPr id="262256" name="Rectangle 112"/>
          <p:cNvSpPr>
            <a:spLocks noChangeArrowheads="1"/>
          </p:cNvSpPr>
          <p:nvPr/>
        </p:nvSpPr>
        <p:spPr bwMode="auto">
          <a:xfrm>
            <a:off x="351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45" name="Text Box 113"/>
          <p:cNvSpPr txBox="1">
            <a:spLocks noChangeArrowheads="1"/>
          </p:cNvSpPr>
          <p:nvPr/>
        </p:nvSpPr>
        <p:spPr bwMode="auto">
          <a:xfrm>
            <a:off x="3571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9</a:t>
            </a:r>
          </a:p>
        </p:txBody>
      </p:sp>
      <p:sp>
        <p:nvSpPr>
          <p:cNvPr id="262258" name="Rectangle 114"/>
          <p:cNvSpPr>
            <a:spLocks noChangeArrowheads="1"/>
          </p:cNvSpPr>
          <p:nvPr/>
        </p:nvSpPr>
        <p:spPr bwMode="auto">
          <a:xfrm>
            <a:off x="3892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47" name="Text Box 115"/>
          <p:cNvSpPr txBox="1">
            <a:spLocks noChangeArrowheads="1"/>
          </p:cNvSpPr>
          <p:nvPr/>
        </p:nvSpPr>
        <p:spPr bwMode="auto">
          <a:xfrm>
            <a:off x="3952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10</a:t>
            </a:r>
          </a:p>
        </p:txBody>
      </p:sp>
      <p:sp>
        <p:nvSpPr>
          <p:cNvPr id="262260" name="Rectangle 116"/>
          <p:cNvSpPr>
            <a:spLocks noChangeArrowheads="1"/>
          </p:cNvSpPr>
          <p:nvPr/>
        </p:nvSpPr>
        <p:spPr bwMode="auto">
          <a:xfrm>
            <a:off x="427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49" name="Text Box 117"/>
          <p:cNvSpPr txBox="1">
            <a:spLocks noChangeArrowheads="1"/>
          </p:cNvSpPr>
          <p:nvPr/>
        </p:nvSpPr>
        <p:spPr bwMode="auto">
          <a:xfrm>
            <a:off x="4333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11</a:t>
            </a:r>
          </a:p>
        </p:txBody>
      </p:sp>
      <p:sp>
        <p:nvSpPr>
          <p:cNvPr id="262262" name="Rectangle 118"/>
          <p:cNvSpPr>
            <a:spLocks noChangeArrowheads="1"/>
          </p:cNvSpPr>
          <p:nvPr/>
        </p:nvSpPr>
        <p:spPr bwMode="auto">
          <a:xfrm>
            <a:off x="465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51" name="Text Box 119"/>
          <p:cNvSpPr txBox="1">
            <a:spLocks noChangeArrowheads="1"/>
          </p:cNvSpPr>
          <p:nvPr/>
        </p:nvSpPr>
        <p:spPr bwMode="auto">
          <a:xfrm>
            <a:off x="4714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12</a:t>
            </a:r>
          </a:p>
        </p:txBody>
      </p:sp>
      <p:sp>
        <p:nvSpPr>
          <p:cNvPr id="262264" name="Rectangle 120"/>
          <p:cNvSpPr>
            <a:spLocks noChangeArrowheads="1"/>
          </p:cNvSpPr>
          <p:nvPr/>
        </p:nvSpPr>
        <p:spPr bwMode="auto">
          <a:xfrm>
            <a:off x="503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53" name="Text Box 121"/>
          <p:cNvSpPr txBox="1">
            <a:spLocks noChangeArrowheads="1"/>
          </p:cNvSpPr>
          <p:nvPr/>
        </p:nvSpPr>
        <p:spPr bwMode="auto">
          <a:xfrm>
            <a:off x="5095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13</a:t>
            </a:r>
          </a:p>
        </p:txBody>
      </p:sp>
      <p:sp>
        <p:nvSpPr>
          <p:cNvPr id="262266" name="Rectangle 122"/>
          <p:cNvSpPr>
            <a:spLocks noChangeArrowheads="1"/>
          </p:cNvSpPr>
          <p:nvPr/>
        </p:nvSpPr>
        <p:spPr bwMode="auto">
          <a:xfrm>
            <a:off x="541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55" name="Text Box 123"/>
          <p:cNvSpPr txBox="1">
            <a:spLocks noChangeArrowheads="1"/>
          </p:cNvSpPr>
          <p:nvPr/>
        </p:nvSpPr>
        <p:spPr bwMode="auto">
          <a:xfrm>
            <a:off x="5476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14</a:t>
            </a:r>
          </a:p>
        </p:txBody>
      </p:sp>
      <p:sp>
        <p:nvSpPr>
          <p:cNvPr id="262268" name="Rectangle 124"/>
          <p:cNvSpPr>
            <a:spLocks noChangeArrowheads="1"/>
          </p:cNvSpPr>
          <p:nvPr/>
        </p:nvSpPr>
        <p:spPr bwMode="auto">
          <a:xfrm>
            <a:off x="579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57" name="Text Box 125"/>
          <p:cNvSpPr txBox="1">
            <a:spLocks noChangeArrowheads="1"/>
          </p:cNvSpPr>
          <p:nvPr/>
        </p:nvSpPr>
        <p:spPr bwMode="auto">
          <a:xfrm>
            <a:off x="5857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15</a:t>
            </a:r>
          </a:p>
        </p:txBody>
      </p:sp>
      <p:sp>
        <p:nvSpPr>
          <p:cNvPr id="262270" name="Rectangle 126"/>
          <p:cNvSpPr>
            <a:spLocks noChangeArrowheads="1"/>
          </p:cNvSpPr>
          <p:nvPr/>
        </p:nvSpPr>
        <p:spPr bwMode="auto">
          <a:xfrm>
            <a:off x="617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59" name="Text Box 127"/>
          <p:cNvSpPr txBox="1">
            <a:spLocks noChangeArrowheads="1"/>
          </p:cNvSpPr>
          <p:nvPr/>
        </p:nvSpPr>
        <p:spPr bwMode="auto">
          <a:xfrm>
            <a:off x="6238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16</a:t>
            </a:r>
          </a:p>
        </p:txBody>
      </p:sp>
      <p:sp>
        <p:nvSpPr>
          <p:cNvPr id="262272" name="Rectangle 128"/>
          <p:cNvSpPr>
            <a:spLocks noChangeArrowheads="1"/>
          </p:cNvSpPr>
          <p:nvPr/>
        </p:nvSpPr>
        <p:spPr bwMode="auto">
          <a:xfrm>
            <a:off x="655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61" name="Text Box 129"/>
          <p:cNvSpPr txBox="1">
            <a:spLocks noChangeArrowheads="1"/>
          </p:cNvSpPr>
          <p:nvPr/>
        </p:nvSpPr>
        <p:spPr bwMode="auto">
          <a:xfrm>
            <a:off x="6619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17</a:t>
            </a:r>
          </a:p>
        </p:txBody>
      </p:sp>
      <p:sp>
        <p:nvSpPr>
          <p:cNvPr id="262274" name="Rectangle 130"/>
          <p:cNvSpPr>
            <a:spLocks noChangeArrowheads="1"/>
          </p:cNvSpPr>
          <p:nvPr/>
        </p:nvSpPr>
        <p:spPr bwMode="auto">
          <a:xfrm>
            <a:off x="694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63" name="Text Box 131"/>
          <p:cNvSpPr txBox="1">
            <a:spLocks noChangeArrowheads="1"/>
          </p:cNvSpPr>
          <p:nvPr/>
        </p:nvSpPr>
        <p:spPr bwMode="auto">
          <a:xfrm>
            <a:off x="7000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18</a:t>
            </a:r>
          </a:p>
        </p:txBody>
      </p:sp>
      <p:sp>
        <p:nvSpPr>
          <p:cNvPr id="262276" name="Rectangle 132"/>
          <p:cNvSpPr>
            <a:spLocks noChangeArrowheads="1"/>
          </p:cNvSpPr>
          <p:nvPr/>
        </p:nvSpPr>
        <p:spPr bwMode="auto">
          <a:xfrm>
            <a:off x="732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65" name="Text Box 133"/>
          <p:cNvSpPr txBox="1">
            <a:spLocks noChangeArrowheads="1"/>
          </p:cNvSpPr>
          <p:nvPr/>
        </p:nvSpPr>
        <p:spPr bwMode="auto">
          <a:xfrm>
            <a:off x="7381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19</a:t>
            </a:r>
          </a:p>
        </p:txBody>
      </p:sp>
      <p:sp>
        <p:nvSpPr>
          <p:cNvPr id="262278" name="Rectangle 134"/>
          <p:cNvSpPr>
            <a:spLocks noChangeArrowheads="1"/>
          </p:cNvSpPr>
          <p:nvPr/>
        </p:nvSpPr>
        <p:spPr bwMode="auto">
          <a:xfrm>
            <a:off x="76771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8267" name="Text Box 135"/>
          <p:cNvSpPr txBox="1">
            <a:spLocks noChangeArrowheads="1"/>
          </p:cNvSpPr>
          <p:nvPr/>
        </p:nvSpPr>
        <p:spPr bwMode="auto">
          <a:xfrm>
            <a:off x="77374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20</a:t>
            </a:r>
          </a:p>
        </p:txBody>
      </p:sp>
      <p:sp>
        <p:nvSpPr>
          <p:cNvPr id="262281" name="Rectangle 137"/>
          <p:cNvSpPr>
            <a:spLocks noChangeArrowheads="1"/>
          </p:cNvSpPr>
          <p:nvPr/>
        </p:nvSpPr>
        <p:spPr bwMode="auto">
          <a:xfrm>
            <a:off x="457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2" name="Rectangle 138"/>
          <p:cNvSpPr>
            <a:spLocks noChangeArrowheads="1"/>
          </p:cNvSpPr>
          <p:nvPr/>
        </p:nvSpPr>
        <p:spPr bwMode="auto">
          <a:xfrm>
            <a:off x="838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3" name="Rectangle 139"/>
          <p:cNvSpPr>
            <a:spLocks noChangeArrowheads="1"/>
          </p:cNvSpPr>
          <p:nvPr/>
        </p:nvSpPr>
        <p:spPr bwMode="auto">
          <a:xfrm>
            <a:off x="1219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4" name="Rectangle 140"/>
          <p:cNvSpPr>
            <a:spLocks noChangeArrowheads="1"/>
          </p:cNvSpPr>
          <p:nvPr/>
        </p:nvSpPr>
        <p:spPr bwMode="auto">
          <a:xfrm>
            <a:off x="1600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5" name="Rectangle 141"/>
          <p:cNvSpPr>
            <a:spLocks noChangeArrowheads="1"/>
          </p:cNvSpPr>
          <p:nvPr/>
        </p:nvSpPr>
        <p:spPr bwMode="auto">
          <a:xfrm>
            <a:off x="1981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6" name="Rectangle 142"/>
          <p:cNvSpPr>
            <a:spLocks noChangeArrowheads="1"/>
          </p:cNvSpPr>
          <p:nvPr/>
        </p:nvSpPr>
        <p:spPr bwMode="auto">
          <a:xfrm>
            <a:off x="2362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7" name="Rectangle 143"/>
          <p:cNvSpPr>
            <a:spLocks noChangeArrowheads="1"/>
          </p:cNvSpPr>
          <p:nvPr/>
        </p:nvSpPr>
        <p:spPr bwMode="auto">
          <a:xfrm>
            <a:off x="2743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8" name="Rectangle 144"/>
          <p:cNvSpPr>
            <a:spLocks noChangeArrowheads="1"/>
          </p:cNvSpPr>
          <p:nvPr/>
        </p:nvSpPr>
        <p:spPr bwMode="auto">
          <a:xfrm>
            <a:off x="3124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89" name="Rectangle 145"/>
          <p:cNvSpPr>
            <a:spLocks noChangeArrowheads="1"/>
          </p:cNvSpPr>
          <p:nvPr/>
        </p:nvSpPr>
        <p:spPr bwMode="auto">
          <a:xfrm>
            <a:off x="3505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0" name="Rectangle 146"/>
          <p:cNvSpPr>
            <a:spLocks noChangeArrowheads="1"/>
          </p:cNvSpPr>
          <p:nvPr/>
        </p:nvSpPr>
        <p:spPr bwMode="auto">
          <a:xfrm>
            <a:off x="3886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1" name="Rectangle 147"/>
          <p:cNvSpPr>
            <a:spLocks noChangeArrowheads="1"/>
          </p:cNvSpPr>
          <p:nvPr/>
        </p:nvSpPr>
        <p:spPr bwMode="auto">
          <a:xfrm>
            <a:off x="4267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2" name="Rectangle 148"/>
          <p:cNvSpPr>
            <a:spLocks noChangeArrowheads="1"/>
          </p:cNvSpPr>
          <p:nvPr/>
        </p:nvSpPr>
        <p:spPr bwMode="auto">
          <a:xfrm>
            <a:off x="4648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3" name="Rectangle 149"/>
          <p:cNvSpPr>
            <a:spLocks noChangeArrowheads="1"/>
          </p:cNvSpPr>
          <p:nvPr/>
        </p:nvSpPr>
        <p:spPr bwMode="auto">
          <a:xfrm>
            <a:off x="5029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4" name="Rectangle 150"/>
          <p:cNvSpPr>
            <a:spLocks noChangeArrowheads="1"/>
          </p:cNvSpPr>
          <p:nvPr/>
        </p:nvSpPr>
        <p:spPr bwMode="auto">
          <a:xfrm>
            <a:off x="5410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5" name="Rectangle 151"/>
          <p:cNvSpPr>
            <a:spLocks noChangeArrowheads="1"/>
          </p:cNvSpPr>
          <p:nvPr/>
        </p:nvSpPr>
        <p:spPr bwMode="auto">
          <a:xfrm>
            <a:off x="5791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6" name="Rectangle 152"/>
          <p:cNvSpPr>
            <a:spLocks noChangeArrowheads="1"/>
          </p:cNvSpPr>
          <p:nvPr/>
        </p:nvSpPr>
        <p:spPr bwMode="auto">
          <a:xfrm>
            <a:off x="6172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7" name="Rectangle 153"/>
          <p:cNvSpPr>
            <a:spLocks noChangeArrowheads="1"/>
          </p:cNvSpPr>
          <p:nvPr/>
        </p:nvSpPr>
        <p:spPr bwMode="auto">
          <a:xfrm>
            <a:off x="6553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8" name="Rectangle 154"/>
          <p:cNvSpPr>
            <a:spLocks noChangeArrowheads="1"/>
          </p:cNvSpPr>
          <p:nvPr/>
        </p:nvSpPr>
        <p:spPr bwMode="auto">
          <a:xfrm>
            <a:off x="6934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299" name="Rectangle 155"/>
          <p:cNvSpPr>
            <a:spLocks noChangeArrowheads="1"/>
          </p:cNvSpPr>
          <p:nvPr/>
        </p:nvSpPr>
        <p:spPr bwMode="auto">
          <a:xfrm>
            <a:off x="7315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300" name="Rectangle 156"/>
          <p:cNvSpPr>
            <a:spLocks noChangeArrowheads="1"/>
          </p:cNvSpPr>
          <p:nvPr/>
        </p:nvSpPr>
        <p:spPr bwMode="auto">
          <a:xfrm>
            <a:off x="7696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2313" name="Text Box 169"/>
          <p:cNvSpPr txBox="1">
            <a:spLocks noChangeArrowheads="1"/>
          </p:cNvSpPr>
          <p:nvPr/>
        </p:nvSpPr>
        <p:spPr bwMode="auto">
          <a:xfrm>
            <a:off x="2270125" y="2170113"/>
            <a:ext cx="1408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ea typeface="Arial "/>
                <a:cs typeface="Arial "/>
              </a:rPr>
              <a:t>Single Issue</a:t>
            </a:r>
          </a:p>
        </p:txBody>
      </p:sp>
      <p:sp>
        <p:nvSpPr>
          <p:cNvPr id="828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54B59E83-71D2-40F0-BC5B-9E5D0A0477BB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40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 Address Stack (RAS)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Different call sites make return address hard to predict</a:t>
            </a:r>
          </a:p>
          <a:p>
            <a:pPr lvl="1"/>
            <a:r>
              <a:rPr lang="en-US" smtClean="0"/>
              <a:t>Printf() being called by many callers</a:t>
            </a:r>
          </a:p>
          <a:p>
            <a:pPr lvl="1"/>
            <a:r>
              <a:rPr lang="en-US" smtClean="0"/>
              <a:t>The target of “return” instruction in printf() is a moving target</a:t>
            </a:r>
          </a:p>
          <a:p>
            <a:r>
              <a:rPr lang="en-US" smtClean="0"/>
              <a:t>A hardware stack (LIFO)</a:t>
            </a:r>
          </a:p>
          <a:p>
            <a:pPr lvl="1"/>
            <a:r>
              <a:rPr lang="en-US" smtClean="0"/>
              <a:t>Call will push return address on the stack</a:t>
            </a:r>
          </a:p>
          <a:p>
            <a:pPr lvl="1"/>
            <a:r>
              <a:rPr lang="en-US" smtClean="0"/>
              <a:t>Return uses the prediction off of TOS</a:t>
            </a:r>
          </a:p>
        </p:txBody>
      </p:sp>
      <p:sp>
        <p:nvSpPr>
          <p:cNvPr id="45061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ABB929-29AF-4957-A780-E40634EBF13A}" type="slidenum">
              <a:rPr lang="en-US" altLang="zh-TW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altLang="zh-TW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155575"/>
            <a:ext cx="8229600" cy="758825"/>
          </a:xfrm>
        </p:spPr>
        <p:txBody>
          <a:bodyPr/>
          <a:lstStyle/>
          <a:p>
            <a:r>
              <a:rPr lang="en-US" smtClean="0"/>
              <a:t>Return Address Stack</a:t>
            </a:r>
          </a:p>
        </p:txBody>
      </p:sp>
      <p:sp>
        <p:nvSpPr>
          <p:cNvPr id="309272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029200"/>
            <a:ext cx="3505200" cy="1447800"/>
          </a:xfrm>
        </p:spPr>
        <p:txBody>
          <a:bodyPr/>
          <a:lstStyle/>
          <a:p>
            <a:r>
              <a:rPr lang="en-US" sz="1800" smtClean="0"/>
              <a:t>Does it always work?</a:t>
            </a:r>
          </a:p>
          <a:p>
            <a:pPr lvl="1"/>
            <a:r>
              <a:rPr lang="en-US" sz="1800" smtClean="0"/>
              <a:t>Call depth</a:t>
            </a:r>
          </a:p>
          <a:p>
            <a:pPr lvl="1"/>
            <a:r>
              <a:rPr lang="en-US" sz="1800" smtClean="0"/>
              <a:t>Setjmp/Longjmp</a:t>
            </a:r>
          </a:p>
          <a:p>
            <a:pPr lvl="1"/>
            <a:r>
              <a:rPr lang="en-US" sz="1800" smtClean="0"/>
              <a:t>Speculative call?</a:t>
            </a:r>
          </a:p>
          <a:p>
            <a:endParaRPr lang="en-US" sz="1800" smtClean="0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1295400" y="2574925"/>
            <a:ext cx="533400" cy="4159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+</a:t>
            </a:r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1762125" y="2249488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1593850" y="1828800"/>
            <a:ext cx="311150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/>
              <a:t>4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457200" y="1066800"/>
            <a:ext cx="1130300" cy="3381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  </a:t>
            </a:r>
            <a:r>
              <a:rPr lang="en-US" sz="1600">
                <a:solidFill>
                  <a:srgbClr val="0000FF"/>
                </a:solidFill>
              </a:rPr>
              <a:t>Call </a:t>
            </a:r>
            <a:r>
              <a:rPr lang="en-US" sz="1600"/>
              <a:t>PC   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371600" y="141605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1219200" y="4648200"/>
            <a:ext cx="762000" cy="3048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1219200" y="4343400"/>
            <a:ext cx="762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1219200" y="4038600"/>
            <a:ext cx="762000" cy="3048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6093" name="Line 14"/>
          <p:cNvSpPr>
            <a:spLocks noChangeShapeType="1"/>
          </p:cNvSpPr>
          <p:nvPr/>
        </p:nvSpPr>
        <p:spPr bwMode="auto">
          <a:xfrm>
            <a:off x="1219200" y="36576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4" name="Line 15"/>
          <p:cNvSpPr>
            <a:spLocks noChangeShapeType="1"/>
          </p:cNvSpPr>
          <p:nvPr/>
        </p:nvSpPr>
        <p:spPr bwMode="auto">
          <a:xfrm>
            <a:off x="1981200" y="36576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5" name="Line 17"/>
          <p:cNvSpPr>
            <a:spLocks noChangeShapeType="1"/>
          </p:cNvSpPr>
          <p:nvPr/>
        </p:nvSpPr>
        <p:spPr bwMode="auto">
          <a:xfrm>
            <a:off x="1600200" y="29718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096" name="Text Box 18"/>
          <p:cNvSpPr txBox="1">
            <a:spLocks noChangeArrowheads="1"/>
          </p:cNvSpPr>
          <p:nvPr/>
        </p:nvSpPr>
        <p:spPr bwMode="auto">
          <a:xfrm>
            <a:off x="1889125" y="2819400"/>
            <a:ext cx="898525" cy="9302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/>
              <a:t>Push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Return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/>
              <a:t>Address</a:t>
            </a:r>
          </a:p>
        </p:txBody>
      </p:sp>
      <p:sp>
        <p:nvSpPr>
          <p:cNvPr id="309267" name="Rectangle 19"/>
          <p:cNvSpPr>
            <a:spLocks noChangeArrowheads="1"/>
          </p:cNvSpPr>
          <p:nvPr/>
        </p:nvSpPr>
        <p:spPr bwMode="auto">
          <a:xfrm>
            <a:off x="2971800" y="2338388"/>
            <a:ext cx="1524000" cy="15938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 type="none" w="lg" len="lg"/>
          </a:ln>
          <a:effectLst>
            <a:outerShdw dist="45791" dir="3378596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endParaRPr lang="en-US" sz="1600"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sz="2000">
                <a:cs typeface="+mn-cs"/>
              </a:rPr>
              <a:t>BTB</a:t>
            </a: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>
              <a:cs typeface="+mn-cs"/>
            </a:endParaRPr>
          </a:p>
          <a:p>
            <a:pPr eaLnBrk="0" hangingPunct="0">
              <a:buFont typeface="Wingdings" pitchFamily="2" charset="2"/>
              <a:buNone/>
              <a:defRPr/>
            </a:pPr>
            <a:endParaRPr lang="en-US" sz="1600">
              <a:cs typeface="+mn-cs"/>
            </a:endParaRPr>
          </a:p>
        </p:txBody>
      </p:sp>
      <p:cxnSp>
        <p:nvCxnSpPr>
          <p:cNvPr id="46098" name="AutoShape 21"/>
          <p:cNvCxnSpPr>
            <a:cxnSpLocks noChangeShapeType="1"/>
            <a:stCxn id="46088" idx="3"/>
            <a:endCxn id="309267" idx="0"/>
          </p:cNvCxnSpPr>
          <p:nvPr/>
        </p:nvCxnSpPr>
        <p:spPr bwMode="auto">
          <a:xfrm>
            <a:off x="1587500" y="1236663"/>
            <a:ext cx="2146300" cy="11017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6099" name="Line 25"/>
          <p:cNvSpPr>
            <a:spLocks noChangeShapeType="1"/>
          </p:cNvSpPr>
          <p:nvPr/>
        </p:nvSpPr>
        <p:spPr bwMode="auto">
          <a:xfrm>
            <a:off x="3733800" y="3810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129213" y="1066800"/>
            <a:ext cx="3786187" cy="4267200"/>
            <a:chOff x="3231" y="720"/>
            <a:chExt cx="2385" cy="2688"/>
          </a:xfrm>
        </p:grpSpPr>
        <p:sp>
          <p:nvSpPr>
            <p:cNvPr id="46104" name="Text Box 29"/>
            <p:cNvSpPr txBox="1">
              <a:spLocks noChangeArrowheads="1"/>
            </p:cNvSpPr>
            <p:nvPr/>
          </p:nvSpPr>
          <p:spPr bwMode="auto">
            <a:xfrm>
              <a:off x="3231" y="720"/>
              <a:ext cx="685" cy="21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>
                  <a:solidFill>
                    <a:srgbClr val="0000FF"/>
                  </a:solidFill>
                </a:rPr>
                <a:t>Return </a:t>
              </a:r>
              <a:r>
                <a:rPr lang="en-US" sz="1600"/>
                <a:t>PC</a:t>
              </a:r>
            </a:p>
          </p:txBody>
        </p:sp>
        <p:sp>
          <p:nvSpPr>
            <p:cNvPr id="46105" name="Rectangle 31"/>
            <p:cNvSpPr>
              <a:spLocks noChangeArrowheads="1"/>
            </p:cNvSpPr>
            <p:nvPr/>
          </p:nvSpPr>
          <p:spPr bwMode="auto">
            <a:xfrm>
              <a:off x="3456" y="2976"/>
              <a:ext cx="480" cy="192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6106" name="Rectangle 32"/>
            <p:cNvSpPr>
              <a:spLocks noChangeArrowheads="1"/>
            </p:cNvSpPr>
            <p:nvPr/>
          </p:nvSpPr>
          <p:spPr bwMode="auto">
            <a:xfrm>
              <a:off x="3456" y="2784"/>
              <a:ext cx="48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6107" name="Rectangle 33"/>
            <p:cNvSpPr>
              <a:spLocks noChangeArrowheads="1"/>
            </p:cNvSpPr>
            <p:nvPr/>
          </p:nvSpPr>
          <p:spPr bwMode="auto">
            <a:xfrm rot="2539572">
              <a:off x="3696" y="2016"/>
              <a:ext cx="480" cy="192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6108" name="Line 34"/>
            <p:cNvSpPr>
              <a:spLocks noChangeShapeType="1"/>
            </p:cNvSpPr>
            <p:nvPr/>
          </p:nvSpPr>
          <p:spPr bwMode="auto">
            <a:xfrm>
              <a:off x="3456" y="235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6109" name="Line 35"/>
            <p:cNvSpPr>
              <a:spLocks noChangeShapeType="1"/>
            </p:cNvSpPr>
            <p:nvPr/>
          </p:nvSpPr>
          <p:spPr bwMode="auto">
            <a:xfrm>
              <a:off x="3936" y="2352"/>
              <a:ext cx="0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9286" name="Rectangle 38"/>
            <p:cNvSpPr>
              <a:spLocks noChangeArrowheads="1"/>
            </p:cNvSpPr>
            <p:nvPr/>
          </p:nvSpPr>
          <p:spPr bwMode="auto">
            <a:xfrm>
              <a:off x="4656" y="1521"/>
              <a:ext cx="960" cy="100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 sz="1600">
                <a:cs typeface="+mn-cs"/>
              </a:endParaRPr>
            </a:p>
            <a:p>
              <a:pPr eaLnBrk="0" hangingPunct="0">
                <a:buFont typeface="Wingdings" pitchFamily="2" charset="2"/>
                <a:buNone/>
                <a:defRPr/>
              </a:pPr>
              <a:endParaRPr lang="en-US" sz="1600">
                <a:cs typeface="+mn-cs"/>
              </a:endParaRPr>
            </a:p>
            <a:p>
              <a:pPr eaLnBrk="0" hangingPunct="0">
                <a:buFont typeface="Wingdings" pitchFamily="2" charset="2"/>
                <a:buNone/>
                <a:defRPr/>
              </a:pPr>
              <a:r>
                <a:rPr lang="en-US" sz="2000">
                  <a:cs typeface="+mn-cs"/>
                </a:rPr>
                <a:t>BTB</a:t>
              </a:r>
            </a:p>
            <a:p>
              <a:pPr eaLnBrk="0" hangingPunct="0">
                <a:buFont typeface="Wingdings" pitchFamily="2" charset="2"/>
                <a:buNone/>
                <a:defRPr/>
              </a:pPr>
              <a:endParaRPr lang="en-US" sz="1600">
                <a:cs typeface="+mn-cs"/>
              </a:endParaRPr>
            </a:p>
            <a:p>
              <a:pPr eaLnBrk="0" hangingPunct="0">
                <a:buFont typeface="Wingdings" pitchFamily="2" charset="2"/>
                <a:buNone/>
                <a:defRPr/>
              </a:pPr>
              <a:endParaRPr lang="en-US" sz="1600">
                <a:cs typeface="+mn-cs"/>
              </a:endParaRPr>
            </a:p>
          </p:txBody>
        </p:sp>
        <p:cxnSp>
          <p:nvCxnSpPr>
            <p:cNvPr id="46111" name="AutoShape 39"/>
            <p:cNvCxnSpPr>
              <a:cxnSpLocks noChangeShapeType="1"/>
              <a:stCxn id="46104" idx="3"/>
              <a:endCxn id="309286" idx="0"/>
            </p:cNvCxnSpPr>
            <p:nvPr/>
          </p:nvCxnSpPr>
          <p:spPr bwMode="auto">
            <a:xfrm>
              <a:off x="3916" y="827"/>
              <a:ext cx="1220" cy="694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</p:spPr>
        </p:cxnSp>
        <p:sp>
          <p:nvSpPr>
            <p:cNvPr id="309291" name="AutoShape 43"/>
            <p:cNvSpPr>
              <a:spLocks noChangeArrowheads="1"/>
            </p:cNvSpPr>
            <p:nvPr/>
          </p:nvSpPr>
          <p:spPr bwMode="auto">
            <a:xfrm>
              <a:off x="4272" y="2976"/>
              <a:ext cx="672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46113" name="AutoShape 45"/>
            <p:cNvCxnSpPr>
              <a:cxnSpLocks noChangeShapeType="1"/>
              <a:stCxn id="46106" idx="0"/>
              <a:endCxn id="46107" idx="2"/>
            </p:cNvCxnSpPr>
            <p:nvPr/>
          </p:nvCxnSpPr>
          <p:spPr bwMode="auto">
            <a:xfrm rot="-5400000">
              <a:off x="3486" y="2396"/>
              <a:ext cx="592" cy="171"/>
            </a:xfrm>
            <a:prstGeom prst="curvedConnector3">
              <a:avLst>
                <a:gd name="adj1" fmla="val 36148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sp>
          <p:nvSpPr>
            <p:cNvPr id="46114" name="Line 47"/>
            <p:cNvSpPr>
              <a:spLocks noChangeShapeType="1"/>
            </p:cNvSpPr>
            <p:nvPr/>
          </p:nvSpPr>
          <p:spPr bwMode="auto">
            <a:xfrm>
              <a:off x="4416" y="288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115" name="Line 48"/>
            <p:cNvSpPr>
              <a:spLocks noChangeShapeType="1"/>
            </p:cNvSpPr>
            <p:nvPr/>
          </p:nvSpPr>
          <p:spPr bwMode="auto">
            <a:xfrm>
              <a:off x="4800" y="2880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cxnSp>
          <p:nvCxnSpPr>
            <p:cNvPr id="46116" name="AutoShape 49"/>
            <p:cNvCxnSpPr>
              <a:cxnSpLocks noChangeShapeType="1"/>
              <a:stCxn id="46107" idx="0"/>
              <a:endCxn id="46114" idx="1"/>
            </p:cNvCxnSpPr>
            <p:nvPr/>
          </p:nvCxnSpPr>
          <p:spPr bwMode="auto">
            <a:xfrm rot="5400000" flipV="1">
              <a:off x="3737" y="2304"/>
              <a:ext cx="945" cy="412"/>
            </a:xfrm>
            <a:prstGeom prst="bentConnector5">
              <a:avLst>
                <a:gd name="adj1" fmla="val -31958"/>
                <a:gd name="adj2" fmla="val 101694"/>
                <a:gd name="adj3" fmla="val 8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</p:spPr>
        </p:cxnSp>
        <p:cxnSp>
          <p:nvCxnSpPr>
            <p:cNvPr id="46117" name="AutoShape 50"/>
            <p:cNvCxnSpPr>
              <a:cxnSpLocks noChangeShapeType="1"/>
              <a:stCxn id="309286" idx="2"/>
              <a:endCxn id="46115" idx="1"/>
            </p:cNvCxnSpPr>
            <p:nvPr/>
          </p:nvCxnSpPr>
          <p:spPr bwMode="auto">
            <a:xfrm rot="5400000">
              <a:off x="4743" y="2583"/>
              <a:ext cx="451" cy="33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</p:spPr>
        </p:cxnSp>
        <p:sp>
          <p:nvSpPr>
            <p:cNvPr id="46118" name="Line 51"/>
            <p:cNvSpPr>
              <a:spLocks noChangeShapeType="1"/>
            </p:cNvSpPr>
            <p:nvPr/>
          </p:nvSpPr>
          <p:spPr bwMode="auto">
            <a:xfrm>
              <a:off x="4608" y="3216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119" name="Line 52"/>
            <p:cNvSpPr>
              <a:spLocks noChangeShapeType="1"/>
            </p:cNvSpPr>
            <p:nvPr/>
          </p:nvSpPr>
          <p:spPr bwMode="auto">
            <a:xfrm flipH="1">
              <a:off x="4848" y="31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120" name="Text Box 53"/>
            <p:cNvSpPr txBox="1">
              <a:spLocks noChangeArrowheads="1"/>
            </p:cNvSpPr>
            <p:nvPr/>
          </p:nvSpPr>
          <p:spPr bwMode="auto">
            <a:xfrm>
              <a:off x="5040" y="2928"/>
              <a:ext cx="556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 sz="1600"/>
                <a:t>Return?</a:t>
              </a:r>
            </a:p>
          </p:txBody>
        </p:sp>
      </p:grp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3733800" y="5181600"/>
            <a:ext cx="441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1800">
                <a:latin typeface="Franklin Gothic Book" pitchFamily="34" charset="0"/>
              </a:rPr>
              <a:t>May not know it is a return instruction prior to decoding</a:t>
            </a:r>
          </a:p>
          <a:p>
            <a:pPr marL="742950" lvl="1" indent="-285750">
              <a:buFontTx/>
              <a:buChar char="–"/>
            </a:pPr>
            <a:r>
              <a:rPr lang="en-US" sz="1800">
                <a:latin typeface="Franklin Gothic Book" pitchFamily="34" charset="0"/>
              </a:rPr>
              <a:t>Rely on BTB for speculation</a:t>
            </a:r>
          </a:p>
          <a:p>
            <a:pPr marL="742950" lvl="1" indent="-285750">
              <a:buFontTx/>
              <a:buChar char="–"/>
            </a:pPr>
            <a:r>
              <a:rPr lang="en-US" sz="1800">
                <a:latin typeface="Franklin Gothic Book" pitchFamily="34" charset="0"/>
              </a:rPr>
              <a:t>Fix once recognize Return</a:t>
            </a:r>
          </a:p>
        </p:txBody>
      </p:sp>
      <p:sp>
        <p:nvSpPr>
          <p:cNvPr id="309305" name="Oval 57"/>
          <p:cNvSpPr>
            <a:spLocks noChangeArrowheads="1"/>
          </p:cNvSpPr>
          <p:nvPr/>
        </p:nvSpPr>
        <p:spPr bwMode="auto">
          <a:xfrm>
            <a:off x="8001000" y="4546600"/>
            <a:ext cx="9144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610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72" grpId="0" build="p"/>
      <p:bldP spid="309304" grpId="0"/>
      <p:bldP spid="30930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454D892B-824F-4AEC-ACD1-894E178CF2B8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42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Indirect Jump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Target Prediction</a:t>
            </a:r>
          </a:p>
          <a:p>
            <a:pPr lvl="1"/>
            <a:r>
              <a:rPr lang="en-US" smtClean="0"/>
              <a:t>Many  (potentially 2</a:t>
            </a:r>
            <a:r>
              <a:rPr lang="en-US" baseline="30000" smtClean="0"/>
              <a:t>30</a:t>
            </a:r>
            <a:r>
              <a:rPr lang="en-US" smtClean="0"/>
              <a:t> for 32-bit machine)</a:t>
            </a:r>
          </a:p>
          <a:p>
            <a:pPr lvl="1"/>
            <a:r>
              <a:rPr lang="en-US" smtClean="0"/>
              <a:t>In reality, not so many</a:t>
            </a:r>
          </a:p>
          <a:p>
            <a:pPr lvl="1"/>
            <a:r>
              <a:rPr lang="en-US" smtClean="0"/>
              <a:t>Similar to predicting values</a:t>
            </a:r>
          </a:p>
          <a:p>
            <a:r>
              <a:rPr lang="en-US" smtClean="0"/>
              <a:t>Tagless Target Prediction</a:t>
            </a:r>
          </a:p>
          <a:p>
            <a:r>
              <a:rPr lang="en-US" smtClean="0"/>
              <a:t>Tagged Target Prediction</a:t>
            </a:r>
          </a:p>
        </p:txBody>
      </p:sp>
      <p:sp>
        <p:nvSpPr>
          <p:cNvPr id="4710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1AB0B91D-161B-4BA2-BCF2-B1277703BFEE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43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Tagless Target Prediction </a:t>
            </a:r>
            <a:r>
              <a:rPr lang="en-US" altLang="zh-TW" sz="1600" smtClean="0">
                <a:solidFill>
                  <a:srgbClr val="0000FF"/>
                </a:solidFill>
                <a:latin typeface="Arial Narrow" pitchFamily="34" charset="0"/>
                <a:ea typeface="新細明體" pitchFamily="18" charset="-120"/>
              </a:rPr>
              <a:t>[ChangHaoPatt’97]</a:t>
            </a:r>
            <a:endParaRPr lang="en-US" sz="160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grpSp>
        <p:nvGrpSpPr>
          <p:cNvPr id="48132" name="Group 5"/>
          <p:cNvGrpSpPr>
            <a:grpSpLocks/>
          </p:cNvGrpSpPr>
          <p:nvPr/>
        </p:nvGrpSpPr>
        <p:grpSpPr bwMode="auto">
          <a:xfrm>
            <a:off x="425450" y="3359150"/>
            <a:ext cx="1524000" cy="274638"/>
            <a:chOff x="816" y="1632"/>
            <a:chExt cx="1440" cy="288"/>
          </a:xfrm>
        </p:grpSpPr>
        <p:grpSp>
          <p:nvGrpSpPr>
            <p:cNvPr id="48160" name="Group 6"/>
            <p:cNvGrpSpPr>
              <a:grpSpLocks/>
            </p:cNvGrpSpPr>
            <p:nvPr/>
          </p:nvGrpSpPr>
          <p:grpSpPr bwMode="auto">
            <a:xfrm>
              <a:off x="816" y="1632"/>
              <a:ext cx="240" cy="288"/>
              <a:chOff x="384" y="1824"/>
              <a:chExt cx="240" cy="288"/>
            </a:xfrm>
          </p:grpSpPr>
          <p:sp>
            <p:nvSpPr>
              <p:cNvPr id="48172" name="Rectangle 7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8173" name="Text Box 8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48161" name="Group 9"/>
            <p:cNvGrpSpPr>
              <a:grpSpLocks/>
            </p:cNvGrpSpPr>
            <p:nvPr/>
          </p:nvGrpSpPr>
          <p:grpSpPr bwMode="auto">
            <a:xfrm>
              <a:off x="1008" y="1632"/>
              <a:ext cx="240" cy="288"/>
              <a:chOff x="384" y="1824"/>
              <a:chExt cx="240" cy="288"/>
            </a:xfrm>
          </p:grpSpPr>
          <p:sp>
            <p:nvSpPr>
              <p:cNvPr id="48170" name="Rectangle 10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8171" name="Text Box 11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48162" name="Rectangle 12"/>
            <p:cNvSpPr>
              <a:spLocks noChangeArrowheads="1"/>
            </p:cNvSpPr>
            <p:nvPr/>
          </p:nvSpPr>
          <p:spPr bwMode="auto">
            <a:xfrm>
              <a:off x="1200" y="1680"/>
              <a:ext cx="624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8163" name="Text Box 13"/>
            <p:cNvSpPr txBox="1">
              <a:spLocks noChangeArrowheads="1"/>
            </p:cNvSpPr>
            <p:nvPr/>
          </p:nvSpPr>
          <p:spPr bwMode="auto">
            <a:xfrm>
              <a:off x="1200" y="1632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1200">
                  <a:solidFill>
                    <a:schemeClr val="bg1"/>
                  </a:solidFill>
                </a:rPr>
                <a:t>. . . . .</a:t>
              </a:r>
            </a:p>
          </p:txBody>
        </p:sp>
        <p:grpSp>
          <p:nvGrpSpPr>
            <p:cNvPr id="48164" name="Group 14"/>
            <p:cNvGrpSpPr>
              <a:grpSpLocks/>
            </p:cNvGrpSpPr>
            <p:nvPr/>
          </p:nvGrpSpPr>
          <p:grpSpPr bwMode="auto">
            <a:xfrm>
              <a:off x="1824" y="1632"/>
              <a:ext cx="240" cy="288"/>
              <a:chOff x="384" y="1824"/>
              <a:chExt cx="240" cy="288"/>
            </a:xfrm>
          </p:grpSpPr>
          <p:sp>
            <p:nvSpPr>
              <p:cNvPr id="48168" name="Rectangle 15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8169" name="Text Box 16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48165" name="Group 17"/>
            <p:cNvGrpSpPr>
              <a:grpSpLocks/>
            </p:cNvGrpSpPr>
            <p:nvPr/>
          </p:nvGrpSpPr>
          <p:grpSpPr bwMode="auto">
            <a:xfrm>
              <a:off x="2016" y="1632"/>
              <a:ext cx="240" cy="288"/>
              <a:chOff x="384" y="1824"/>
              <a:chExt cx="240" cy="288"/>
            </a:xfrm>
          </p:grpSpPr>
          <p:sp>
            <p:nvSpPr>
              <p:cNvPr id="48166" name="Rectangle 18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8167" name="Text Box 19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</p:grpSp>
      <p:sp>
        <p:nvSpPr>
          <p:cNvPr id="305172" name="Text Box 20"/>
          <p:cNvSpPr txBox="1">
            <a:spLocks noChangeArrowheads="1"/>
          </p:cNvSpPr>
          <p:nvPr/>
        </p:nvSpPr>
        <p:spPr bwMode="auto">
          <a:xfrm>
            <a:off x="279400" y="3684588"/>
            <a:ext cx="2298700" cy="633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Branch History Register</a:t>
            </a:r>
          </a:p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(BHR)</a:t>
            </a:r>
          </a:p>
        </p:txBody>
      </p:sp>
      <p:sp>
        <p:nvSpPr>
          <p:cNvPr id="48134" name="Text Box 21"/>
          <p:cNvSpPr txBox="1">
            <a:spLocks noChangeArrowheads="1"/>
          </p:cNvSpPr>
          <p:nvPr/>
        </p:nvSpPr>
        <p:spPr bwMode="auto">
          <a:xfrm>
            <a:off x="4438650" y="1803400"/>
            <a:ext cx="1047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00…..00</a:t>
            </a:r>
          </a:p>
        </p:txBody>
      </p:sp>
      <p:sp>
        <p:nvSpPr>
          <p:cNvPr id="48135" name="Text Box 22"/>
          <p:cNvSpPr txBox="1">
            <a:spLocks noChangeArrowheads="1"/>
          </p:cNvSpPr>
          <p:nvPr/>
        </p:nvSpPr>
        <p:spPr bwMode="auto">
          <a:xfrm>
            <a:off x="4438650" y="2032000"/>
            <a:ext cx="1047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00…..01</a:t>
            </a:r>
          </a:p>
        </p:txBody>
      </p:sp>
      <p:sp>
        <p:nvSpPr>
          <p:cNvPr id="48136" name="Text Box 23"/>
          <p:cNvSpPr txBox="1">
            <a:spLocks noChangeArrowheads="1"/>
          </p:cNvSpPr>
          <p:nvPr/>
        </p:nvSpPr>
        <p:spPr bwMode="auto">
          <a:xfrm>
            <a:off x="4438650" y="2260600"/>
            <a:ext cx="1047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00…..10</a:t>
            </a:r>
          </a:p>
        </p:txBody>
      </p:sp>
      <p:sp>
        <p:nvSpPr>
          <p:cNvPr id="48137" name="Text Box 24"/>
          <p:cNvSpPr txBox="1">
            <a:spLocks noChangeArrowheads="1"/>
          </p:cNvSpPr>
          <p:nvPr/>
        </p:nvSpPr>
        <p:spPr bwMode="auto">
          <a:xfrm>
            <a:off x="4438650" y="3722688"/>
            <a:ext cx="10477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11…..11</a:t>
            </a:r>
          </a:p>
        </p:txBody>
      </p:sp>
      <p:sp>
        <p:nvSpPr>
          <p:cNvPr id="48138" name="Rectangle 25"/>
          <p:cNvSpPr>
            <a:spLocks noChangeArrowheads="1"/>
          </p:cNvSpPr>
          <p:nvPr/>
        </p:nvSpPr>
        <p:spPr bwMode="auto">
          <a:xfrm>
            <a:off x="5486400" y="1854200"/>
            <a:ext cx="990600" cy="2209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8139" name="Text Box 26"/>
          <p:cNvSpPr txBox="1">
            <a:spLocks noChangeArrowheads="1"/>
          </p:cNvSpPr>
          <p:nvPr/>
        </p:nvSpPr>
        <p:spPr bwMode="auto">
          <a:xfrm>
            <a:off x="4438650" y="3479800"/>
            <a:ext cx="1047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800">
                <a:solidFill>
                  <a:srgbClr val="0000CC"/>
                </a:solidFill>
              </a:rPr>
              <a:t>11…..10</a:t>
            </a:r>
          </a:p>
        </p:txBody>
      </p:sp>
      <p:sp>
        <p:nvSpPr>
          <p:cNvPr id="48140" name="Line 27"/>
          <p:cNvSpPr>
            <a:spLocks noChangeShapeType="1"/>
          </p:cNvSpPr>
          <p:nvPr/>
        </p:nvSpPr>
        <p:spPr bwMode="auto">
          <a:xfrm>
            <a:off x="5486400" y="2082800"/>
            <a:ext cx="990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1" name="Line 28"/>
          <p:cNvSpPr>
            <a:spLocks noChangeShapeType="1"/>
          </p:cNvSpPr>
          <p:nvPr/>
        </p:nvSpPr>
        <p:spPr bwMode="auto">
          <a:xfrm>
            <a:off x="5486400" y="2311400"/>
            <a:ext cx="990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Line 29"/>
          <p:cNvSpPr>
            <a:spLocks noChangeShapeType="1"/>
          </p:cNvSpPr>
          <p:nvPr/>
        </p:nvSpPr>
        <p:spPr bwMode="auto">
          <a:xfrm>
            <a:off x="5486400" y="2540000"/>
            <a:ext cx="990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Line 30"/>
          <p:cNvSpPr>
            <a:spLocks noChangeShapeType="1"/>
          </p:cNvSpPr>
          <p:nvPr/>
        </p:nvSpPr>
        <p:spPr bwMode="auto">
          <a:xfrm>
            <a:off x="5486400" y="3835400"/>
            <a:ext cx="990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4" name="Line 31"/>
          <p:cNvSpPr>
            <a:spLocks noChangeShapeType="1"/>
          </p:cNvSpPr>
          <p:nvPr/>
        </p:nvSpPr>
        <p:spPr bwMode="auto">
          <a:xfrm>
            <a:off x="5486400" y="3606800"/>
            <a:ext cx="990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Text Box 34"/>
          <p:cNvSpPr txBox="1">
            <a:spLocks noChangeArrowheads="1"/>
          </p:cNvSpPr>
          <p:nvPr/>
        </p:nvSpPr>
        <p:spPr bwMode="auto">
          <a:xfrm>
            <a:off x="3200400" y="1524000"/>
            <a:ext cx="2057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PC </a:t>
            </a:r>
            <a:r>
              <a:rPr lang="en-US" altLang="zh-TW" sz="1600">
                <a:solidFill>
                  <a:srgbClr val="0000CC"/>
                </a:solidFill>
                <a:sym typeface="Symbol" pitchFamily="18" charset="2"/>
              </a:rPr>
              <a:t></a:t>
            </a:r>
            <a:r>
              <a:rPr lang="en-US" altLang="zh-TW" sz="1600">
                <a:solidFill>
                  <a:srgbClr val="0000CC"/>
                </a:solidFill>
              </a:rPr>
              <a:t> BHR Pattern </a:t>
            </a:r>
            <a:endParaRPr lang="en-US" altLang="zh-TW" sz="1800">
              <a:solidFill>
                <a:srgbClr val="0000CC"/>
              </a:solidFill>
            </a:endParaRPr>
          </a:p>
        </p:txBody>
      </p:sp>
      <p:sp>
        <p:nvSpPr>
          <p:cNvPr id="48146" name="Text Box 35"/>
          <p:cNvSpPr txBox="1">
            <a:spLocks noChangeArrowheads="1"/>
          </p:cNvSpPr>
          <p:nvPr/>
        </p:nvSpPr>
        <p:spPr bwMode="auto">
          <a:xfrm>
            <a:off x="5181600" y="1355725"/>
            <a:ext cx="3276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/>
              <a:t>Target Cache </a:t>
            </a:r>
            <a:r>
              <a:rPr lang="en-US" altLang="zh-TW" sz="1600"/>
              <a:t>(2</a:t>
            </a:r>
            <a:r>
              <a:rPr lang="en-US" altLang="zh-TW" sz="1600" baseline="30000"/>
              <a:t>N</a:t>
            </a:r>
            <a:r>
              <a:rPr lang="en-US" altLang="zh-TW" sz="1600"/>
              <a:t> entries) </a:t>
            </a:r>
          </a:p>
        </p:txBody>
      </p:sp>
      <p:sp>
        <p:nvSpPr>
          <p:cNvPr id="48147" name="Text Box 37"/>
          <p:cNvSpPr txBox="1">
            <a:spLocks noChangeArrowheads="1"/>
          </p:cNvSpPr>
          <p:nvPr/>
        </p:nvSpPr>
        <p:spPr bwMode="auto">
          <a:xfrm>
            <a:off x="6705600" y="2590800"/>
            <a:ext cx="18288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1007"/>
                </a:solidFill>
              </a:rPr>
              <a:t>Predicted Target Address</a:t>
            </a:r>
          </a:p>
        </p:txBody>
      </p:sp>
      <p:sp>
        <p:nvSpPr>
          <p:cNvPr id="305190" name="Rectangle 38"/>
          <p:cNvSpPr>
            <a:spLocks noChangeArrowheads="1"/>
          </p:cNvSpPr>
          <p:nvPr/>
        </p:nvSpPr>
        <p:spPr bwMode="auto">
          <a:xfrm>
            <a:off x="762000" y="2132013"/>
            <a:ext cx="1106488" cy="338137"/>
          </a:xfrm>
          <a:prstGeom prst="rect">
            <a:avLst/>
          </a:prstGeom>
          <a:solidFill>
            <a:srgbClr val="009999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zh-TW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Branch PC</a:t>
            </a:r>
          </a:p>
        </p:txBody>
      </p:sp>
      <p:sp>
        <p:nvSpPr>
          <p:cNvPr id="48149" name="Oval 40"/>
          <p:cNvSpPr>
            <a:spLocks noChangeArrowheads="1"/>
          </p:cNvSpPr>
          <p:nvPr/>
        </p:nvSpPr>
        <p:spPr bwMode="auto">
          <a:xfrm>
            <a:off x="2133600" y="2667000"/>
            <a:ext cx="762000" cy="4572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05193" name="Text Box 41"/>
          <p:cNvSpPr txBox="1">
            <a:spLocks noChangeArrowheads="1"/>
          </p:cNvSpPr>
          <p:nvPr/>
        </p:nvSpPr>
        <p:spPr bwMode="auto">
          <a:xfrm>
            <a:off x="2146300" y="2746375"/>
            <a:ext cx="6350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altLang="zh-TW" sz="16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Hash</a:t>
            </a:r>
          </a:p>
        </p:txBody>
      </p:sp>
      <p:sp>
        <p:nvSpPr>
          <p:cNvPr id="48151" name="Line 42"/>
          <p:cNvSpPr>
            <a:spLocks noChangeShapeType="1"/>
          </p:cNvSpPr>
          <p:nvPr/>
        </p:nvSpPr>
        <p:spPr bwMode="auto">
          <a:xfrm>
            <a:off x="1905000" y="2286000"/>
            <a:ext cx="609600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2" name="Line 43"/>
          <p:cNvSpPr>
            <a:spLocks noChangeShapeType="1"/>
          </p:cNvSpPr>
          <p:nvPr/>
        </p:nvSpPr>
        <p:spPr bwMode="auto">
          <a:xfrm>
            <a:off x="2514600" y="2286000"/>
            <a:ext cx="0" cy="38100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3" name="Line 44"/>
          <p:cNvSpPr>
            <a:spLocks noChangeShapeType="1"/>
          </p:cNvSpPr>
          <p:nvPr/>
        </p:nvSpPr>
        <p:spPr bwMode="auto">
          <a:xfrm>
            <a:off x="1912938" y="351155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4" name="Line 45"/>
          <p:cNvSpPr>
            <a:spLocks noChangeShapeType="1"/>
          </p:cNvSpPr>
          <p:nvPr/>
        </p:nvSpPr>
        <p:spPr bwMode="auto">
          <a:xfrm flipV="1">
            <a:off x="2514600" y="3124200"/>
            <a:ext cx="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5" name="Line 48"/>
          <p:cNvSpPr>
            <a:spLocks noChangeShapeType="1"/>
          </p:cNvSpPr>
          <p:nvPr/>
        </p:nvSpPr>
        <p:spPr bwMode="auto">
          <a:xfrm flipH="1">
            <a:off x="6172200" y="2438400"/>
            <a:ext cx="990600" cy="1588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6" name="Line 49"/>
          <p:cNvSpPr>
            <a:spLocks noChangeShapeType="1"/>
          </p:cNvSpPr>
          <p:nvPr/>
        </p:nvSpPr>
        <p:spPr bwMode="auto">
          <a:xfrm rot="5400000" flipV="1">
            <a:off x="7353300" y="2247900"/>
            <a:ext cx="0" cy="3810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48157" name="AutoShape 50"/>
          <p:cNvCxnSpPr>
            <a:cxnSpLocks noChangeShapeType="1"/>
            <a:stCxn id="305193" idx="3"/>
            <a:endCxn id="48136" idx="1"/>
          </p:cNvCxnSpPr>
          <p:nvPr/>
        </p:nvCxnSpPr>
        <p:spPr bwMode="auto">
          <a:xfrm flipV="1">
            <a:off x="2781300" y="2444750"/>
            <a:ext cx="1657350" cy="4714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305204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398463" y="4724400"/>
            <a:ext cx="8347075" cy="1589088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Modify the PHT to be a </a:t>
            </a:r>
            <a:r>
              <a:rPr lang="en-US" altLang="zh-TW" dirty="0">
                <a:latin typeface="Arial"/>
                <a:ea typeface="新細明體" pitchFamily="18" charset="-120"/>
              </a:rPr>
              <a:t>“</a:t>
            </a:r>
            <a:r>
              <a:rPr lang="en-US" altLang="zh-TW" dirty="0">
                <a:ea typeface="新細明體" pitchFamily="18" charset="-120"/>
              </a:rPr>
              <a:t>Target Cache</a:t>
            </a:r>
            <a:r>
              <a:rPr lang="en-US" altLang="zh-TW" dirty="0">
                <a:latin typeface="Arial"/>
                <a:ea typeface="新細明體" pitchFamily="18" charset="-120"/>
              </a:rPr>
              <a:t>”</a:t>
            </a:r>
            <a:endParaRPr lang="en-US" altLang="zh-TW" dirty="0">
              <a:ea typeface="新細明體" pitchFamily="18" charset="-120"/>
            </a:endParaRPr>
          </a:p>
          <a:p>
            <a:pPr lvl="1">
              <a:defRPr/>
            </a:pPr>
            <a:r>
              <a:rPr lang="en-US" altLang="zh-TW" dirty="0">
                <a:ea typeface="新細明體" pitchFamily="18" charset="-120"/>
              </a:rPr>
              <a:t>(indirect jump) ? (from target cache) : (from BTB)</a:t>
            </a:r>
          </a:p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 Alias?</a:t>
            </a:r>
            <a:endParaRPr lang="en-US" altLang="zh-TW" b="1" dirty="0"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1800" b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新細明體" pitchFamily="18" charset="-120"/>
            </a:endParaRPr>
          </a:p>
        </p:txBody>
      </p:sp>
      <p:sp>
        <p:nvSpPr>
          <p:cNvPr id="48159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3ED199A3-11D1-4028-AC45-19E0AB7C9B41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44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155" name="Group 114"/>
          <p:cNvGrpSpPr>
            <a:grpSpLocks/>
          </p:cNvGrpSpPr>
          <p:nvPr/>
        </p:nvGrpSpPr>
        <p:grpSpPr bwMode="auto">
          <a:xfrm>
            <a:off x="5715000" y="1600200"/>
            <a:ext cx="1676400" cy="2209800"/>
            <a:chOff x="3456" y="1152"/>
            <a:chExt cx="1056" cy="1392"/>
          </a:xfrm>
        </p:grpSpPr>
        <p:sp>
          <p:nvSpPr>
            <p:cNvPr id="49247" name="Rectangle 115"/>
            <p:cNvSpPr>
              <a:spLocks noChangeArrowheads="1"/>
            </p:cNvSpPr>
            <p:nvPr/>
          </p:nvSpPr>
          <p:spPr bwMode="auto">
            <a:xfrm>
              <a:off x="3456" y="1152"/>
              <a:ext cx="624" cy="13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9248" name="Line 116"/>
            <p:cNvSpPr>
              <a:spLocks noChangeShapeType="1"/>
            </p:cNvSpPr>
            <p:nvPr/>
          </p:nvSpPr>
          <p:spPr bwMode="auto">
            <a:xfrm>
              <a:off x="3456" y="129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9" name="Line 117"/>
            <p:cNvSpPr>
              <a:spLocks noChangeShapeType="1"/>
            </p:cNvSpPr>
            <p:nvPr/>
          </p:nvSpPr>
          <p:spPr bwMode="auto">
            <a:xfrm>
              <a:off x="3456" y="144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0" name="Line 118"/>
            <p:cNvSpPr>
              <a:spLocks noChangeShapeType="1"/>
            </p:cNvSpPr>
            <p:nvPr/>
          </p:nvSpPr>
          <p:spPr bwMode="auto">
            <a:xfrm>
              <a:off x="3456" y="1584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1" name="Line 119"/>
            <p:cNvSpPr>
              <a:spLocks noChangeShapeType="1"/>
            </p:cNvSpPr>
            <p:nvPr/>
          </p:nvSpPr>
          <p:spPr bwMode="auto">
            <a:xfrm>
              <a:off x="3456" y="240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2" name="Line 120"/>
            <p:cNvSpPr>
              <a:spLocks noChangeShapeType="1"/>
            </p:cNvSpPr>
            <p:nvPr/>
          </p:nvSpPr>
          <p:spPr bwMode="auto">
            <a:xfrm>
              <a:off x="3456" y="225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53" name="Group 121"/>
            <p:cNvGrpSpPr>
              <a:grpSpLocks/>
            </p:cNvGrpSpPr>
            <p:nvPr/>
          </p:nvGrpSpPr>
          <p:grpSpPr bwMode="auto">
            <a:xfrm>
              <a:off x="4176" y="1152"/>
              <a:ext cx="336" cy="1392"/>
              <a:chOff x="4272" y="1152"/>
              <a:chExt cx="624" cy="1392"/>
            </a:xfrm>
          </p:grpSpPr>
          <p:sp>
            <p:nvSpPr>
              <p:cNvPr id="49254" name="Rectangle 122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624" cy="13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55" name="Line 123"/>
              <p:cNvSpPr>
                <a:spLocks noChangeShapeType="1"/>
              </p:cNvSpPr>
              <p:nvPr/>
            </p:nvSpPr>
            <p:spPr bwMode="auto">
              <a:xfrm>
                <a:off x="4272" y="129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6" name="Line 124"/>
              <p:cNvSpPr>
                <a:spLocks noChangeShapeType="1"/>
              </p:cNvSpPr>
              <p:nvPr/>
            </p:nvSpPr>
            <p:spPr bwMode="auto">
              <a:xfrm>
                <a:off x="4272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7" name="Line 125"/>
              <p:cNvSpPr>
                <a:spLocks noChangeShapeType="1"/>
              </p:cNvSpPr>
              <p:nvPr/>
            </p:nvSpPr>
            <p:spPr bwMode="auto">
              <a:xfrm>
                <a:off x="4272" y="1584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8" name="Line 126"/>
              <p:cNvSpPr>
                <a:spLocks noChangeShapeType="1"/>
              </p:cNvSpPr>
              <p:nvPr/>
            </p:nvSpPr>
            <p:spPr bwMode="auto">
              <a:xfrm>
                <a:off x="4272" y="240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59" name="Line 127"/>
              <p:cNvSpPr>
                <a:spLocks noChangeShapeType="1"/>
              </p:cNvSpPr>
              <p:nvPr/>
            </p:nvSpPr>
            <p:spPr bwMode="auto">
              <a:xfrm>
                <a:off x="4272" y="225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9156" name="Group 100"/>
          <p:cNvGrpSpPr>
            <a:grpSpLocks/>
          </p:cNvGrpSpPr>
          <p:nvPr/>
        </p:nvGrpSpPr>
        <p:grpSpPr bwMode="auto">
          <a:xfrm>
            <a:off x="5638800" y="1676400"/>
            <a:ext cx="1676400" cy="2209800"/>
            <a:chOff x="3456" y="1152"/>
            <a:chExt cx="1056" cy="1392"/>
          </a:xfrm>
        </p:grpSpPr>
        <p:sp>
          <p:nvSpPr>
            <p:cNvPr id="49234" name="Rectangle 101"/>
            <p:cNvSpPr>
              <a:spLocks noChangeArrowheads="1"/>
            </p:cNvSpPr>
            <p:nvPr/>
          </p:nvSpPr>
          <p:spPr bwMode="auto">
            <a:xfrm>
              <a:off x="3456" y="1152"/>
              <a:ext cx="624" cy="13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9235" name="Line 102"/>
            <p:cNvSpPr>
              <a:spLocks noChangeShapeType="1"/>
            </p:cNvSpPr>
            <p:nvPr/>
          </p:nvSpPr>
          <p:spPr bwMode="auto">
            <a:xfrm>
              <a:off x="3456" y="129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6" name="Line 103"/>
            <p:cNvSpPr>
              <a:spLocks noChangeShapeType="1"/>
            </p:cNvSpPr>
            <p:nvPr/>
          </p:nvSpPr>
          <p:spPr bwMode="auto">
            <a:xfrm>
              <a:off x="3456" y="144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7" name="Line 104"/>
            <p:cNvSpPr>
              <a:spLocks noChangeShapeType="1"/>
            </p:cNvSpPr>
            <p:nvPr/>
          </p:nvSpPr>
          <p:spPr bwMode="auto">
            <a:xfrm>
              <a:off x="3456" y="1584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Line 105"/>
            <p:cNvSpPr>
              <a:spLocks noChangeShapeType="1"/>
            </p:cNvSpPr>
            <p:nvPr/>
          </p:nvSpPr>
          <p:spPr bwMode="auto">
            <a:xfrm>
              <a:off x="3456" y="240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9" name="Line 106"/>
            <p:cNvSpPr>
              <a:spLocks noChangeShapeType="1"/>
            </p:cNvSpPr>
            <p:nvPr/>
          </p:nvSpPr>
          <p:spPr bwMode="auto">
            <a:xfrm>
              <a:off x="3456" y="225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40" name="Group 107"/>
            <p:cNvGrpSpPr>
              <a:grpSpLocks/>
            </p:cNvGrpSpPr>
            <p:nvPr/>
          </p:nvGrpSpPr>
          <p:grpSpPr bwMode="auto">
            <a:xfrm>
              <a:off x="4176" y="1152"/>
              <a:ext cx="336" cy="1392"/>
              <a:chOff x="4272" y="1152"/>
              <a:chExt cx="624" cy="1392"/>
            </a:xfrm>
          </p:grpSpPr>
          <p:sp>
            <p:nvSpPr>
              <p:cNvPr id="49241" name="Rectangle 108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624" cy="13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42" name="Line 109"/>
              <p:cNvSpPr>
                <a:spLocks noChangeShapeType="1"/>
              </p:cNvSpPr>
              <p:nvPr/>
            </p:nvSpPr>
            <p:spPr bwMode="auto">
              <a:xfrm>
                <a:off x="4272" y="129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3" name="Line 110"/>
              <p:cNvSpPr>
                <a:spLocks noChangeShapeType="1"/>
              </p:cNvSpPr>
              <p:nvPr/>
            </p:nvSpPr>
            <p:spPr bwMode="auto">
              <a:xfrm>
                <a:off x="4272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4" name="Line 111"/>
              <p:cNvSpPr>
                <a:spLocks noChangeShapeType="1"/>
              </p:cNvSpPr>
              <p:nvPr/>
            </p:nvSpPr>
            <p:spPr bwMode="auto">
              <a:xfrm>
                <a:off x="4272" y="1584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5" name="Line 112"/>
              <p:cNvSpPr>
                <a:spLocks noChangeShapeType="1"/>
              </p:cNvSpPr>
              <p:nvPr/>
            </p:nvSpPr>
            <p:spPr bwMode="auto">
              <a:xfrm>
                <a:off x="4272" y="240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6" name="Line 113"/>
              <p:cNvSpPr>
                <a:spLocks noChangeShapeType="1"/>
              </p:cNvSpPr>
              <p:nvPr/>
            </p:nvSpPr>
            <p:spPr bwMode="auto">
              <a:xfrm>
                <a:off x="4272" y="225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9157" name="Group 86"/>
          <p:cNvGrpSpPr>
            <a:grpSpLocks/>
          </p:cNvGrpSpPr>
          <p:nvPr/>
        </p:nvGrpSpPr>
        <p:grpSpPr bwMode="auto">
          <a:xfrm>
            <a:off x="5562600" y="1752600"/>
            <a:ext cx="1676400" cy="2209800"/>
            <a:chOff x="3456" y="1152"/>
            <a:chExt cx="1056" cy="1392"/>
          </a:xfrm>
        </p:grpSpPr>
        <p:sp>
          <p:nvSpPr>
            <p:cNvPr id="49221" name="Rectangle 87"/>
            <p:cNvSpPr>
              <a:spLocks noChangeArrowheads="1"/>
            </p:cNvSpPr>
            <p:nvPr/>
          </p:nvSpPr>
          <p:spPr bwMode="auto">
            <a:xfrm>
              <a:off x="3456" y="1152"/>
              <a:ext cx="624" cy="13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9222" name="Line 88"/>
            <p:cNvSpPr>
              <a:spLocks noChangeShapeType="1"/>
            </p:cNvSpPr>
            <p:nvPr/>
          </p:nvSpPr>
          <p:spPr bwMode="auto">
            <a:xfrm>
              <a:off x="3456" y="129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3" name="Line 89"/>
            <p:cNvSpPr>
              <a:spLocks noChangeShapeType="1"/>
            </p:cNvSpPr>
            <p:nvPr/>
          </p:nvSpPr>
          <p:spPr bwMode="auto">
            <a:xfrm>
              <a:off x="3456" y="144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Line 90"/>
            <p:cNvSpPr>
              <a:spLocks noChangeShapeType="1"/>
            </p:cNvSpPr>
            <p:nvPr/>
          </p:nvSpPr>
          <p:spPr bwMode="auto">
            <a:xfrm>
              <a:off x="3456" y="1584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5" name="Line 91"/>
            <p:cNvSpPr>
              <a:spLocks noChangeShapeType="1"/>
            </p:cNvSpPr>
            <p:nvPr/>
          </p:nvSpPr>
          <p:spPr bwMode="auto">
            <a:xfrm>
              <a:off x="3456" y="240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Line 92"/>
            <p:cNvSpPr>
              <a:spLocks noChangeShapeType="1"/>
            </p:cNvSpPr>
            <p:nvPr/>
          </p:nvSpPr>
          <p:spPr bwMode="auto">
            <a:xfrm>
              <a:off x="3456" y="225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27" name="Group 93"/>
            <p:cNvGrpSpPr>
              <a:grpSpLocks/>
            </p:cNvGrpSpPr>
            <p:nvPr/>
          </p:nvGrpSpPr>
          <p:grpSpPr bwMode="auto">
            <a:xfrm>
              <a:off x="4176" y="1152"/>
              <a:ext cx="336" cy="1392"/>
              <a:chOff x="4272" y="1152"/>
              <a:chExt cx="624" cy="1392"/>
            </a:xfrm>
          </p:grpSpPr>
          <p:sp>
            <p:nvSpPr>
              <p:cNvPr id="49228" name="Rectangle 94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624" cy="13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29" name="Line 95"/>
              <p:cNvSpPr>
                <a:spLocks noChangeShapeType="1"/>
              </p:cNvSpPr>
              <p:nvPr/>
            </p:nvSpPr>
            <p:spPr bwMode="auto">
              <a:xfrm>
                <a:off x="4272" y="129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0" name="Line 96"/>
              <p:cNvSpPr>
                <a:spLocks noChangeShapeType="1"/>
              </p:cNvSpPr>
              <p:nvPr/>
            </p:nvSpPr>
            <p:spPr bwMode="auto">
              <a:xfrm>
                <a:off x="4272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1" name="Line 97"/>
              <p:cNvSpPr>
                <a:spLocks noChangeShapeType="1"/>
              </p:cNvSpPr>
              <p:nvPr/>
            </p:nvSpPr>
            <p:spPr bwMode="auto">
              <a:xfrm>
                <a:off x="4272" y="1584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2" name="Line 98"/>
              <p:cNvSpPr>
                <a:spLocks noChangeShapeType="1"/>
              </p:cNvSpPr>
              <p:nvPr/>
            </p:nvSpPr>
            <p:spPr bwMode="auto">
              <a:xfrm>
                <a:off x="4272" y="240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3" name="Line 99"/>
              <p:cNvSpPr>
                <a:spLocks noChangeShapeType="1"/>
              </p:cNvSpPr>
              <p:nvPr/>
            </p:nvSpPr>
            <p:spPr bwMode="auto">
              <a:xfrm>
                <a:off x="4272" y="225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Tagged Target Prediction </a:t>
            </a:r>
            <a:r>
              <a:rPr lang="en-US" altLang="zh-TW" sz="1600" smtClean="0">
                <a:solidFill>
                  <a:srgbClr val="0000FF"/>
                </a:solidFill>
                <a:latin typeface="Arial Narrow" pitchFamily="34" charset="0"/>
                <a:ea typeface="新細明體" pitchFamily="18" charset="-120"/>
              </a:rPr>
              <a:t>[ChangHaoPatt’97]</a:t>
            </a:r>
            <a:endParaRPr lang="en-US" sz="160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860925"/>
            <a:ext cx="8497888" cy="13874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zh-TW">
                <a:ea typeface="新細明體" pitchFamily="18" charset="-120"/>
              </a:rPr>
              <a:t>To reduce aliasing with set-associative target cache</a:t>
            </a:r>
          </a:p>
          <a:p>
            <a:pPr>
              <a:defRPr/>
            </a:pPr>
            <a:r>
              <a:rPr lang="en-US" altLang="zh-TW">
                <a:ea typeface="新細明體" pitchFamily="18" charset="-120"/>
              </a:rPr>
              <a:t>Use branch PC and/or history for tags</a:t>
            </a:r>
            <a:endParaRPr lang="en-US" altLang="zh-TW" sz="2000" b="1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新細明體" pitchFamily="18" charset="-120"/>
            </a:endParaRPr>
          </a:p>
        </p:txBody>
      </p:sp>
      <p:grpSp>
        <p:nvGrpSpPr>
          <p:cNvPr id="49160" name="Group 5"/>
          <p:cNvGrpSpPr>
            <a:grpSpLocks/>
          </p:cNvGrpSpPr>
          <p:nvPr/>
        </p:nvGrpSpPr>
        <p:grpSpPr bwMode="auto">
          <a:xfrm>
            <a:off x="146050" y="3359150"/>
            <a:ext cx="1524000" cy="274638"/>
            <a:chOff x="816" y="1632"/>
            <a:chExt cx="1440" cy="288"/>
          </a:xfrm>
        </p:grpSpPr>
        <p:grpSp>
          <p:nvGrpSpPr>
            <p:cNvPr id="49207" name="Group 6"/>
            <p:cNvGrpSpPr>
              <a:grpSpLocks/>
            </p:cNvGrpSpPr>
            <p:nvPr/>
          </p:nvGrpSpPr>
          <p:grpSpPr bwMode="auto">
            <a:xfrm>
              <a:off x="816" y="1632"/>
              <a:ext cx="240" cy="288"/>
              <a:chOff x="384" y="1824"/>
              <a:chExt cx="240" cy="288"/>
            </a:xfrm>
          </p:grpSpPr>
          <p:sp>
            <p:nvSpPr>
              <p:cNvPr id="49219" name="Rectangle 7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20" name="Text Box 8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49208" name="Group 9"/>
            <p:cNvGrpSpPr>
              <a:grpSpLocks/>
            </p:cNvGrpSpPr>
            <p:nvPr/>
          </p:nvGrpSpPr>
          <p:grpSpPr bwMode="auto">
            <a:xfrm>
              <a:off x="1008" y="1632"/>
              <a:ext cx="240" cy="288"/>
              <a:chOff x="384" y="1824"/>
              <a:chExt cx="240" cy="288"/>
            </a:xfrm>
          </p:grpSpPr>
          <p:sp>
            <p:nvSpPr>
              <p:cNvPr id="49217" name="Rectangle 10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18" name="Text Box 11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sp>
          <p:nvSpPr>
            <p:cNvPr id="49209" name="Rectangle 12"/>
            <p:cNvSpPr>
              <a:spLocks noChangeArrowheads="1"/>
            </p:cNvSpPr>
            <p:nvPr/>
          </p:nvSpPr>
          <p:spPr bwMode="auto">
            <a:xfrm>
              <a:off x="1200" y="1680"/>
              <a:ext cx="624" cy="192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9210" name="Text Box 13"/>
            <p:cNvSpPr txBox="1">
              <a:spLocks noChangeArrowheads="1"/>
            </p:cNvSpPr>
            <p:nvPr/>
          </p:nvSpPr>
          <p:spPr bwMode="auto">
            <a:xfrm>
              <a:off x="1200" y="1632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altLang="zh-TW" sz="1200">
                  <a:solidFill>
                    <a:schemeClr val="bg1"/>
                  </a:solidFill>
                </a:rPr>
                <a:t>. . . . .</a:t>
              </a:r>
            </a:p>
          </p:txBody>
        </p:sp>
        <p:grpSp>
          <p:nvGrpSpPr>
            <p:cNvPr id="49211" name="Group 14"/>
            <p:cNvGrpSpPr>
              <a:grpSpLocks/>
            </p:cNvGrpSpPr>
            <p:nvPr/>
          </p:nvGrpSpPr>
          <p:grpSpPr bwMode="auto">
            <a:xfrm>
              <a:off x="1824" y="1632"/>
              <a:ext cx="240" cy="288"/>
              <a:chOff x="384" y="1824"/>
              <a:chExt cx="240" cy="288"/>
            </a:xfrm>
          </p:grpSpPr>
          <p:sp>
            <p:nvSpPr>
              <p:cNvPr id="49215" name="Rectangle 15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16" name="Text Box 16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49212" name="Group 17"/>
            <p:cNvGrpSpPr>
              <a:grpSpLocks/>
            </p:cNvGrpSpPr>
            <p:nvPr/>
          </p:nvGrpSpPr>
          <p:grpSpPr bwMode="auto">
            <a:xfrm>
              <a:off x="2016" y="1632"/>
              <a:ext cx="240" cy="288"/>
              <a:chOff x="384" y="1824"/>
              <a:chExt cx="240" cy="288"/>
            </a:xfrm>
          </p:grpSpPr>
          <p:sp>
            <p:nvSpPr>
              <p:cNvPr id="49213" name="Rectangle 18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192" cy="192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14" name="Text Box 19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24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Font typeface="Wingdings" pitchFamily="2" charset="2"/>
                  <a:buNone/>
                </a:pPr>
                <a:r>
                  <a:rPr lang="en-US" altLang="zh-TW" sz="120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</p:grpSp>
      <p:sp>
        <p:nvSpPr>
          <p:cNvPr id="49161" name="Text Box 20"/>
          <p:cNvSpPr txBox="1">
            <a:spLocks noChangeArrowheads="1"/>
          </p:cNvSpPr>
          <p:nvPr/>
        </p:nvSpPr>
        <p:spPr bwMode="auto">
          <a:xfrm>
            <a:off x="609600" y="3581400"/>
            <a:ext cx="569913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FF3300"/>
                </a:solidFill>
              </a:rPr>
              <a:t>BHR</a:t>
            </a:r>
          </a:p>
        </p:txBody>
      </p:sp>
      <p:sp>
        <p:nvSpPr>
          <p:cNvPr id="49162" name="Text Box 21"/>
          <p:cNvSpPr txBox="1">
            <a:spLocks noChangeArrowheads="1"/>
          </p:cNvSpPr>
          <p:nvPr/>
        </p:nvSpPr>
        <p:spPr bwMode="auto">
          <a:xfrm>
            <a:off x="4533900" y="1828800"/>
            <a:ext cx="9525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00…..00</a:t>
            </a:r>
          </a:p>
        </p:txBody>
      </p:sp>
      <p:sp>
        <p:nvSpPr>
          <p:cNvPr id="49163" name="Text Box 22"/>
          <p:cNvSpPr txBox="1">
            <a:spLocks noChangeArrowheads="1"/>
          </p:cNvSpPr>
          <p:nvPr/>
        </p:nvSpPr>
        <p:spPr bwMode="auto">
          <a:xfrm>
            <a:off x="4533900" y="2057400"/>
            <a:ext cx="9525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00…..01</a:t>
            </a:r>
          </a:p>
        </p:txBody>
      </p:sp>
      <p:sp>
        <p:nvSpPr>
          <p:cNvPr id="49164" name="Text Box 23"/>
          <p:cNvSpPr txBox="1">
            <a:spLocks noChangeArrowheads="1"/>
          </p:cNvSpPr>
          <p:nvPr/>
        </p:nvSpPr>
        <p:spPr bwMode="auto">
          <a:xfrm>
            <a:off x="4533900" y="2286000"/>
            <a:ext cx="9525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00…..10</a:t>
            </a:r>
          </a:p>
        </p:txBody>
      </p:sp>
      <p:sp>
        <p:nvSpPr>
          <p:cNvPr id="49165" name="Text Box 24"/>
          <p:cNvSpPr txBox="1">
            <a:spLocks noChangeArrowheads="1"/>
          </p:cNvSpPr>
          <p:nvPr/>
        </p:nvSpPr>
        <p:spPr bwMode="auto">
          <a:xfrm>
            <a:off x="4533900" y="3778250"/>
            <a:ext cx="9525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11…..11</a:t>
            </a:r>
          </a:p>
        </p:txBody>
      </p:sp>
      <p:sp>
        <p:nvSpPr>
          <p:cNvPr id="49166" name="Text Box 26"/>
          <p:cNvSpPr txBox="1">
            <a:spLocks noChangeArrowheads="1"/>
          </p:cNvSpPr>
          <p:nvPr/>
        </p:nvSpPr>
        <p:spPr bwMode="auto">
          <a:xfrm>
            <a:off x="4533900" y="3535363"/>
            <a:ext cx="9525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00CC"/>
                </a:solidFill>
              </a:rPr>
              <a:t>11…..10</a:t>
            </a:r>
          </a:p>
        </p:txBody>
      </p:sp>
      <p:sp>
        <p:nvSpPr>
          <p:cNvPr id="49167" name="Text Box 35"/>
          <p:cNvSpPr txBox="1">
            <a:spLocks noChangeArrowheads="1"/>
          </p:cNvSpPr>
          <p:nvPr/>
        </p:nvSpPr>
        <p:spPr bwMode="auto">
          <a:xfrm>
            <a:off x="4724400" y="1143000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9900CC"/>
                </a:solidFill>
              </a:rPr>
              <a:t>Target Cache </a:t>
            </a:r>
            <a:r>
              <a:rPr lang="en-US" altLang="zh-TW" sz="1600">
                <a:solidFill>
                  <a:srgbClr val="9900CC"/>
                </a:solidFill>
              </a:rPr>
              <a:t>(2</a:t>
            </a:r>
            <a:r>
              <a:rPr lang="en-US" altLang="zh-TW" sz="1600" baseline="30000">
                <a:solidFill>
                  <a:srgbClr val="9900CC"/>
                </a:solidFill>
              </a:rPr>
              <a:t>n</a:t>
            </a:r>
            <a:r>
              <a:rPr lang="en-US" altLang="zh-TW" sz="1600">
                <a:solidFill>
                  <a:srgbClr val="9900CC"/>
                </a:solidFill>
              </a:rPr>
              <a:t> entries per way) </a:t>
            </a:r>
          </a:p>
        </p:txBody>
      </p:sp>
      <p:sp>
        <p:nvSpPr>
          <p:cNvPr id="49168" name="Line 36"/>
          <p:cNvSpPr>
            <a:spLocks noChangeShapeType="1"/>
          </p:cNvSpPr>
          <p:nvPr/>
        </p:nvSpPr>
        <p:spPr bwMode="auto">
          <a:xfrm>
            <a:off x="7239000" y="2690813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37"/>
          <p:cNvSpPr txBox="1">
            <a:spLocks noChangeArrowheads="1"/>
          </p:cNvSpPr>
          <p:nvPr/>
        </p:nvSpPr>
        <p:spPr bwMode="auto">
          <a:xfrm>
            <a:off x="7315200" y="2209800"/>
            <a:ext cx="18288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FF3300"/>
                </a:solidFill>
              </a:rPr>
              <a:t>Predicted Target Address</a:t>
            </a:r>
          </a:p>
        </p:txBody>
      </p:sp>
      <p:sp>
        <p:nvSpPr>
          <p:cNvPr id="49170" name="Rectangle 38"/>
          <p:cNvSpPr>
            <a:spLocks noChangeArrowheads="1"/>
          </p:cNvSpPr>
          <p:nvPr/>
        </p:nvSpPr>
        <p:spPr bwMode="auto">
          <a:xfrm>
            <a:off x="482600" y="2132013"/>
            <a:ext cx="1106488" cy="338137"/>
          </a:xfrm>
          <a:prstGeom prst="rect">
            <a:avLst/>
          </a:prstGeom>
          <a:solidFill>
            <a:srgbClr val="009999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600">
                <a:solidFill>
                  <a:schemeClr val="bg1"/>
                </a:solidFill>
              </a:rPr>
              <a:t>Branch PC</a:t>
            </a:r>
          </a:p>
        </p:txBody>
      </p:sp>
      <p:sp>
        <p:nvSpPr>
          <p:cNvPr id="49171" name="Oval 40"/>
          <p:cNvSpPr>
            <a:spLocks noChangeArrowheads="1"/>
          </p:cNvSpPr>
          <p:nvPr/>
        </p:nvSpPr>
        <p:spPr bwMode="auto">
          <a:xfrm>
            <a:off x="1854200" y="2667000"/>
            <a:ext cx="762000" cy="4572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9172" name="Text Box 41"/>
          <p:cNvSpPr txBox="1">
            <a:spLocks noChangeArrowheads="1"/>
          </p:cNvSpPr>
          <p:nvPr/>
        </p:nvSpPr>
        <p:spPr bwMode="auto">
          <a:xfrm>
            <a:off x="1866900" y="2746375"/>
            <a:ext cx="6350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/>
              <a:t>Hash</a:t>
            </a:r>
          </a:p>
        </p:txBody>
      </p:sp>
      <p:sp>
        <p:nvSpPr>
          <p:cNvPr id="49173" name="Line 42"/>
          <p:cNvSpPr>
            <a:spLocks noChangeShapeType="1"/>
          </p:cNvSpPr>
          <p:nvPr/>
        </p:nvSpPr>
        <p:spPr bwMode="auto">
          <a:xfrm>
            <a:off x="1625600" y="2286000"/>
            <a:ext cx="609600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4" name="Line 43"/>
          <p:cNvSpPr>
            <a:spLocks noChangeShapeType="1"/>
          </p:cNvSpPr>
          <p:nvPr/>
        </p:nvSpPr>
        <p:spPr bwMode="auto">
          <a:xfrm>
            <a:off x="2235200" y="2286000"/>
            <a:ext cx="0" cy="38100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5" name="Line 44"/>
          <p:cNvSpPr>
            <a:spLocks noChangeShapeType="1"/>
          </p:cNvSpPr>
          <p:nvPr/>
        </p:nvSpPr>
        <p:spPr bwMode="auto">
          <a:xfrm>
            <a:off x="1633538" y="351155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6" name="Line 45"/>
          <p:cNvSpPr>
            <a:spLocks noChangeShapeType="1"/>
          </p:cNvSpPr>
          <p:nvPr/>
        </p:nvSpPr>
        <p:spPr bwMode="auto">
          <a:xfrm flipV="1">
            <a:off x="2235200" y="3124200"/>
            <a:ext cx="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7" name="Line 46"/>
          <p:cNvSpPr>
            <a:spLocks noChangeShapeType="1"/>
          </p:cNvSpPr>
          <p:nvPr/>
        </p:nvSpPr>
        <p:spPr bwMode="auto">
          <a:xfrm flipH="1">
            <a:off x="3378200" y="2819400"/>
            <a:ext cx="76200" cy="1524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8" name="Text Box 47"/>
          <p:cNvSpPr txBox="1">
            <a:spLocks noChangeArrowheads="1"/>
          </p:cNvSpPr>
          <p:nvPr/>
        </p:nvSpPr>
        <p:spPr bwMode="auto">
          <a:xfrm>
            <a:off x="3286125" y="2830513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000099"/>
                </a:solidFill>
              </a:rPr>
              <a:t>n</a:t>
            </a:r>
          </a:p>
        </p:txBody>
      </p:sp>
      <p:grpSp>
        <p:nvGrpSpPr>
          <p:cNvPr id="49179" name="Group 85"/>
          <p:cNvGrpSpPr>
            <a:grpSpLocks/>
          </p:cNvGrpSpPr>
          <p:nvPr/>
        </p:nvGrpSpPr>
        <p:grpSpPr bwMode="auto">
          <a:xfrm>
            <a:off x="5486400" y="1828800"/>
            <a:ext cx="1676400" cy="2209800"/>
            <a:chOff x="3456" y="1152"/>
            <a:chExt cx="1056" cy="1392"/>
          </a:xfrm>
        </p:grpSpPr>
        <p:sp>
          <p:nvSpPr>
            <p:cNvPr id="49194" name="Rectangle 25"/>
            <p:cNvSpPr>
              <a:spLocks noChangeArrowheads="1"/>
            </p:cNvSpPr>
            <p:nvPr/>
          </p:nvSpPr>
          <p:spPr bwMode="auto">
            <a:xfrm>
              <a:off x="3456" y="1152"/>
              <a:ext cx="624" cy="13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49195" name="Line 27"/>
            <p:cNvSpPr>
              <a:spLocks noChangeShapeType="1"/>
            </p:cNvSpPr>
            <p:nvPr/>
          </p:nvSpPr>
          <p:spPr bwMode="auto">
            <a:xfrm>
              <a:off x="3456" y="129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6" name="Line 28"/>
            <p:cNvSpPr>
              <a:spLocks noChangeShapeType="1"/>
            </p:cNvSpPr>
            <p:nvPr/>
          </p:nvSpPr>
          <p:spPr bwMode="auto">
            <a:xfrm>
              <a:off x="3456" y="144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7" name="Line 29"/>
            <p:cNvSpPr>
              <a:spLocks noChangeShapeType="1"/>
            </p:cNvSpPr>
            <p:nvPr/>
          </p:nvSpPr>
          <p:spPr bwMode="auto">
            <a:xfrm>
              <a:off x="3456" y="1584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Line 30"/>
            <p:cNvSpPr>
              <a:spLocks noChangeShapeType="1"/>
            </p:cNvSpPr>
            <p:nvPr/>
          </p:nvSpPr>
          <p:spPr bwMode="auto">
            <a:xfrm>
              <a:off x="3456" y="2400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Line 31"/>
            <p:cNvSpPr>
              <a:spLocks noChangeShapeType="1"/>
            </p:cNvSpPr>
            <p:nvPr/>
          </p:nvSpPr>
          <p:spPr bwMode="auto">
            <a:xfrm>
              <a:off x="3456" y="2256"/>
              <a:ext cx="624" cy="0"/>
            </a:xfrm>
            <a:prstGeom prst="line">
              <a:avLst/>
            </a:prstGeom>
            <a:noFill/>
            <a:ln w="12700">
              <a:solidFill>
                <a:srgbClr val="99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200" name="Group 48"/>
            <p:cNvGrpSpPr>
              <a:grpSpLocks/>
            </p:cNvGrpSpPr>
            <p:nvPr/>
          </p:nvGrpSpPr>
          <p:grpSpPr bwMode="auto">
            <a:xfrm>
              <a:off x="4176" y="1152"/>
              <a:ext cx="336" cy="1392"/>
              <a:chOff x="4272" y="1152"/>
              <a:chExt cx="624" cy="1392"/>
            </a:xfrm>
          </p:grpSpPr>
          <p:sp>
            <p:nvSpPr>
              <p:cNvPr id="49201" name="Rectangle 49"/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624" cy="13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49202" name="Line 50"/>
              <p:cNvSpPr>
                <a:spLocks noChangeShapeType="1"/>
              </p:cNvSpPr>
              <p:nvPr/>
            </p:nvSpPr>
            <p:spPr bwMode="auto">
              <a:xfrm>
                <a:off x="4272" y="129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3" name="Line 51"/>
              <p:cNvSpPr>
                <a:spLocks noChangeShapeType="1"/>
              </p:cNvSpPr>
              <p:nvPr/>
            </p:nvSpPr>
            <p:spPr bwMode="auto">
              <a:xfrm>
                <a:off x="4272" y="144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4" name="Line 52"/>
              <p:cNvSpPr>
                <a:spLocks noChangeShapeType="1"/>
              </p:cNvSpPr>
              <p:nvPr/>
            </p:nvSpPr>
            <p:spPr bwMode="auto">
              <a:xfrm>
                <a:off x="4272" y="1584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5" name="Line 53"/>
              <p:cNvSpPr>
                <a:spLocks noChangeShapeType="1"/>
              </p:cNvSpPr>
              <p:nvPr/>
            </p:nvSpPr>
            <p:spPr bwMode="auto">
              <a:xfrm>
                <a:off x="4272" y="2400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6" name="Line 54"/>
              <p:cNvSpPr>
                <a:spLocks noChangeShapeType="1"/>
              </p:cNvSpPr>
              <p:nvPr/>
            </p:nvSpPr>
            <p:spPr bwMode="auto">
              <a:xfrm>
                <a:off x="4272" y="2256"/>
                <a:ext cx="624" cy="0"/>
              </a:xfrm>
              <a:prstGeom prst="line">
                <a:avLst/>
              </a:prstGeom>
              <a:noFill/>
              <a:ln w="12700">
                <a:solidFill>
                  <a:srgbClr val="00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9180" name="Line 55"/>
          <p:cNvSpPr>
            <a:spLocks noChangeShapeType="1"/>
          </p:cNvSpPr>
          <p:nvPr/>
        </p:nvSpPr>
        <p:spPr bwMode="auto">
          <a:xfrm>
            <a:off x="3302000" y="2895600"/>
            <a:ext cx="0" cy="14478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1" name="Line 56"/>
          <p:cNvSpPr>
            <a:spLocks noChangeShapeType="1"/>
          </p:cNvSpPr>
          <p:nvPr/>
        </p:nvSpPr>
        <p:spPr bwMode="auto">
          <a:xfrm>
            <a:off x="3302000" y="4343400"/>
            <a:ext cx="4318000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2" name="AutoShape 57"/>
          <p:cNvSpPr>
            <a:spLocks noChangeArrowheads="1"/>
          </p:cNvSpPr>
          <p:nvPr/>
        </p:nvSpPr>
        <p:spPr bwMode="auto">
          <a:xfrm>
            <a:off x="7439025" y="3368675"/>
            <a:ext cx="381000" cy="381000"/>
          </a:xfrm>
          <a:prstGeom prst="diamond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9183" name="Text Box 58"/>
          <p:cNvSpPr txBox="1">
            <a:spLocks noChangeArrowheads="1"/>
          </p:cNvSpPr>
          <p:nvPr/>
        </p:nvSpPr>
        <p:spPr bwMode="auto">
          <a:xfrm>
            <a:off x="7413625" y="3413125"/>
            <a:ext cx="4000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>
                <a:solidFill>
                  <a:srgbClr val="000099"/>
                </a:solidFill>
              </a:rPr>
              <a:t>=?</a:t>
            </a:r>
          </a:p>
        </p:txBody>
      </p:sp>
      <p:sp>
        <p:nvSpPr>
          <p:cNvPr id="49184" name="Line 59"/>
          <p:cNvSpPr>
            <a:spLocks noChangeShapeType="1"/>
          </p:cNvSpPr>
          <p:nvPr/>
        </p:nvSpPr>
        <p:spPr bwMode="auto">
          <a:xfrm flipV="1">
            <a:off x="7620000" y="3733800"/>
            <a:ext cx="0" cy="6096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5" name="Line 60"/>
          <p:cNvSpPr>
            <a:spLocks noChangeShapeType="1"/>
          </p:cNvSpPr>
          <p:nvPr/>
        </p:nvSpPr>
        <p:spPr bwMode="auto">
          <a:xfrm>
            <a:off x="7010400" y="2971800"/>
            <a:ext cx="609600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6" name="Line 61"/>
          <p:cNvSpPr>
            <a:spLocks noChangeShapeType="1"/>
          </p:cNvSpPr>
          <p:nvPr/>
        </p:nvSpPr>
        <p:spPr bwMode="auto">
          <a:xfrm>
            <a:off x="7620000" y="2971800"/>
            <a:ext cx="0" cy="4572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7" name="AutoShape 62"/>
          <p:cNvSpPr>
            <a:spLocks noChangeArrowheads="1"/>
          </p:cNvSpPr>
          <p:nvPr/>
        </p:nvSpPr>
        <p:spPr bwMode="auto">
          <a:xfrm rot="5400000">
            <a:off x="8229600" y="2590800"/>
            <a:ext cx="381000" cy="228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rgbClr val="292929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9188" name="Line 64"/>
          <p:cNvSpPr>
            <a:spLocks noChangeShapeType="1"/>
          </p:cNvSpPr>
          <p:nvPr/>
        </p:nvSpPr>
        <p:spPr bwMode="auto">
          <a:xfrm rot="5400000" flipV="1">
            <a:off x="8704263" y="2511425"/>
            <a:ext cx="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9" name="Line 65"/>
          <p:cNvSpPr>
            <a:spLocks noChangeShapeType="1"/>
          </p:cNvSpPr>
          <p:nvPr/>
        </p:nvSpPr>
        <p:spPr bwMode="auto">
          <a:xfrm>
            <a:off x="7816850" y="3565525"/>
            <a:ext cx="6096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90" name="Line 66"/>
          <p:cNvSpPr>
            <a:spLocks noChangeShapeType="1"/>
          </p:cNvSpPr>
          <p:nvPr/>
        </p:nvSpPr>
        <p:spPr bwMode="auto">
          <a:xfrm flipV="1">
            <a:off x="8434388" y="2743200"/>
            <a:ext cx="0" cy="8382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91" name="Text Box 67"/>
          <p:cNvSpPr txBox="1">
            <a:spLocks noChangeArrowheads="1"/>
          </p:cNvSpPr>
          <p:nvPr/>
        </p:nvSpPr>
        <p:spPr bwMode="auto">
          <a:xfrm>
            <a:off x="6400800" y="4005263"/>
            <a:ext cx="1042988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1600">
                <a:solidFill>
                  <a:srgbClr val="0099FF"/>
                </a:solidFill>
              </a:rPr>
              <a:t>Tag Array</a:t>
            </a:r>
          </a:p>
        </p:txBody>
      </p:sp>
      <p:cxnSp>
        <p:nvCxnSpPr>
          <p:cNvPr id="49192" name="AutoShape 68"/>
          <p:cNvCxnSpPr>
            <a:cxnSpLocks noChangeShapeType="1"/>
            <a:stCxn id="49171" idx="6"/>
            <a:endCxn id="49164" idx="1"/>
          </p:cNvCxnSpPr>
          <p:nvPr/>
        </p:nvCxnSpPr>
        <p:spPr bwMode="auto">
          <a:xfrm flipV="1">
            <a:off x="2630488" y="2454275"/>
            <a:ext cx="1903412" cy="441325"/>
          </a:xfrm>
          <a:prstGeom prst="bentConnector3">
            <a:avLst>
              <a:gd name="adj1" fmla="val 4962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</p:spPr>
      </p:cxnSp>
      <p:sp>
        <p:nvSpPr>
          <p:cNvPr id="49193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C23160D7-1964-40E1-B13E-DEDD32E581DE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45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Branch Prediction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a really wide machine</a:t>
            </a:r>
          </a:p>
          <a:p>
            <a:pPr lvl="1"/>
            <a:r>
              <a:rPr lang="en-US" smtClean="0"/>
              <a:t>Across several basic blocks</a:t>
            </a:r>
          </a:p>
          <a:p>
            <a:pPr lvl="1"/>
            <a:r>
              <a:rPr lang="en-US" smtClean="0"/>
              <a:t>Need to predict multiple branches per cycle</a:t>
            </a:r>
          </a:p>
          <a:p>
            <a:pPr lvl="1"/>
            <a:endParaRPr lang="en-US" smtClean="0"/>
          </a:p>
          <a:p>
            <a:r>
              <a:rPr lang="en-US" smtClean="0"/>
              <a:t>How to fetch non-contiguous instructions in one cycle?</a:t>
            </a:r>
          </a:p>
          <a:p>
            <a:endParaRPr lang="en-US" smtClean="0"/>
          </a:p>
          <a:p>
            <a:r>
              <a:rPr lang="en-US" smtClean="0"/>
              <a:t>Prediction accuracy extremely critical (will be reduced geometrically)</a:t>
            </a:r>
          </a:p>
        </p:txBody>
      </p:sp>
      <p:sp>
        <p:nvSpPr>
          <p:cNvPr id="50181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2362200" y="2819400"/>
            <a:ext cx="44196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sz="4400" b="1" smtClean="0"/>
              <a:t>Backup Slides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6CA25E-E094-4148-BE40-33F6572EA2DC}" type="slidenum">
              <a:rPr lang="en-US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D6F5EDDF-93E4-4A4F-AEBC-772663F90BE5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47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Alpha EV8 Branch Predictor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121150" y="2016125"/>
            <a:ext cx="874713" cy="13620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056313" y="2016125"/>
            <a:ext cx="874712" cy="13620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7991475" y="2016125"/>
            <a:ext cx="874713" cy="1362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0" y="1127125"/>
            <a:ext cx="1933575" cy="366713"/>
          </a:xfrm>
          <a:prstGeom prst="rect">
            <a:avLst/>
          </a:prstGeom>
          <a:solidFill>
            <a:srgbClr val="FFFF66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931025" y="1127125"/>
            <a:ext cx="1935163" cy="366713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184525" y="1858963"/>
            <a:ext cx="561975" cy="3667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5245100" y="1858963"/>
            <a:ext cx="561975" cy="3667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7242175" y="1858963"/>
            <a:ext cx="561975" cy="3667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4745038" y="1493838"/>
            <a:ext cx="0" cy="2095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7929563" y="1493838"/>
            <a:ext cx="0" cy="2095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745038" y="1703388"/>
            <a:ext cx="318452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7491413" y="1703388"/>
            <a:ext cx="0" cy="155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494338" y="1703388"/>
            <a:ext cx="0" cy="155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3433763" y="1703388"/>
            <a:ext cx="131127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3433763" y="1703388"/>
            <a:ext cx="0" cy="155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3433763" y="2225675"/>
            <a:ext cx="0" cy="1571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494338" y="2225675"/>
            <a:ext cx="0" cy="1571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7554913" y="2225675"/>
            <a:ext cx="0" cy="157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433763" y="2382838"/>
            <a:ext cx="687387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5494338" y="2382838"/>
            <a:ext cx="555625" cy="15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7554913" y="2382838"/>
            <a:ext cx="436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492875" y="3378200"/>
            <a:ext cx="0" cy="5222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 flipH="1">
            <a:off x="8442325" y="3387725"/>
            <a:ext cx="4763" cy="136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flipV="1">
            <a:off x="1828800" y="3717925"/>
            <a:ext cx="4205288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019800" y="3717925"/>
            <a:ext cx="0" cy="1857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4559300" y="3378200"/>
            <a:ext cx="0" cy="2603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>
            <a:off x="4559300" y="3638550"/>
            <a:ext cx="1765300" cy="31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6324600" y="3641725"/>
            <a:ext cx="0" cy="2619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3595688" y="11271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/>
              <a:t>Branch PC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6873875" y="11271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2000">
                <a:solidFill>
                  <a:schemeClr val="bg1"/>
                </a:solidFill>
              </a:rPr>
              <a:t>Global history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3124200" y="1892300"/>
            <a:ext cx="67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200">
                <a:solidFill>
                  <a:srgbClr val="FF0000"/>
                </a:solidFill>
              </a:rPr>
              <a:t>F1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5202238" y="1884363"/>
            <a:ext cx="671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200">
                <a:solidFill>
                  <a:srgbClr val="CC0099"/>
                </a:solidFill>
              </a:rPr>
              <a:t>F2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7197725" y="1878013"/>
            <a:ext cx="67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200">
                <a:solidFill>
                  <a:srgbClr val="0000FF"/>
                </a:solidFill>
              </a:rPr>
              <a:t>F3</a:t>
            </a:r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4125913" y="2311400"/>
            <a:ext cx="874712" cy="13176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6049963" y="2311400"/>
            <a:ext cx="874712" cy="131763"/>
          </a:xfrm>
          <a:prstGeom prst="rect">
            <a:avLst/>
          </a:prstGeom>
          <a:solidFill>
            <a:srgbClr val="CC00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2263" name="Rectangle 39"/>
          <p:cNvSpPr>
            <a:spLocks noChangeArrowheads="1"/>
          </p:cNvSpPr>
          <p:nvPr/>
        </p:nvSpPr>
        <p:spPr bwMode="auto">
          <a:xfrm>
            <a:off x="7997825" y="2311400"/>
            <a:ext cx="874713" cy="13176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 flipV="1">
            <a:off x="5786438" y="3890963"/>
            <a:ext cx="1008062" cy="460375"/>
          </a:xfrm>
          <a:prstGeom prst="triangle">
            <a:avLst>
              <a:gd name="adj" fmla="val 50000"/>
            </a:avLst>
          </a:prstGeom>
          <a:solidFill>
            <a:srgbClr val="CCFF33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5715000" y="3817938"/>
            <a:ext cx="1143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200">
                <a:solidFill>
                  <a:srgbClr val="008000"/>
                </a:solidFill>
              </a:rPr>
              <a:t>majority vote</a:t>
            </a:r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5943600" y="5011738"/>
            <a:ext cx="9652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/>
              <a:t>prediction</a:t>
            </a:r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4267200" y="1658938"/>
            <a:ext cx="4953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FF0000"/>
                </a:solidFill>
              </a:rPr>
              <a:t>G0</a:t>
            </a:r>
          </a:p>
        </p:txBody>
      </p: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6269038" y="1658938"/>
            <a:ext cx="4953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CC0099"/>
                </a:solidFill>
              </a:rPr>
              <a:t>G1</a:t>
            </a:r>
          </a:p>
        </p:txBody>
      </p:sp>
      <p:sp>
        <p:nvSpPr>
          <p:cNvPr id="52269" name="Rectangle 45"/>
          <p:cNvSpPr>
            <a:spLocks noChangeArrowheads="1"/>
          </p:cNvSpPr>
          <p:nvPr/>
        </p:nvSpPr>
        <p:spPr bwMode="auto">
          <a:xfrm>
            <a:off x="8001000" y="1658938"/>
            <a:ext cx="762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0000FF"/>
                </a:solidFill>
              </a:rPr>
              <a:t>Meta</a:t>
            </a:r>
          </a:p>
        </p:txBody>
      </p:sp>
      <p:sp>
        <p:nvSpPr>
          <p:cNvPr id="52270" name="Rectangle 46"/>
          <p:cNvSpPr>
            <a:spLocks noChangeArrowheads="1"/>
          </p:cNvSpPr>
          <p:nvPr/>
        </p:nvSpPr>
        <p:spPr bwMode="auto">
          <a:xfrm>
            <a:off x="1403350" y="2092325"/>
            <a:ext cx="874713" cy="13620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71" name="Rectangle 47"/>
          <p:cNvSpPr>
            <a:spLocks noChangeArrowheads="1"/>
          </p:cNvSpPr>
          <p:nvPr/>
        </p:nvSpPr>
        <p:spPr bwMode="auto">
          <a:xfrm>
            <a:off x="654050" y="1935163"/>
            <a:ext cx="561975" cy="36671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flipH="1">
            <a:off x="947738" y="1311275"/>
            <a:ext cx="3175" cy="6143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>
            <a:off x="966788" y="2301875"/>
            <a:ext cx="0" cy="1571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966788" y="2459038"/>
            <a:ext cx="43656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609600" y="1954213"/>
            <a:ext cx="67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200">
                <a:solidFill>
                  <a:srgbClr val="FF9933"/>
                </a:solidFill>
              </a:rPr>
              <a:t>F4</a:t>
            </a:r>
          </a:p>
        </p:txBody>
      </p: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1409700" y="2387600"/>
            <a:ext cx="874713" cy="131763"/>
          </a:xfrm>
          <a:prstGeom prst="rect">
            <a:avLst/>
          </a:prstGeom>
          <a:solidFill>
            <a:srgbClr val="FF9933"/>
          </a:solidFill>
          <a:ln w="127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2277" name="Rectangle 53"/>
          <p:cNvSpPr>
            <a:spLocks noChangeArrowheads="1"/>
          </p:cNvSpPr>
          <p:nvPr/>
        </p:nvSpPr>
        <p:spPr bwMode="auto">
          <a:xfrm>
            <a:off x="1412875" y="1735138"/>
            <a:ext cx="108585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altLang="zh-TW" sz="2000">
                <a:solidFill>
                  <a:srgbClr val="FF9933"/>
                </a:solidFill>
              </a:rPr>
              <a:t>Bimodal</a:t>
            </a:r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>
            <a:off x="1828800" y="3454400"/>
            <a:ext cx="0" cy="2635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 flipV="1">
            <a:off x="966788" y="1317625"/>
            <a:ext cx="2854325" cy="31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136" name="AutoShape 56"/>
          <p:cNvSpPr>
            <a:spLocks noChangeArrowheads="1"/>
          </p:cNvSpPr>
          <p:nvPr/>
        </p:nvSpPr>
        <p:spPr bwMode="auto">
          <a:xfrm>
            <a:off x="4927600" y="4556125"/>
            <a:ext cx="16764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52281" name="Line 57"/>
          <p:cNvSpPr>
            <a:spLocks noChangeShapeType="1"/>
          </p:cNvSpPr>
          <p:nvPr/>
        </p:nvSpPr>
        <p:spPr bwMode="auto">
          <a:xfrm flipH="1">
            <a:off x="6384925" y="4749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82" name="Line 58"/>
          <p:cNvSpPr>
            <a:spLocks noChangeShapeType="1"/>
          </p:cNvSpPr>
          <p:nvPr/>
        </p:nvSpPr>
        <p:spPr bwMode="auto">
          <a:xfrm>
            <a:off x="5105400" y="371792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83" name="Line 59"/>
          <p:cNvSpPr>
            <a:spLocks noChangeShapeType="1"/>
          </p:cNvSpPr>
          <p:nvPr/>
        </p:nvSpPr>
        <p:spPr bwMode="auto">
          <a:xfrm>
            <a:off x="6284913" y="433546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>
            <a:off x="5791200" y="4937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2667000" y="2803525"/>
            <a:ext cx="13716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altLang="zh-TW" sz="1600"/>
              <a:t> e-gskew predictor</a:t>
            </a:r>
          </a:p>
        </p:txBody>
      </p:sp>
      <p:sp>
        <p:nvSpPr>
          <p:cNvPr id="302142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152400" y="4953000"/>
            <a:ext cx="8991600" cy="144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2400">
                <a:ea typeface="新細明體" pitchFamily="18" charset="-120"/>
              </a:rPr>
              <a:t>Real silicon never sees the daylight</a:t>
            </a:r>
          </a:p>
          <a:p>
            <a:pPr>
              <a:lnSpc>
                <a:spcPct val="80000"/>
              </a:lnSpc>
              <a:defRPr/>
            </a:pPr>
            <a:r>
              <a:rPr lang="en-US" altLang="zh-TW" sz="2400">
                <a:ea typeface="新細明體" pitchFamily="18" charset="-120"/>
              </a:rPr>
              <a:t>Use a 2Bc-gskew predictor (one form of enhanced gskew)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TW" sz="1600">
                <a:ea typeface="新細明體" pitchFamily="18" charset="-120"/>
              </a:rPr>
              <a:t>Bimodal predictor used as (1) static biased predictor and (2) part of e-gskew predictor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TW" sz="1600">
                <a:ea typeface="新細明體" pitchFamily="18" charset="-120"/>
              </a:rPr>
              <a:t>Global predictors G0 and G1 are part of e-gskew predictor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TW" sz="1600">
                <a:ea typeface="新細明體" pitchFamily="18" charset="-120"/>
              </a:rPr>
              <a:t>Table sizes: 352Kbits in total (208Kbits for prediction table; 144Kbits for hysteresis table.)</a:t>
            </a:r>
          </a:p>
          <a:p>
            <a:pPr lvl="1">
              <a:lnSpc>
                <a:spcPct val="80000"/>
              </a:lnSpc>
              <a:defRPr/>
            </a:pPr>
            <a:endParaRPr lang="en-US" altLang="zh-TW" sz="1600">
              <a:ea typeface="新細明體" pitchFamily="18" charset="-120"/>
            </a:endParaRPr>
          </a:p>
        </p:txBody>
      </p:sp>
      <p:sp>
        <p:nvSpPr>
          <p:cNvPr id="52287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8BBDB707-193E-447F-90BA-47C01E27F912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Misprediction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46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84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122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160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198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236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274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313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79" name="Rectangle 11"/>
          <p:cNvSpPr>
            <a:spLocks noChangeArrowheads="1"/>
          </p:cNvSpPr>
          <p:nvPr/>
        </p:nvSpPr>
        <p:spPr bwMode="auto">
          <a:xfrm>
            <a:off x="351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0" name="Rectangle 12"/>
          <p:cNvSpPr>
            <a:spLocks noChangeArrowheads="1"/>
          </p:cNvSpPr>
          <p:nvPr/>
        </p:nvSpPr>
        <p:spPr bwMode="auto">
          <a:xfrm>
            <a:off x="389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427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465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3" name="Rectangle 15"/>
          <p:cNvSpPr>
            <a:spLocks noChangeArrowheads="1"/>
          </p:cNvSpPr>
          <p:nvPr/>
        </p:nvSpPr>
        <p:spPr bwMode="auto">
          <a:xfrm>
            <a:off x="503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541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5" name="Rectangle 17"/>
          <p:cNvSpPr>
            <a:spLocks noChangeArrowheads="1"/>
          </p:cNvSpPr>
          <p:nvPr/>
        </p:nvSpPr>
        <p:spPr bwMode="auto">
          <a:xfrm>
            <a:off x="579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6" name="Rectangle 18"/>
          <p:cNvSpPr>
            <a:spLocks noChangeArrowheads="1"/>
          </p:cNvSpPr>
          <p:nvPr/>
        </p:nvSpPr>
        <p:spPr bwMode="auto">
          <a:xfrm>
            <a:off x="617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7" name="Rectangle 19"/>
          <p:cNvSpPr>
            <a:spLocks noChangeArrowheads="1"/>
          </p:cNvSpPr>
          <p:nvPr/>
        </p:nvSpPr>
        <p:spPr bwMode="auto">
          <a:xfrm>
            <a:off x="655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694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732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770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40" name="Text Box 23"/>
          <p:cNvSpPr txBox="1">
            <a:spLocks noChangeArrowheads="1"/>
          </p:cNvSpPr>
          <p:nvPr/>
        </p:nvSpPr>
        <p:spPr bwMode="auto">
          <a:xfrm>
            <a:off x="463550" y="1676400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Next</a:t>
            </a:r>
          </a:p>
        </p:txBody>
      </p:sp>
      <p:sp>
        <p:nvSpPr>
          <p:cNvPr id="9241" name="Text Box 24"/>
          <p:cNvSpPr txBox="1">
            <a:spLocks noChangeArrowheads="1"/>
          </p:cNvSpPr>
          <p:nvPr/>
        </p:nvSpPr>
        <p:spPr bwMode="auto">
          <a:xfrm>
            <a:off x="1179513" y="16764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Fetch</a:t>
            </a:r>
          </a:p>
        </p:txBody>
      </p:sp>
      <p:sp>
        <p:nvSpPr>
          <p:cNvPr id="9242" name="Text Box 25"/>
          <p:cNvSpPr txBox="1">
            <a:spLocks noChangeArrowheads="1"/>
          </p:cNvSpPr>
          <p:nvPr/>
        </p:nvSpPr>
        <p:spPr bwMode="auto">
          <a:xfrm>
            <a:off x="1911350" y="1676400"/>
            <a:ext cx="527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Drive</a:t>
            </a:r>
          </a:p>
        </p:txBody>
      </p:sp>
      <p:sp>
        <p:nvSpPr>
          <p:cNvPr id="9243" name="Text Box 26"/>
          <p:cNvSpPr txBox="1">
            <a:spLocks noChangeArrowheads="1"/>
          </p:cNvSpPr>
          <p:nvPr/>
        </p:nvSpPr>
        <p:spPr bwMode="auto">
          <a:xfrm>
            <a:off x="2292350" y="1676400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Alloc</a:t>
            </a:r>
          </a:p>
        </p:txBody>
      </p:sp>
      <p:sp>
        <p:nvSpPr>
          <p:cNvPr id="9244" name="Text Box 27"/>
          <p:cNvSpPr txBox="1">
            <a:spLocks noChangeArrowheads="1"/>
          </p:cNvSpPr>
          <p:nvPr/>
        </p:nvSpPr>
        <p:spPr bwMode="auto">
          <a:xfrm>
            <a:off x="2749550" y="1676400"/>
            <a:ext cx="750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Rename</a:t>
            </a:r>
          </a:p>
        </p:txBody>
      </p:sp>
      <p:sp>
        <p:nvSpPr>
          <p:cNvPr id="9245" name="Text Box 28"/>
          <p:cNvSpPr txBox="1">
            <a:spLocks noChangeArrowheads="1"/>
          </p:cNvSpPr>
          <p:nvPr/>
        </p:nvSpPr>
        <p:spPr bwMode="auto">
          <a:xfrm>
            <a:off x="3435350" y="1700213"/>
            <a:ext cx="573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200">
                <a:latin typeface="Arial Narrow" pitchFamily="34" charset="0"/>
              </a:rPr>
              <a:t>Queue</a:t>
            </a:r>
          </a:p>
        </p:txBody>
      </p:sp>
      <p:sp>
        <p:nvSpPr>
          <p:cNvPr id="9246" name="Text Box 29"/>
          <p:cNvSpPr txBox="1">
            <a:spLocks noChangeArrowheads="1"/>
          </p:cNvSpPr>
          <p:nvPr/>
        </p:nvSpPr>
        <p:spPr bwMode="auto">
          <a:xfrm>
            <a:off x="4044950" y="1676400"/>
            <a:ext cx="796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Schedule</a:t>
            </a:r>
          </a:p>
        </p:txBody>
      </p:sp>
      <p:sp>
        <p:nvSpPr>
          <p:cNvPr id="9247" name="Text Box 30"/>
          <p:cNvSpPr txBox="1">
            <a:spLocks noChangeArrowheads="1"/>
          </p:cNvSpPr>
          <p:nvPr/>
        </p:nvSpPr>
        <p:spPr bwMode="auto">
          <a:xfrm>
            <a:off x="5035550" y="1676400"/>
            <a:ext cx="75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Dispatch</a:t>
            </a:r>
          </a:p>
        </p:txBody>
      </p:sp>
      <p:sp>
        <p:nvSpPr>
          <p:cNvPr id="9248" name="Text Box 31"/>
          <p:cNvSpPr txBox="1">
            <a:spLocks noChangeArrowheads="1"/>
          </p:cNvSpPr>
          <p:nvPr/>
        </p:nvSpPr>
        <p:spPr bwMode="auto">
          <a:xfrm>
            <a:off x="5797550" y="16764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Reg File</a:t>
            </a:r>
          </a:p>
        </p:txBody>
      </p:sp>
      <p:sp>
        <p:nvSpPr>
          <p:cNvPr id="9249" name="Text Box 32"/>
          <p:cNvSpPr txBox="1">
            <a:spLocks noChangeArrowheads="1"/>
          </p:cNvSpPr>
          <p:nvPr/>
        </p:nvSpPr>
        <p:spPr bwMode="auto">
          <a:xfrm>
            <a:off x="6521450" y="1676400"/>
            <a:ext cx="52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Exec</a:t>
            </a:r>
          </a:p>
        </p:txBody>
      </p:sp>
      <p:sp>
        <p:nvSpPr>
          <p:cNvPr id="9250" name="Text Box 33"/>
          <p:cNvSpPr txBox="1">
            <a:spLocks noChangeArrowheads="1"/>
          </p:cNvSpPr>
          <p:nvPr/>
        </p:nvSpPr>
        <p:spPr bwMode="auto">
          <a:xfrm>
            <a:off x="6864350" y="16764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Flags</a:t>
            </a:r>
          </a:p>
        </p:txBody>
      </p:sp>
      <p:sp>
        <p:nvSpPr>
          <p:cNvPr id="9251" name="Text Box 34"/>
          <p:cNvSpPr txBox="1">
            <a:spLocks noChangeArrowheads="1"/>
          </p:cNvSpPr>
          <p:nvPr/>
        </p:nvSpPr>
        <p:spPr bwMode="auto">
          <a:xfrm>
            <a:off x="7283450" y="1676400"/>
            <a:ext cx="90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Br Resolve</a:t>
            </a:r>
          </a:p>
        </p:txBody>
      </p:sp>
      <p:sp>
        <p:nvSpPr>
          <p:cNvPr id="263203" name="Rectangle 35"/>
          <p:cNvSpPr>
            <a:spLocks noChangeArrowheads="1"/>
          </p:cNvSpPr>
          <p:nvPr/>
        </p:nvSpPr>
        <p:spPr bwMode="auto">
          <a:xfrm>
            <a:off x="46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53" name="Text Box 36"/>
          <p:cNvSpPr txBox="1">
            <a:spLocks noChangeArrowheads="1"/>
          </p:cNvSpPr>
          <p:nvPr/>
        </p:nvSpPr>
        <p:spPr bwMode="auto">
          <a:xfrm>
            <a:off x="523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</a:t>
            </a:r>
          </a:p>
        </p:txBody>
      </p:sp>
      <p:sp>
        <p:nvSpPr>
          <p:cNvPr id="263205" name="Rectangle 37"/>
          <p:cNvSpPr>
            <a:spLocks noChangeArrowheads="1"/>
          </p:cNvSpPr>
          <p:nvPr/>
        </p:nvSpPr>
        <p:spPr bwMode="auto">
          <a:xfrm>
            <a:off x="84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55" name="Text Box 38"/>
          <p:cNvSpPr txBox="1">
            <a:spLocks noChangeArrowheads="1"/>
          </p:cNvSpPr>
          <p:nvPr/>
        </p:nvSpPr>
        <p:spPr bwMode="auto">
          <a:xfrm>
            <a:off x="904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</a:t>
            </a:r>
          </a:p>
        </p:txBody>
      </p:sp>
      <p:sp>
        <p:nvSpPr>
          <p:cNvPr id="263207" name="Rectangle 39"/>
          <p:cNvSpPr>
            <a:spLocks noChangeArrowheads="1"/>
          </p:cNvSpPr>
          <p:nvPr/>
        </p:nvSpPr>
        <p:spPr bwMode="auto">
          <a:xfrm>
            <a:off x="122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57" name="Text Box 40"/>
          <p:cNvSpPr txBox="1">
            <a:spLocks noChangeArrowheads="1"/>
          </p:cNvSpPr>
          <p:nvPr/>
        </p:nvSpPr>
        <p:spPr bwMode="auto">
          <a:xfrm>
            <a:off x="1285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3</a:t>
            </a:r>
          </a:p>
        </p:txBody>
      </p:sp>
      <p:sp>
        <p:nvSpPr>
          <p:cNvPr id="263209" name="Rectangle 41"/>
          <p:cNvSpPr>
            <a:spLocks noChangeArrowheads="1"/>
          </p:cNvSpPr>
          <p:nvPr/>
        </p:nvSpPr>
        <p:spPr bwMode="auto">
          <a:xfrm>
            <a:off x="160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59" name="Text Box 42"/>
          <p:cNvSpPr txBox="1">
            <a:spLocks noChangeArrowheads="1"/>
          </p:cNvSpPr>
          <p:nvPr/>
        </p:nvSpPr>
        <p:spPr bwMode="auto">
          <a:xfrm>
            <a:off x="1666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4</a:t>
            </a:r>
          </a:p>
        </p:txBody>
      </p:sp>
      <p:sp>
        <p:nvSpPr>
          <p:cNvPr id="263211" name="Rectangle 43"/>
          <p:cNvSpPr>
            <a:spLocks noChangeArrowheads="1"/>
          </p:cNvSpPr>
          <p:nvPr/>
        </p:nvSpPr>
        <p:spPr bwMode="auto">
          <a:xfrm>
            <a:off x="198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61" name="Text Box 44"/>
          <p:cNvSpPr txBox="1">
            <a:spLocks noChangeArrowheads="1"/>
          </p:cNvSpPr>
          <p:nvPr/>
        </p:nvSpPr>
        <p:spPr bwMode="auto">
          <a:xfrm>
            <a:off x="2047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5</a:t>
            </a:r>
          </a:p>
        </p:txBody>
      </p:sp>
      <p:sp>
        <p:nvSpPr>
          <p:cNvPr id="263213" name="Rectangle 45"/>
          <p:cNvSpPr>
            <a:spLocks noChangeArrowheads="1"/>
          </p:cNvSpPr>
          <p:nvPr/>
        </p:nvSpPr>
        <p:spPr bwMode="auto">
          <a:xfrm>
            <a:off x="236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63" name="Text Box 46"/>
          <p:cNvSpPr txBox="1">
            <a:spLocks noChangeArrowheads="1"/>
          </p:cNvSpPr>
          <p:nvPr/>
        </p:nvSpPr>
        <p:spPr bwMode="auto">
          <a:xfrm>
            <a:off x="2428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6</a:t>
            </a:r>
          </a:p>
        </p:txBody>
      </p:sp>
      <p:sp>
        <p:nvSpPr>
          <p:cNvPr id="263215" name="Rectangle 47"/>
          <p:cNvSpPr>
            <a:spLocks noChangeArrowheads="1"/>
          </p:cNvSpPr>
          <p:nvPr/>
        </p:nvSpPr>
        <p:spPr bwMode="auto">
          <a:xfrm>
            <a:off x="274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65" name="Text Box 48"/>
          <p:cNvSpPr txBox="1">
            <a:spLocks noChangeArrowheads="1"/>
          </p:cNvSpPr>
          <p:nvPr/>
        </p:nvSpPr>
        <p:spPr bwMode="auto">
          <a:xfrm>
            <a:off x="2809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7</a:t>
            </a:r>
          </a:p>
        </p:txBody>
      </p:sp>
      <p:sp>
        <p:nvSpPr>
          <p:cNvPr id="263217" name="Rectangle 49"/>
          <p:cNvSpPr>
            <a:spLocks noChangeArrowheads="1"/>
          </p:cNvSpPr>
          <p:nvPr/>
        </p:nvSpPr>
        <p:spPr bwMode="auto">
          <a:xfrm>
            <a:off x="313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67" name="Text Box 50"/>
          <p:cNvSpPr txBox="1">
            <a:spLocks noChangeArrowheads="1"/>
          </p:cNvSpPr>
          <p:nvPr/>
        </p:nvSpPr>
        <p:spPr bwMode="auto">
          <a:xfrm>
            <a:off x="3190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8</a:t>
            </a:r>
          </a:p>
        </p:txBody>
      </p:sp>
      <p:sp>
        <p:nvSpPr>
          <p:cNvPr id="263219" name="Rectangle 51"/>
          <p:cNvSpPr>
            <a:spLocks noChangeArrowheads="1"/>
          </p:cNvSpPr>
          <p:nvPr/>
        </p:nvSpPr>
        <p:spPr bwMode="auto">
          <a:xfrm>
            <a:off x="351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69" name="Text Box 52"/>
          <p:cNvSpPr txBox="1">
            <a:spLocks noChangeArrowheads="1"/>
          </p:cNvSpPr>
          <p:nvPr/>
        </p:nvSpPr>
        <p:spPr bwMode="auto">
          <a:xfrm>
            <a:off x="3571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9</a:t>
            </a:r>
          </a:p>
        </p:txBody>
      </p:sp>
      <p:sp>
        <p:nvSpPr>
          <p:cNvPr id="263221" name="Rectangle 53"/>
          <p:cNvSpPr>
            <a:spLocks noChangeArrowheads="1"/>
          </p:cNvSpPr>
          <p:nvPr/>
        </p:nvSpPr>
        <p:spPr bwMode="auto">
          <a:xfrm>
            <a:off x="3892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71" name="Text Box 54"/>
          <p:cNvSpPr txBox="1">
            <a:spLocks noChangeArrowheads="1"/>
          </p:cNvSpPr>
          <p:nvPr/>
        </p:nvSpPr>
        <p:spPr bwMode="auto">
          <a:xfrm>
            <a:off x="3952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10</a:t>
            </a:r>
          </a:p>
        </p:txBody>
      </p:sp>
      <p:sp>
        <p:nvSpPr>
          <p:cNvPr id="263223" name="Rectangle 55"/>
          <p:cNvSpPr>
            <a:spLocks noChangeArrowheads="1"/>
          </p:cNvSpPr>
          <p:nvPr/>
        </p:nvSpPr>
        <p:spPr bwMode="auto">
          <a:xfrm>
            <a:off x="427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73" name="Text Box 56"/>
          <p:cNvSpPr txBox="1">
            <a:spLocks noChangeArrowheads="1"/>
          </p:cNvSpPr>
          <p:nvPr/>
        </p:nvSpPr>
        <p:spPr bwMode="auto">
          <a:xfrm>
            <a:off x="4333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11</a:t>
            </a:r>
          </a:p>
        </p:txBody>
      </p:sp>
      <p:sp>
        <p:nvSpPr>
          <p:cNvPr id="263225" name="Rectangle 57"/>
          <p:cNvSpPr>
            <a:spLocks noChangeArrowheads="1"/>
          </p:cNvSpPr>
          <p:nvPr/>
        </p:nvSpPr>
        <p:spPr bwMode="auto">
          <a:xfrm>
            <a:off x="465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75" name="Text Box 58"/>
          <p:cNvSpPr txBox="1">
            <a:spLocks noChangeArrowheads="1"/>
          </p:cNvSpPr>
          <p:nvPr/>
        </p:nvSpPr>
        <p:spPr bwMode="auto">
          <a:xfrm>
            <a:off x="4714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12</a:t>
            </a:r>
          </a:p>
        </p:txBody>
      </p:sp>
      <p:sp>
        <p:nvSpPr>
          <p:cNvPr id="263227" name="Rectangle 59"/>
          <p:cNvSpPr>
            <a:spLocks noChangeArrowheads="1"/>
          </p:cNvSpPr>
          <p:nvPr/>
        </p:nvSpPr>
        <p:spPr bwMode="auto">
          <a:xfrm>
            <a:off x="503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77" name="Text Box 60"/>
          <p:cNvSpPr txBox="1">
            <a:spLocks noChangeArrowheads="1"/>
          </p:cNvSpPr>
          <p:nvPr/>
        </p:nvSpPr>
        <p:spPr bwMode="auto">
          <a:xfrm>
            <a:off x="5095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13</a:t>
            </a:r>
          </a:p>
        </p:txBody>
      </p:sp>
      <p:sp>
        <p:nvSpPr>
          <p:cNvPr id="263229" name="Rectangle 61"/>
          <p:cNvSpPr>
            <a:spLocks noChangeArrowheads="1"/>
          </p:cNvSpPr>
          <p:nvPr/>
        </p:nvSpPr>
        <p:spPr bwMode="auto">
          <a:xfrm>
            <a:off x="541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79" name="Text Box 62"/>
          <p:cNvSpPr txBox="1">
            <a:spLocks noChangeArrowheads="1"/>
          </p:cNvSpPr>
          <p:nvPr/>
        </p:nvSpPr>
        <p:spPr bwMode="auto">
          <a:xfrm>
            <a:off x="5476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14</a:t>
            </a:r>
          </a:p>
        </p:txBody>
      </p:sp>
      <p:sp>
        <p:nvSpPr>
          <p:cNvPr id="263231" name="Rectangle 63"/>
          <p:cNvSpPr>
            <a:spLocks noChangeArrowheads="1"/>
          </p:cNvSpPr>
          <p:nvPr/>
        </p:nvSpPr>
        <p:spPr bwMode="auto">
          <a:xfrm>
            <a:off x="579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81" name="Text Box 64"/>
          <p:cNvSpPr txBox="1">
            <a:spLocks noChangeArrowheads="1"/>
          </p:cNvSpPr>
          <p:nvPr/>
        </p:nvSpPr>
        <p:spPr bwMode="auto">
          <a:xfrm>
            <a:off x="5857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15</a:t>
            </a:r>
          </a:p>
        </p:txBody>
      </p:sp>
      <p:sp>
        <p:nvSpPr>
          <p:cNvPr id="263233" name="Rectangle 65"/>
          <p:cNvSpPr>
            <a:spLocks noChangeArrowheads="1"/>
          </p:cNvSpPr>
          <p:nvPr/>
        </p:nvSpPr>
        <p:spPr bwMode="auto">
          <a:xfrm>
            <a:off x="617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83" name="Text Box 66"/>
          <p:cNvSpPr txBox="1">
            <a:spLocks noChangeArrowheads="1"/>
          </p:cNvSpPr>
          <p:nvPr/>
        </p:nvSpPr>
        <p:spPr bwMode="auto">
          <a:xfrm>
            <a:off x="6238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16</a:t>
            </a:r>
          </a:p>
        </p:txBody>
      </p:sp>
      <p:sp>
        <p:nvSpPr>
          <p:cNvPr id="263235" name="Rectangle 67"/>
          <p:cNvSpPr>
            <a:spLocks noChangeArrowheads="1"/>
          </p:cNvSpPr>
          <p:nvPr/>
        </p:nvSpPr>
        <p:spPr bwMode="auto">
          <a:xfrm>
            <a:off x="655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85" name="Text Box 68"/>
          <p:cNvSpPr txBox="1">
            <a:spLocks noChangeArrowheads="1"/>
          </p:cNvSpPr>
          <p:nvPr/>
        </p:nvSpPr>
        <p:spPr bwMode="auto">
          <a:xfrm>
            <a:off x="6619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17</a:t>
            </a:r>
          </a:p>
        </p:txBody>
      </p:sp>
      <p:sp>
        <p:nvSpPr>
          <p:cNvPr id="263237" name="Rectangle 69"/>
          <p:cNvSpPr>
            <a:spLocks noChangeArrowheads="1"/>
          </p:cNvSpPr>
          <p:nvPr/>
        </p:nvSpPr>
        <p:spPr bwMode="auto">
          <a:xfrm>
            <a:off x="694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87" name="Text Box 70"/>
          <p:cNvSpPr txBox="1">
            <a:spLocks noChangeArrowheads="1"/>
          </p:cNvSpPr>
          <p:nvPr/>
        </p:nvSpPr>
        <p:spPr bwMode="auto">
          <a:xfrm>
            <a:off x="7000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18</a:t>
            </a:r>
          </a:p>
        </p:txBody>
      </p:sp>
      <p:sp>
        <p:nvSpPr>
          <p:cNvPr id="263239" name="Rectangle 71"/>
          <p:cNvSpPr>
            <a:spLocks noChangeArrowheads="1"/>
          </p:cNvSpPr>
          <p:nvPr/>
        </p:nvSpPr>
        <p:spPr bwMode="auto">
          <a:xfrm>
            <a:off x="732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89" name="Text Box 72"/>
          <p:cNvSpPr txBox="1">
            <a:spLocks noChangeArrowheads="1"/>
          </p:cNvSpPr>
          <p:nvPr/>
        </p:nvSpPr>
        <p:spPr bwMode="auto">
          <a:xfrm>
            <a:off x="7381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19</a:t>
            </a:r>
          </a:p>
        </p:txBody>
      </p:sp>
      <p:sp>
        <p:nvSpPr>
          <p:cNvPr id="263241" name="Rectangle 73"/>
          <p:cNvSpPr>
            <a:spLocks noChangeArrowheads="1"/>
          </p:cNvSpPr>
          <p:nvPr/>
        </p:nvSpPr>
        <p:spPr bwMode="auto">
          <a:xfrm>
            <a:off x="76771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9291" name="Text Box 74"/>
          <p:cNvSpPr txBox="1">
            <a:spLocks noChangeArrowheads="1"/>
          </p:cNvSpPr>
          <p:nvPr/>
        </p:nvSpPr>
        <p:spPr bwMode="auto">
          <a:xfrm>
            <a:off x="77374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20</a:t>
            </a:r>
          </a:p>
        </p:txBody>
      </p:sp>
      <p:sp>
        <p:nvSpPr>
          <p:cNvPr id="263245" name="Rectangle 77"/>
          <p:cNvSpPr>
            <a:spLocks noChangeArrowheads="1"/>
          </p:cNvSpPr>
          <p:nvPr/>
        </p:nvSpPr>
        <p:spPr bwMode="auto">
          <a:xfrm>
            <a:off x="1219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46" name="Rectangle 78"/>
          <p:cNvSpPr>
            <a:spLocks noChangeArrowheads="1"/>
          </p:cNvSpPr>
          <p:nvPr/>
        </p:nvSpPr>
        <p:spPr bwMode="auto">
          <a:xfrm>
            <a:off x="1600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47" name="Rectangle 79"/>
          <p:cNvSpPr>
            <a:spLocks noChangeArrowheads="1"/>
          </p:cNvSpPr>
          <p:nvPr/>
        </p:nvSpPr>
        <p:spPr bwMode="auto">
          <a:xfrm>
            <a:off x="1981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48" name="Rectangle 80"/>
          <p:cNvSpPr>
            <a:spLocks noChangeArrowheads="1"/>
          </p:cNvSpPr>
          <p:nvPr/>
        </p:nvSpPr>
        <p:spPr bwMode="auto">
          <a:xfrm>
            <a:off x="2362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49" name="Rectangle 81"/>
          <p:cNvSpPr>
            <a:spLocks noChangeArrowheads="1"/>
          </p:cNvSpPr>
          <p:nvPr/>
        </p:nvSpPr>
        <p:spPr bwMode="auto">
          <a:xfrm>
            <a:off x="2743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0" name="Rectangle 82"/>
          <p:cNvSpPr>
            <a:spLocks noChangeArrowheads="1"/>
          </p:cNvSpPr>
          <p:nvPr/>
        </p:nvSpPr>
        <p:spPr bwMode="auto">
          <a:xfrm>
            <a:off x="3124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1" name="Rectangle 83"/>
          <p:cNvSpPr>
            <a:spLocks noChangeArrowheads="1"/>
          </p:cNvSpPr>
          <p:nvPr/>
        </p:nvSpPr>
        <p:spPr bwMode="auto">
          <a:xfrm>
            <a:off x="3505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2" name="Rectangle 84"/>
          <p:cNvSpPr>
            <a:spLocks noChangeArrowheads="1"/>
          </p:cNvSpPr>
          <p:nvPr/>
        </p:nvSpPr>
        <p:spPr bwMode="auto">
          <a:xfrm>
            <a:off x="3886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3" name="Rectangle 85"/>
          <p:cNvSpPr>
            <a:spLocks noChangeArrowheads="1"/>
          </p:cNvSpPr>
          <p:nvPr/>
        </p:nvSpPr>
        <p:spPr bwMode="auto">
          <a:xfrm>
            <a:off x="4267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4" name="Rectangle 86"/>
          <p:cNvSpPr>
            <a:spLocks noChangeArrowheads="1"/>
          </p:cNvSpPr>
          <p:nvPr/>
        </p:nvSpPr>
        <p:spPr bwMode="auto">
          <a:xfrm>
            <a:off x="4648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5" name="Rectangle 87"/>
          <p:cNvSpPr>
            <a:spLocks noChangeArrowheads="1"/>
          </p:cNvSpPr>
          <p:nvPr/>
        </p:nvSpPr>
        <p:spPr bwMode="auto">
          <a:xfrm>
            <a:off x="5029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6" name="Rectangle 88"/>
          <p:cNvSpPr>
            <a:spLocks noChangeArrowheads="1"/>
          </p:cNvSpPr>
          <p:nvPr/>
        </p:nvSpPr>
        <p:spPr bwMode="auto">
          <a:xfrm>
            <a:off x="5410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7" name="Rectangle 89"/>
          <p:cNvSpPr>
            <a:spLocks noChangeArrowheads="1"/>
          </p:cNvSpPr>
          <p:nvPr/>
        </p:nvSpPr>
        <p:spPr bwMode="auto">
          <a:xfrm>
            <a:off x="5791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8" name="Rectangle 90"/>
          <p:cNvSpPr>
            <a:spLocks noChangeArrowheads="1"/>
          </p:cNvSpPr>
          <p:nvPr/>
        </p:nvSpPr>
        <p:spPr bwMode="auto">
          <a:xfrm>
            <a:off x="6172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59" name="Rectangle 91"/>
          <p:cNvSpPr>
            <a:spLocks noChangeArrowheads="1"/>
          </p:cNvSpPr>
          <p:nvPr/>
        </p:nvSpPr>
        <p:spPr bwMode="auto">
          <a:xfrm>
            <a:off x="6553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60" name="Rectangle 92"/>
          <p:cNvSpPr>
            <a:spLocks noChangeArrowheads="1"/>
          </p:cNvSpPr>
          <p:nvPr/>
        </p:nvSpPr>
        <p:spPr bwMode="auto">
          <a:xfrm>
            <a:off x="6934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61" name="Rectangle 93"/>
          <p:cNvSpPr>
            <a:spLocks noChangeArrowheads="1"/>
          </p:cNvSpPr>
          <p:nvPr/>
        </p:nvSpPr>
        <p:spPr bwMode="auto">
          <a:xfrm>
            <a:off x="7315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62" name="Rectangle 94"/>
          <p:cNvSpPr>
            <a:spLocks noChangeArrowheads="1"/>
          </p:cNvSpPr>
          <p:nvPr/>
        </p:nvSpPr>
        <p:spPr bwMode="auto">
          <a:xfrm>
            <a:off x="7696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63" name="Text Box 95"/>
          <p:cNvSpPr txBox="1">
            <a:spLocks noChangeArrowheads="1"/>
          </p:cNvSpPr>
          <p:nvPr/>
        </p:nvSpPr>
        <p:spPr bwMode="auto">
          <a:xfrm>
            <a:off x="2270125" y="2170113"/>
            <a:ext cx="1408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ea typeface="Arial "/>
                <a:cs typeface="Arial "/>
              </a:rPr>
              <a:t>Single Issue</a:t>
            </a:r>
          </a:p>
        </p:txBody>
      </p:sp>
      <p:sp>
        <p:nvSpPr>
          <p:cNvPr id="263270" name="Rectangle 102"/>
          <p:cNvSpPr>
            <a:spLocks noChangeArrowheads="1"/>
          </p:cNvSpPr>
          <p:nvPr/>
        </p:nvSpPr>
        <p:spPr bwMode="auto">
          <a:xfrm>
            <a:off x="457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3271" name="Rectangle 103"/>
          <p:cNvSpPr>
            <a:spLocks noChangeArrowheads="1"/>
          </p:cNvSpPr>
          <p:nvPr/>
        </p:nvSpPr>
        <p:spPr bwMode="auto">
          <a:xfrm>
            <a:off x="838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7696200" y="2895600"/>
            <a:ext cx="985838" cy="465138"/>
            <a:chOff x="4848" y="1824"/>
            <a:chExt cx="621" cy="293"/>
          </a:xfrm>
        </p:grpSpPr>
        <p:sp>
          <p:nvSpPr>
            <p:cNvPr id="9315" name="Line 104"/>
            <p:cNvSpPr>
              <a:spLocks noChangeShapeType="1"/>
            </p:cNvSpPr>
            <p:nvPr/>
          </p:nvSpPr>
          <p:spPr bwMode="auto">
            <a:xfrm flipV="1">
              <a:off x="4968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Text Box 105"/>
            <p:cNvSpPr txBox="1">
              <a:spLocks noChangeArrowheads="1"/>
            </p:cNvSpPr>
            <p:nvPr/>
          </p:nvSpPr>
          <p:spPr bwMode="auto">
            <a:xfrm>
              <a:off x="4848" y="1923"/>
              <a:ext cx="62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/>
                <a:t>Mispredict</a:t>
              </a:r>
            </a:p>
          </p:txBody>
        </p:sp>
      </p:grpSp>
      <p:sp>
        <p:nvSpPr>
          <p:cNvPr id="9314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646E2EAC-87DB-4A62-A31C-1E4E6472BE8F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Misprediction</a:t>
            </a:r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46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84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22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160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198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236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274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313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3" name="Rectangle 11"/>
          <p:cNvSpPr>
            <a:spLocks noChangeArrowheads="1"/>
          </p:cNvSpPr>
          <p:nvPr/>
        </p:nvSpPr>
        <p:spPr bwMode="auto">
          <a:xfrm>
            <a:off x="351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4" name="Rectangle 12"/>
          <p:cNvSpPr>
            <a:spLocks noChangeArrowheads="1"/>
          </p:cNvSpPr>
          <p:nvPr/>
        </p:nvSpPr>
        <p:spPr bwMode="auto">
          <a:xfrm>
            <a:off x="389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427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465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7" name="Rectangle 15"/>
          <p:cNvSpPr>
            <a:spLocks noChangeArrowheads="1"/>
          </p:cNvSpPr>
          <p:nvPr/>
        </p:nvSpPr>
        <p:spPr bwMode="auto">
          <a:xfrm>
            <a:off x="503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8" name="Rectangle 16"/>
          <p:cNvSpPr>
            <a:spLocks noChangeArrowheads="1"/>
          </p:cNvSpPr>
          <p:nvPr/>
        </p:nvSpPr>
        <p:spPr bwMode="auto">
          <a:xfrm>
            <a:off x="541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09" name="Rectangle 17"/>
          <p:cNvSpPr>
            <a:spLocks noChangeArrowheads="1"/>
          </p:cNvSpPr>
          <p:nvPr/>
        </p:nvSpPr>
        <p:spPr bwMode="auto">
          <a:xfrm>
            <a:off x="579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10" name="Rectangle 18"/>
          <p:cNvSpPr>
            <a:spLocks noChangeArrowheads="1"/>
          </p:cNvSpPr>
          <p:nvPr/>
        </p:nvSpPr>
        <p:spPr bwMode="auto">
          <a:xfrm>
            <a:off x="617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11" name="Rectangle 19"/>
          <p:cNvSpPr>
            <a:spLocks noChangeArrowheads="1"/>
          </p:cNvSpPr>
          <p:nvPr/>
        </p:nvSpPr>
        <p:spPr bwMode="auto">
          <a:xfrm>
            <a:off x="655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12" name="Rectangle 20"/>
          <p:cNvSpPr>
            <a:spLocks noChangeArrowheads="1"/>
          </p:cNvSpPr>
          <p:nvPr/>
        </p:nvSpPr>
        <p:spPr bwMode="auto">
          <a:xfrm>
            <a:off x="694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13" name="Rectangle 21"/>
          <p:cNvSpPr>
            <a:spLocks noChangeArrowheads="1"/>
          </p:cNvSpPr>
          <p:nvPr/>
        </p:nvSpPr>
        <p:spPr bwMode="auto">
          <a:xfrm>
            <a:off x="732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4214" name="Rectangle 22"/>
          <p:cNvSpPr>
            <a:spLocks noChangeArrowheads="1"/>
          </p:cNvSpPr>
          <p:nvPr/>
        </p:nvSpPr>
        <p:spPr bwMode="auto">
          <a:xfrm>
            <a:off x="770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64" name="Text Box 23"/>
          <p:cNvSpPr txBox="1">
            <a:spLocks noChangeArrowheads="1"/>
          </p:cNvSpPr>
          <p:nvPr/>
        </p:nvSpPr>
        <p:spPr bwMode="auto">
          <a:xfrm>
            <a:off x="463550" y="1676400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Next</a:t>
            </a:r>
          </a:p>
        </p:txBody>
      </p:sp>
      <p:sp>
        <p:nvSpPr>
          <p:cNvPr id="10265" name="Text Box 24"/>
          <p:cNvSpPr txBox="1">
            <a:spLocks noChangeArrowheads="1"/>
          </p:cNvSpPr>
          <p:nvPr/>
        </p:nvSpPr>
        <p:spPr bwMode="auto">
          <a:xfrm>
            <a:off x="1179513" y="16764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Fetch</a:t>
            </a:r>
          </a:p>
        </p:txBody>
      </p:sp>
      <p:sp>
        <p:nvSpPr>
          <p:cNvPr id="10266" name="Text Box 25"/>
          <p:cNvSpPr txBox="1">
            <a:spLocks noChangeArrowheads="1"/>
          </p:cNvSpPr>
          <p:nvPr/>
        </p:nvSpPr>
        <p:spPr bwMode="auto">
          <a:xfrm>
            <a:off x="1911350" y="1676400"/>
            <a:ext cx="527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Drive</a:t>
            </a:r>
          </a:p>
        </p:txBody>
      </p:sp>
      <p:sp>
        <p:nvSpPr>
          <p:cNvPr id="10267" name="Text Box 26"/>
          <p:cNvSpPr txBox="1">
            <a:spLocks noChangeArrowheads="1"/>
          </p:cNvSpPr>
          <p:nvPr/>
        </p:nvSpPr>
        <p:spPr bwMode="auto">
          <a:xfrm>
            <a:off x="2292350" y="1676400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Alloc</a:t>
            </a:r>
          </a:p>
        </p:txBody>
      </p:sp>
      <p:sp>
        <p:nvSpPr>
          <p:cNvPr id="10268" name="Text Box 27"/>
          <p:cNvSpPr txBox="1">
            <a:spLocks noChangeArrowheads="1"/>
          </p:cNvSpPr>
          <p:nvPr/>
        </p:nvSpPr>
        <p:spPr bwMode="auto">
          <a:xfrm>
            <a:off x="2749550" y="1676400"/>
            <a:ext cx="750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Rename</a:t>
            </a:r>
          </a:p>
        </p:txBody>
      </p:sp>
      <p:sp>
        <p:nvSpPr>
          <p:cNvPr id="10269" name="Text Box 28"/>
          <p:cNvSpPr txBox="1">
            <a:spLocks noChangeArrowheads="1"/>
          </p:cNvSpPr>
          <p:nvPr/>
        </p:nvSpPr>
        <p:spPr bwMode="auto">
          <a:xfrm>
            <a:off x="3435350" y="1700213"/>
            <a:ext cx="573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200">
                <a:latin typeface="Arial Narrow" pitchFamily="34" charset="0"/>
              </a:rPr>
              <a:t>Queue</a:t>
            </a:r>
          </a:p>
        </p:txBody>
      </p:sp>
      <p:sp>
        <p:nvSpPr>
          <p:cNvPr id="10270" name="Text Box 29"/>
          <p:cNvSpPr txBox="1">
            <a:spLocks noChangeArrowheads="1"/>
          </p:cNvSpPr>
          <p:nvPr/>
        </p:nvSpPr>
        <p:spPr bwMode="auto">
          <a:xfrm>
            <a:off x="4044950" y="1676400"/>
            <a:ext cx="796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Schedule</a:t>
            </a:r>
          </a:p>
        </p:txBody>
      </p:sp>
      <p:sp>
        <p:nvSpPr>
          <p:cNvPr id="10271" name="Text Box 30"/>
          <p:cNvSpPr txBox="1">
            <a:spLocks noChangeArrowheads="1"/>
          </p:cNvSpPr>
          <p:nvPr/>
        </p:nvSpPr>
        <p:spPr bwMode="auto">
          <a:xfrm>
            <a:off x="5035550" y="1676400"/>
            <a:ext cx="75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Dispatch</a:t>
            </a:r>
          </a:p>
        </p:txBody>
      </p:sp>
      <p:sp>
        <p:nvSpPr>
          <p:cNvPr id="10272" name="Text Box 31"/>
          <p:cNvSpPr txBox="1">
            <a:spLocks noChangeArrowheads="1"/>
          </p:cNvSpPr>
          <p:nvPr/>
        </p:nvSpPr>
        <p:spPr bwMode="auto">
          <a:xfrm>
            <a:off x="5797550" y="16764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Reg File</a:t>
            </a:r>
          </a:p>
        </p:txBody>
      </p:sp>
      <p:sp>
        <p:nvSpPr>
          <p:cNvPr id="10273" name="Text Box 32"/>
          <p:cNvSpPr txBox="1">
            <a:spLocks noChangeArrowheads="1"/>
          </p:cNvSpPr>
          <p:nvPr/>
        </p:nvSpPr>
        <p:spPr bwMode="auto">
          <a:xfrm>
            <a:off x="6521450" y="1676400"/>
            <a:ext cx="52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Exec</a:t>
            </a:r>
          </a:p>
        </p:txBody>
      </p:sp>
      <p:sp>
        <p:nvSpPr>
          <p:cNvPr id="10274" name="Text Box 33"/>
          <p:cNvSpPr txBox="1">
            <a:spLocks noChangeArrowheads="1"/>
          </p:cNvSpPr>
          <p:nvPr/>
        </p:nvSpPr>
        <p:spPr bwMode="auto">
          <a:xfrm>
            <a:off x="6864350" y="16764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Flags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/>
        </p:nvSpPr>
        <p:spPr bwMode="auto">
          <a:xfrm>
            <a:off x="7283450" y="1676400"/>
            <a:ext cx="90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Br Resolve</a:t>
            </a:r>
          </a:p>
        </p:txBody>
      </p:sp>
      <p:sp>
        <p:nvSpPr>
          <p:cNvPr id="264227" name="Rectangle 35"/>
          <p:cNvSpPr>
            <a:spLocks noChangeArrowheads="1"/>
          </p:cNvSpPr>
          <p:nvPr/>
        </p:nvSpPr>
        <p:spPr bwMode="auto">
          <a:xfrm>
            <a:off x="46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77" name="Text Box 36"/>
          <p:cNvSpPr txBox="1">
            <a:spLocks noChangeArrowheads="1"/>
          </p:cNvSpPr>
          <p:nvPr/>
        </p:nvSpPr>
        <p:spPr bwMode="auto">
          <a:xfrm>
            <a:off x="523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</a:t>
            </a:r>
          </a:p>
        </p:txBody>
      </p:sp>
      <p:sp>
        <p:nvSpPr>
          <p:cNvPr id="264229" name="Rectangle 37"/>
          <p:cNvSpPr>
            <a:spLocks noChangeArrowheads="1"/>
          </p:cNvSpPr>
          <p:nvPr/>
        </p:nvSpPr>
        <p:spPr bwMode="auto">
          <a:xfrm>
            <a:off x="84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79" name="Text Box 38"/>
          <p:cNvSpPr txBox="1">
            <a:spLocks noChangeArrowheads="1"/>
          </p:cNvSpPr>
          <p:nvPr/>
        </p:nvSpPr>
        <p:spPr bwMode="auto">
          <a:xfrm>
            <a:off x="904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</a:t>
            </a:r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122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81" name="Text Box 40"/>
          <p:cNvSpPr txBox="1">
            <a:spLocks noChangeArrowheads="1"/>
          </p:cNvSpPr>
          <p:nvPr/>
        </p:nvSpPr>
        <p:spPr bwMode="auto">
          <a:xfrm>
            <a:off x="1285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3</a:t>
            </a:r>
          </a:p>
        </p:txBody>
      </p:sp>
      <p:sp>
        <p:nvSpPr>
          <p:cNvPr id="264233" name="Rectangle 41"/>
          <p:cNvSpPr>
            <a:spLocks noChangeArrowheads="1"/>
          </p:cNvSpPr>
          <p:nvPr/>
        </p:nvSpPr>
        <p:spPr bwMode="auto">
          <a:xfrm>
            <a:off x="160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83" name="Text Box 42"/>
          <p:cNvSpPr txBox="1">
            <a:spLocks noChangeArrowheads="1"/>
          </p:cNvSpPr>
          <p:nvPr/>
        </p:nvSpPr>
        <p:spPr bwMode="auto">
          <a:xfrm>
            <a:off x="1666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4</a:t>
            </a:r>
          </a:p>
        </p:txBody>
      </p:sp>
      <p:sp>
        <p:nvSpPr>
          <p:cNvPr id="264235" name="Rectangle 43"/>
          <p:cNvSpPr>
            <a:spLocks noChangeArrowheads="1"/>
          </p:cNvSpPr>
          <p:nvPr/>
        </p:nvSpPr>
        <p:spPr bwMode="auto">
          <a:xfrm>
            <a:off x="198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85" name="Text Box 44"/>
          <p:cNvSpPr txBox="1">
            <a:spLocks noChangeArrowheads="1"/>
          </p:cNvSpPr>
          <p:nvPr/>
        </p:nvSpPr>
        <p:spPr bwMode="auto">
          <a:xfrm>
            <a:off x="2047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5</a:t>
            </a:r>
          </a:p>
        </p:txBody>
      </p:sp>
      <p:sp>
        <p:nvSpPr>
          <p:cNvPr id="264237" name="Rectangle 45"/>
          <p:cNvSpPr>
            <a:spLocks noChangeArrowheads="1"/>
          </p:cNvSpPr>
          <p:nvPr/>
        </p:nvSpPr>
        <p:spPr bwMode="auto">
          <a:xfrm>
            <a:off x="236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87" name="Text Box 46"/>
          <p:cNvSpPr txBox="1">
            <a:spLocks noChangeArrowheads="1"/>
          </p:cNvSpPr>
          <p:nvPr/>
        </p:nvSpPr>
        <p:spPr bwMode="auto">
          <a:xfrm>
            <a:off x="2428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6</a:t>
            </a:r>
          </a:p>
        </p:txBody>
      </p:sp>
      <p:sp>
        <p:nvSpPr>
          <p:cNvPr id="264239" name="Rectangle 47"/>
          <p:cNvSpPr>
            <a:spLocks noChangeArrowheads="1"/>
          </p:cNvSpPr>
          <p:nvPr/>
        </p:nvSpPr>
        <p:spPr bwMode="auto">
          <a:xfrm>
            <a:off x="274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89" name="Text Box 48"/>
          <p:cNvSpPr txBox="1">
            <a:spLocks noChangeArrowheads="1"/>
          </p:cNvSpPr>
          <p:nvPr/>
        </p:nvSpPr>
        <p:spPr bwMode="auto">
          <a:xfrm>
            <a:off x="2809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7</a:t>
            </a:r>
          </a:p>
        </p:txBody>
      </p:sp>
      <p:sp>
        <p:nvSpPr>
          <p:cNvPr id="264241" name="Rectangle 49"/>
          <p:cNvSpPr>
            <a:spLocks noChangeArrowheads="1"/>
          </p:cNvSpPr>
          <p:nvPr/>
        </p:nvSpPr>
        <p:spPr bwMode="auto">
          <a:xfrm>
            <a:off x="313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91" name="Text Box 50"/>
          <p:cNvSpPr txBox="1">
            <a:spLocks noChangeArrowheads="1"/>
          </p:cNvSpPr>
          <p:nvPr/>
        </p:nvSpPr>
        <p:spPr bwMode="auto">
          <a:xfrm>
            <a:off x="3190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8</a:t>
            </a:r>
          </a:p>
        </p:txBody>
      </p:sp>
      <p:sp>
        <p:nvSpPr>
          <p:cNvPr id="264243" name="Rectangle 51"/>
          <p:cNvSpPr>
            <a:spLocks noChangeArrowheads="1"/>
          </p:cNvSpPr>
          <p:nvPr/>
        </p:nvSpPr>
        <p:spPr bwMode="auto">
          <a:xfrm>
            <a:off x="351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93" name="Text Box 52"/>
          <p:cNvSpPr txBox="1">
            <a:spLocks noChangeArrowheads="1"/>
          </p:cNvSpPr>
          <p:nvPr/>
        </p:nvSpPr>
        <p:spPr bwMode="auto">
          <a:xfrm>
            <a:off x="3571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9</a:t>
            </a:r>
          </a:p>
        </p:txBody>
      </p:sp>
      <p:sp>
        <p:nvSpPr>
          <p:cNvPr id="264245" name="Rectangle 53"/>
          <p:cNvSpPr>
            <a:spLocks noChangeArrowheads="1"/>
          </p:cNvSpPr>
          <p:nvPr/>
        </p:nvSpPr>
        <p:spPr bwMode="auto">
          <a:xfrm>
            <a:off x="3892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95" name="Text Box 54"/>
          <p:cNvSpPr txBox="1">
            <a:spLocks noChangeArrowheads="1"/>
          </p:cNvSpPr>
          <p:nvPr/>
        </p:nvSpPr>
        <p:spPr bwMode="auto">
          <a:xfrm>
            <a:off x="3952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10</a:t>
            </a:r>
          </a:p>
        </p:txBody>
      </p:sp>
      <p:sp>
        <p:nvSpPr>
          <p:cNvPr id="264247" name="Rectangle 55"/>
          <p:cNvSpPr>
            <a:spLocks noChangeArrowheads="1"/>
          </p:cNvSpPr>
          <p:nvPr/>
        </p:nvSpPr>
        <p:spPr bwMode="auto">
          <a:xfrm>
            <a:off x="427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97" name="Text Box 56"/>
          <p:cNvSpPr txBox="1">
            <a:spLocks noChangeArrowheads="1"/>
          </p:cNvSpPr>
          <p:nvPr/>
        </p:nvSpPr>
        <p:spPr bwMode="auto">
          <a:xfrm>
            <a:off x="4333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11</a:t>
            </a:r>
          </a:p>
        </p:txBody>
      </p:sp>
      <p:sp>
        <p:nvSpPr>
          <p:cNvPr id="264249" name="Rectangle 57"/>
          <p:cNvSpPr>
            <a:spLocks noChangeArrowheads="1"/>
          </p:cNvSpPr>
          <p:nvPr/>
        </p:nvSpPr>
        <p:spPr bwMode="auto">
          <a:xfrm>
            <a:off x="465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299" name="Text Box 58"/>
          <p:cNvSpPr txBox="1">
            <a:spLocks noChangeArrowheads="1"/>
          </p:cNvSpPr>
          <p:nvPr/>
        </p:nvSpPr>
        <p:spPr bwMode="auto">
          <a:xfrm>
            <a:off x="4714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12</a:t>
            </a:r>
          </a:p>
        </p:txBody>
      </p:sp>
      <p:sp>
        <p:nvSpPr>
          <p:cNvPr id="264251" name="Rectangle 59"/>
          <p:cNvSpPr>
            <a:spLocks noChangeArrowheads="1"/>
          </p:cNvSpPr>
          <p:nvPr/>
        </p:nvSpPr>
        <p:spPr bwMode="auto">
          <a:xfrm>
            <a:off x="503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01" name="Text Box 60"/>
          <p:cNvSpPr txBox="1">
            <a:spLocks noChangeArrowheads="1"/>
          </p:cNvSpPr>
          <p:nvPr/>
        </p:nvSpPr>
        <p:spPr bwMode="auto">
          <a:xfrm>
            <a:off x="5095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13</a:t>
            </a:r>
          </a:p>
        </p:txBody>
      </p:sp>
      <p:sp>
        <p:nvSpPr>
          <p:cNvPr id="264253" name="Rectangle 61"/>
          <p:cNvSpPr>
            <a:spLocks noChangeArrowheads="1"/>
          </p:cNvSpPr>
          <p:nvPr/>
        </p:nvSpPr>
        <p:spPr bwMode="auto">
          <a:xfrm>
            <a:off x="541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03" name="Text Box 62"/>
          <p:cNvSpPr txBox="1">
            <a:spLocks noChangeArrowheads="1"/>
          </p:cNvSpPr>
          <p:nvPr/>
        </p:nvSpPr>
        <p:spPr bwMode="auto">
          <a:xfrm>
            <a:off x="5476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14</a:t>
            </a:r>
          </a:p>
        </p:txBody>
      </p:sp>
      <p:sp>
        <p:nvSpPr>
          <p:cNvPr id="264255" name="Rectangle 63"/>
          <p:cNvSpPr>
            <a:spLocks noChangeArrowheads="1"/>
          </p:cNvSpPr>
          <p:nvPr/>
        </p:nvSpPr>
        <p:spPr bwMode="auto">
          <a:xfrm>
            <a:off x="579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05" name="Text Box 64"/>
          <p:cNvSpPr txBox="1">
            <a:spLocks noChangeArrowheads="1"/>
          </p:cNvSpPr>
          <p:nvPr/>
        </p:nvSpPr>
        <p:spPr bwMode="auto">
          <a:xfrm>
            <a:off x="5857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15</a:t>
            </a:r>
          </a:p>
        </p:txBody>
      </p:sp>
      <p:sp>
        <p:nvSpPr>
          <p:cNvPr id="264257" name="Rectangle 65"/>
          <p:cNvSpPr>
            <a:spLocks noChangeArrowheads="1"/>
          </p:cNvSpPr>
          <p:nvPr/>
        </p:nvSpPr>
        <p:spPr bwMode="auto">
          <a:xfrm>
            <a:off x="617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07" name="Text Box 66"/>
          <p:cNvSpPr txBox="1">
            <a:spLocks noChangeArrowheads="1"/>
          </p:cNvSpPr>
          <p:nvPr/>
        </p:nvSpPr>
        <p:spPr bwMode="auto">
          <a:xfrm>
            <a:off x="6238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16</a:t>
            </a:r>
          </a:p>
        </p:txBody>
      </p:sp>
      <p:sp>
        <p:nvSpPr>
          <p:cNvPr id="264259" name="Rectangle 67"/>
          <p:cNvSpPr>
            <a:spLocks noChangeArrowheads="1"/>
          </p:cNvSpPr>
          <p:nvPr/>
        </p:nvSpPr>
        <p:spPr bwMode="auto">
          <a:xfrm>
            <a:off x="655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09" name="Text Box 68"/>
          <p:cNvSpPr txBox="1">
            <a:spLocks noChangeArrowheads="1"/>
          </p:cNvSpPr>
          <p:nvPr/>
        </p:nvSpPr>
        <p:spPr bwMode="auto">
          <a:xfrm>
            <a:off x="6619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17</a:t>
            </a:r>
          </a:p>
        </p:txBody>
      </p:sp>
      <p:sp>
        <p:nvSpPr>
          <p:cNvPr id="264261" name="Rectangle 69"/>
          <p:cNvSpPr>
            <a:spLocks noChangeArrowheads="1"/>
          </p:cNvSpPr>
          <p:nvPr/>
        </p:nvSpPr>
        <p:spPr bwMode="auto">
          <a:xfrm>
            <a:off x="694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11" name="Text Box 70"/>
          <p:cNvSpPr txBox="1">
            <a:spLocks noChangeArrowheads="1"/>
          </p:cNvSpPr>
          <p:nvPr/>
        </p:nvSpPr>
        <p:spPr bwMode="auto">
          <a:xfrm>
            <a:off x="7000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18</a:t>
            </a:r>
          </a:p>
        </p:txBody>
      </p:sp>
      <p:sp>
        <p:nvSpPr>
          <p:cNvPr id="264263" name="Rectangle 71"/>
          <p:cNvSpPr>
            <a:spLocks noChangeArrowheads="1"/>
          </p:cNvSpPr>
          <p:nvPr/>
        </p:nvSpPr>
        <p:spPr bwMode="auto">
          <a:xfrm>
            <a:off x="732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13" name="Text Box 72"/>
          <p:cNvSpPr txBox="1">
            <a:spLocks noChangeArrowheads="1"/>
          </p:cNvSpPr>
          <p:nvPr/>
        </p:nvSpPr>
        <p:spPr bwMode="auto">
          <a:xfrm>
            <a:off x="7381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19</a:t>
            </a:r>
          </a:p>
        </p:txBody>
      </p:sp>
      <p:sp>
        <p:nvSpPr>
          <p:cNvPr id="264265" name="Rectangle 73"/>
          <p:cNvSpPr>
            <a:spLocks noChangeArrowheads="1"/>
          </p:cNvSpPr>
          <p:nvPr/>
        </p:nvSpPr>
        <p:spPr bwMode="auto">
          <a:xfrm>
            <a:off x="76771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0315" name="Text Box 74"/>
          <p:cNvSpPr txBox="1">
            <a:spLocks noChangeArrowheads="1"/>
          </p:cNvSpPr>
          <p:nvPr/>
        </p:nvSpPr>
        <p:spPr bwMode="auto">
          <a:xfrm>
            <a:off x="77374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20</a:t>
            </a:r>
          </a:p>
        </p:txBody>
      </p:sp>
      <p:sp>
        <p:nvSpPr>
          <p:cNvPr id="264285" name="Text Box 93"/>
          <p:cNvSpPr txBox="1">
            <a:spLocks noChangeArrowheads="1"/>
          </p:cNvSpPr>
          <p:nvPr/>
        </p:nvSpPr>
        <p:spPr bwMode="auto">
          <a:xfrm>
            <a:off x="2270125" y="2170113"/>
            <a:ext cx="548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ea typeface="Arial "/>
                <a:cs typeface="Arial "/>
              </a:rPr>
              <a:t>Single Issue (flush entailed instructions and </a:t>
            </a:r>
            <a:r>
              <a:rPr lang="en-US" sz="1800" dirty="0" err="1">
                <a:latin typeface="+mn-lt"/>
                <a:ea typeface="Arial "/>
                <a:cs typeface="Arial "/>
              </a:rPr>
              <a:t>refetch</a:t>
            </a:r>
            <a:r>
              <a:rPr lang="en-US" sz="1800" dirty="0">
                <a:latin typeface="+mn-lt"/>
                <a:ea typeface="Arial "/>
                <a:cs typeface="Arial "/>
              </a:rPr>
              <a:t>)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457200" y="2590800"/>
            <a:ext cx="8224838" cy="769938"/>
            <a:chOff x="288" y="1632"/>
            <a:chExt cx="5181" cy="485"/>
          </a:xfrm>
        </p:grpSpPr>
        <p:sp>
          <p:nvSpPr>
            <p:cNvPr id="264267" name="Rectangle 75"/>
            <p:cNvSpPr>
              <a:spLocks noChangeArrowheads="1"/>
            </p:cNvSpPr>
            <p:nvPr/>
          </p:nvSpPr>
          <p:spPr bwMode="auto">
            <a:xfrm>
              <a:off x="76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68" name="Rectangle 76"/>
            <p:cNvSpPr>
              <a:spLocks noChangeArrowheads="1"/>
            </p:cNvSpPr>
            <p:nvPr/>
          </p:nvSpPr>
          <p:spPr bwMode="auto">
            <a:xfrm>
              <a:off x="100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69" name="Rectangle 77"/>
            <p:cNvSpPr>
              <a:spLocks noChangeArrowheads="1"/>
            </p:cNvSpPr>
            <p:nvPr/>
          </p:nvSpPr>
          <p:spPr bwMode="auto">
            <a:xfrm>
              <a:off x="124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0" name="Rectangle 78"/>
            <p:cNvSpPr>
              <a:spLocks noChangeArrowheads="1"/>
            </p:cNvSpPr>
            <p:nvPr/>
          </p:nvSpPr>
          <p:spPr bwMode="auto">
            <a:xfrm>
              <a:off x="148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1" name="Rectangle 79"/>
            <p:cNvSpPr>
              <a:spLocks noChangeArrowheads="1"/>
            </p:cNvSpPr>
            <p:nvPr/>
          </p:nvSpPr>
          <p:spPr bwMode="auto">
            <a:xfrm>
              <a:off x="172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2" name="Rectangle 80"/>
            <p:cNvSpPr>
              <a:spLocks noChangeArrowheads="1"/>
            </p:cNvSpPr>
            <p:nvPr/>
          </p:nvSpPr>
          <p:spPr bwMode="auto">
            <a:xfrm>
              <a:off x="196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3" name="Rectangle 81"/>
            <p:cNvSpPr>
              <a:spLocks noChangeArrowheads="1"/>
            </p:cNvSpPr>
            <p:nvPr/>
          </p:nvSpPr>
          <p:spPr bwMode="auto">
            <a:xfrm>
              <a:off x="220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4" name="Rectangle 82"/>
            <p:cNvSpPr>
              <a:spLocks noChangeArrowheads="1"/>
            </p:cNvSpPr>
            <p:nvPr/>
          </p:nvSpPr>
          <p:spPr bwMode="auto">
            <a:xfrm>
              <a:off x="244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5" name="Rectangle 83"/>
            <p:cNvSpPr>
              <a:spLocks noChangeArrowheads="1"/>
            </p:cNvSpPr>
            <p:nvPr/>
          </p:nvSpPr>
          <p:spPr bwMode="auto">
            <a:xfrm>
              <a:off x="268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6" name="Rectangle 84"/>
            <p:cNvSpPr>
              <a:spLocks noChangeArrowheads="1"/>
            </p:cNvSpPr>
            <p:nvPr/>
          </p:nvSpPr>
          <p:spPr bwMode="auto">
            <a:xfrm>
              <a:off x="292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7" name="Rectangle 85"/>
            <p:cNvSpPr>
              <a:spLocks noChangeArrowheads="1"/>
            </p:cNvSpPr>
            <p:nvPr/>
          </p:nvSpPr>
          <p:spPr bwMode="auto">
            <a:xfrm>
              <a:off x="316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8" name="Rectangle 86"/>
            <p:cNvSpPr>
              <a:spLocks noChangeArrowheads="1"/>
            </p:cNvSpPr>
            <p:nvPr/>
          </p:nvSpPr>
          <p:spPr bwMode="auto">
            <a:xfrm>
              <a:off x="340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79" name="Rectangle 87"/>
            <p:cNvSpPr>
              <a:spLocks noChangeArrowheads="1"/>
            </p:cNvSpPr>
            <p:nvPr/>
          </p:nvSpPr>
          <p:spPr bwMode="auto">
            <a:xfrm>
              <a:off x="364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0" name="Rectangle 88"/>
            <p:cNvSpPr>
              <a:spLocks noChangeArrowheads="1"/>
            </p:cNvSpPr>
            <p:nvPr/>
          </p:nvSpPr>
          <p:spPr bwMode="auto">
            <a:xfrm>
              <a:off x="388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1" name="Rectangle 89"/>
            <p:cNvSpPr>
              <a:spLocks noChangeArrowheads="1"/>
            </p:cNvSpPr>
            <p:nvPr/>
          </p:nvSpPr>
          <p:spPr bwMode="auto">
            <a:xfrm>
              <a:off x="412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2" name="Rectangle 90"/>
            <p:cNvSpPr>
              <a:spLocks noChangeArrowheads="1"/>
            </p:cNvSpPr>
            <p:nvPr/>
          </p:nvSpPr>
          <p:spPr bwMode="auto">
            <a:xfrm>
              <a:off x="436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3" name="Rectangle 91"/>
            <p:cNvSpPr>
              <a:spLocks noChangeArrowheads="1"/>
            </p:cNvSpPr>
            <p:nvPr/>
          </p:nvSpPr>
          <p:spPr bwMode="auto">
            <a:xfrm>
              <a:off x="460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4" name="Rectangle 92"/>
            <p:cNvSpPr>
              <a:spLocks noChangeArrowheads="1"/>
            </p:cNvSpPr>
            <p:nvPr/>
          </p:nvSpPr>
          <p:spPr bwMode="auto">
            <a:xfrm>
              <a:off x="4848" y="1632"/>
              <a:ext cx="240" cy="192"/>
            </a:xfrm>
            <a:prstGeom prst="rect">
              <a:avLst/>
            </a:prstGeom>
            <a:solidFill>
              <a:srgbClr val="CC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6" name="Rectangle 94"/>
            <p:cNvSpPr>
              <a:spLocks noChangeArrowheads="1"/>
            </p:cNvSpPr>
            <p:nvPr/>
          </p:nvSpPr>
          <p:spPr bwMode="auto">
            <a:xfrm>
              <a:off x="28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sp>
          <p:nvSpPr>
            <p:cNvPr id="264287" name="Rectangle 95"/>
            <p:cNvSpPr>
              <a:spLocks noChangeArrowheads="1"/>
            </p:cNvSpPr>
            <p:nvPr/>
          </p:nvSpPr>
          <p:spPr bwMode="auto">
            <a:xfrm>
              <a:off x="528" y="1632"/>
              <a:ext cx="240" cy="192"/>
            </a:xfrm>
            <a:prstGeom prst="rect">
              <a:avLst/>
            </a:prstGeom>
            <a:solidFill>
              <a:srgbClr val="FF66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buFont typeface="Wingdings" pitchFamily="2" charset="2"/>
                <a:buNone/>
                <a:defRPr/>
              </a:pPr>
              <a:endParaRPr 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+mn-cs"/>
              </a:endParaRPr>
            </a:p>
          </p:txBody>
        </p:sp>
        <p:grpSp>
          <p:nvGrpSpPr>
            <p:cNvPr id="10339" name="Group 96"/>
            <p:cNvGrpSpPr>
              <a:grpSpLocks/>
            </p:cNvGrpSpPr>
            <p:nvPr/>
          </p:nvGrpSpPr>
          <p:grpSpPr bwMode="auto">
            <a:xfrm>
              <a:off x="4848" y="1824"/>
              <a:ext cx="621" cy="293"/>
              <a:chOff x="4848" y="1824"/>
              <a:chExt cx="621" cy="293"/>
            </a:xfrm>
          </p:grpSpPr>
          <p:sp>
            <p:nvSpPr>
              <p:cNvPr id="10340" name="Line 97"/>
              <p:cNvSpPr>
                <a:spLocks noChangeShapeType="1"/>
              </p:cNvSpPr>
              <p:nvPr/>
            </p:nvSpPr>
            <p:spPr bwMode="auto">
              <a:xfrm flipV="1">
                <a:off x="4968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Text Box 98"/>
              <p:cNvSpPr txBox="1">
                <a:spLocks noChangeArrowheads="1"/>
              </p:cNvSpPr>
              <p:nvPr/>
            </p:nvSpPr>
            <p:spPr bwMode="auto">
              <a:xfrm>
                <a:off x="4848" y="1923"/>
                <a:ext cx="62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buFont typeface="Wingdings" pitchFamily="2" charset="2"/>
                  <a:buNone/>
                </a:pPr>
                <a:r>
                  <a:rPr lang="en-US"/>
                  <a:t>Mispredict</a:t>
                </a:r>
              </a:p>
            </p:txBody>
          </p:sp>
        </p:grpSp>
      </p:grpSp>
      <p:sp>
        <p:nvSpPr>
          <p:cNvPr id="10318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9181966B-8201-4194-ACDE-3D620702DA35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Misprediction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46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84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122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160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198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4" name="Rectangle 8"/>
          <p:cNvSpPr>
            <a:spLocks noChangeArrowheads="1"/>
          </p:cNvSpPr>
          <p:nvPr/>
        </p:nvSpPr>
        <p:spPr bwMode="auto">
          <a:xfrm>
            <a:off x="236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5" name="Rectangle 9"/>
          <p:cNvSpPr>
            <a:spLocks noChangeArrowheads="1"/>
          </p:cNvSpPr>
          <p:nvPr/>
        </p:nvSpPr>
        <p:spPr bwMode="auto">
          <a:xfrm>
            <a:off x="274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313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351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389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29" name="Rectangle 13"/>
          <p:cNvSpPr>
            <a:spLocks noChangeArrowheads="1"/>
          </p:cNvSpPr>
          <p:nvPr/>
        </p:nvSpPr>
        <p:spPr bwMode="auto">
          <a:xfrm>
            <a:off x="427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0" name="Rectangle 14"/>
          <p:cNvSpPr>
            <a:spLocks noChangeArrowheads="1"/>
          </p:cNvSpPr>
          <p:nvPr/>
        </p:nvSpPr>
        <p:spPr bwMode="auto">
          <a:xfrm>
            <a:off x="465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1" name="Rectangle 15"/>
          <p:cNvSpPr>
            <a:spLocks noChangeArrowheads="1"/>
          </p:cNvSpPr>
          <p:nvPr/>
        </p:nvSpPr>
        <p:spPr bwMode="auto">
          <a:xfrm>
            <a:off x="503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2" name="Rectangle 16"/>
          <p:cNvSpPr>
            <a:spLocks noChangeArrowheads="1"/>
          </p:cNvSpPr>
          <p:nvPr/>
        </p:nvSpPr>
        <p:spPr bwMode="auto">
          <a:xfrm>
            <a:off x="541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579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4" name="Rectangle 18"/>
          <p:cNvSpPr>
            <a:spLocks noChangeArrowheads="1"/>
          </p:cNvSpPr>
          <p:nvPr/>
        </p:nvSpPr>
        <p:spPr bwMode="auto">
          <a:xfrm>
            <a:off x="617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5" name="Rectangle 19"/>
          <p:cNvSpPr>
            <a:spLocks noChangeArrowheads="1"/>
          </p:cNvSpPr>
          <p:nvPr/>
        </p:nvSpPr>
        <p:spPr bwMode="auto">
          <a:xfrm>
            <a:off x="655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6" name="Rectangle 20"/>
          <p:cNvSpPr>
            <a:spLocks noChangeArrowheads="1"/>
          </p:cNvSpPr>
          <p:nvPr/>
        </p:nvSpPr>
        <p:spPr bwMode="auto">
          <a:xfrm>
            <a:off x="694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7" name="Rectangle 21"/>
          <p:cNvSpPr>
            <a:spLocks noChangeArrowheads="1"/>
          </p:cNvSpPr>
          <p:nvPr/>
        </p:nvSpPr>
        <p:spPr bwMode="auto">
          <a:xfrm>
            <a:off x="732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38" name="Rectangle 22"/>
          <p:cNvSpPr>
            <a:spLocks noChangeArrowheads="1"/>
          </p:cNvSpPr>
          <p:nvPr/>
        </p:nvSpPr>
        <p:spPr bwMode="auto">
          <a:xfrm>
            <a:off x="770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463550" y="1676400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Next</a:t>
            </a:r>
          </a:p>
        </p:txBody>
      </p:sp>
      <p:sp>
        <p:nvSpPr>
          <p:cNvPr id="11289" name="Text Box 24"/>
          <p:cNvSpPr txBox="1">
            <a:spLocks noChangeArrowheads="1"/>
          </p:cNvSpPr>
          <p:nvPr/>
        </p:nvSpPr>
        <p:spPr bwMode="auto">
          <a:xfrm>
            <a:off x="1179513" y="16764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Fetch</a:t>
            </a:r>
          </a:p>
        </p:txBody>
      </p:sp>
      <p:sp>
        <p:nvSpPr>
          <p:cNvPr id="11290" name="Text Box 25"/>
          <p:cNvSpPr txBox="1">
            <a:spLocks noChangeArrowheads="1"/>
          </p:cNvSpPr>
          <p:nvPr/>
        </p:nvSpPr>
        <p:spPr bwMode="auto">
          <a:xfrm>
            <a:off x="1911350" y="1676400"/>
            <a:ext cx="527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Drive</a:t>
            </a:r>
          </a:p>
        </p:txBody>
      </p:sp>
      <p:sp>
        <p:nvSpPr>
          <p:cNvPr id="11291" name="Text Box 26"/>
          <p:cNvSpPr txBox="1">
            <a:spLocks noChangeArrowheads="1"/>
          </p:cNvSpPr>
          <p:nvPr/>
        </p:nvSpPr>
        <p:spPr bwMode="auto">
          <a:xfrm>
            <a:off x="2292350" y="1676400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Alloc</a:t>
            </a:r>
          </a:p>
        </p:txBody>
      </p:sp>
      <p:sp>
        <p:nvSpPr>
          <p:cNvPr id="11292" name="Text Box 27"/>
          <p:cNvSpPr txBox="1">
            <a:spLocks noChangeArrowheads="1"/>
          </p:cNvSpPr>
          <p:nvPr/>
        </p:nvSpPr>
        <p:spPr bwMode="auto">
          <a:xfrm>
            <a:off x="2749550" y="1676400"/>
            <a:ext cx="750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Rename</a:t>
            </a:r>
          </a:p>
        </p:txBody>
      </p:sp>
      <p:sp>
        <p:nvSpPr>
          <p:cNvPr id="11293" name="Text Box 28"/>
          <p:cNvSpPr txBox="1">
            <a:spLocks noChangeArrowheads="1"/>
          </p:cNvSpPr>
          <p:nvPr/>
        </p:nvSpPr>
        <p:spPr bwMode="auto">
          <a:xfrm>
            <a:off x="3435350" y="1700213"/>
            <a:ext cx="573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200">
                <a:latin typeface="Arial Narrow" pitchFamily="34" charset="0"/>
              </a:rPr>
              <a:t>Queue</a:t>
            </a:r>
          </a:p>
        </p:txBody>
      </p:sp>
      <p:sp>
        <p:nvSpPr>
          <p:cNvPr id="11294" name="Text Box 29"/>
          <p:cNvSpPr txBox="1">
            <a:spLocks noChangeArrowheads="1"/>
          </p:cNvSpPr>
          <p:nvPr/>
        </p:nvSpPr>
        <p:spPr bwMode="auto">
          <a:xfrm>
            <a:off x="4044950" y="1676400"/>
            <a:ext cx="796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Schedule</a:t>
            </a:r>
          </a:p>
        </p:txBody>
      </p:sp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5035550" y="1676400"/>
            <a:ext cx="75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Dispatch</a:t>
            </a:r>
          </a:p>
        </p:txBody>
      </p:sp>
      <p:sp>
        <p:nvSpPr>
          <p:cNvPr id="11296" name="Text Box 31"/>
          <p:cNvSpPr txBox="1">
            <a:spLocks noChangeArrowheads="1"/>
          </p:cNvSpPr>
          <p:nvPr/>
        </p:nvSpPr>
        <p:spPr bwMode="auto">
          <a:xfrm>
            <a:off x="5797550" y="16764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Reg File</a:t>
            </a:r>
          </a:p>
        </p:txBody>
      </p:sp>
      <p:sp>
        <p:nvSpPr>
          <p:cNvPr id="11297" name="Text Box 32"/>
          <p:cNvSpPr txBox="1">
            <a:spLocks noChangeArrowheads="1"/>
          </p:cNvSpPr>
          <p:nvPr/>
        </p:nvSpPr>
        <p:spPr bwMode="auto">
          <a:xfrm>
            <a:off x="6521450" y="1676400"/>
            <a:ext cx="52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Exec</a:t>
            </a:r>
          </a:p>
        </p:txBody>
      </p:sp>
      <p:sp>
        <p:nvSpPr>
          <p:cNvPr id="11298" name="Text Box 33"/>
          <p:cNvSpPr txBox="1">
            <a:spLocks noChangeArrowheads="1"/>
          </p:cNvSpPr>
          <p:nvPr/>
        </p:nvSpPr>
        <p:spPr bwMode="auto">
          <a:xfrm>
            <a:off x="6864350" y="16764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Flags</a:t>
            </a:r>
          </a:p>
        </p:txBody>
      </p:sp>
      <p:sp>
        <p:nvSpPr>
          <p:cNvPr id="11299" name="Text Box 34"/>
          <p:cNvSpPr txBox="1">
            <a:spLocks noChangeArrowheads="1"/>
          </p:cNvSpPr>
          <p:nvPr/>
        </p:nvSpPr>
        <p:spPr bwMode="auto">
          <a:xfrm>
            <a:off x="7283450" y="1676400"/>
            <a:ext cx="90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Br Resolve</a:t>
            </a:r>
          </a:p>
        </p:txBody>
      </p:sp>
      <p:sp>
        <p:nvSpPr>
          <p:cNvPr id="265251" name="Rectangle 35"/>
          <p:cNvSpPr>
            <a:spLocks noChangeArrowheads="1"/>
          </p:cNvSpPr>
          <p:nvPr/>
        </p:nvSpPr>
        <p:spPr bwMode="auto">
          <a:xfrm>
            <a:off x="46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01" name="Text Box 36"/>
          <p:cNvSpPr txBox="1">
            <a:spLocks noChangeArrowheads="1"/>
          </p:cNvSpPr>
          <p:nvPr/>
        </p:nvSpPr>
        <p:spPr bwMode="auto">
          <a:xfrm>
            <a:off x="523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</a:t>
            </a:r>
          </a:p>
        </p:txBody>
      </p:sp>
      <p:sp>
        <p:nvSpPr>
          <p:cNvPr id="265253" name="Rectangle 37"/>
          <p:cNvSpPr>
            <a:spLocks noChangeArrowheads="1"/>
          </p:cNvSpPr>
          <p:nvPr/>
        </p:nvSpPr>
        <p:spPr bwMode="auto">
          <a:xfrm>
            <a:off x="84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03" name="Text Box 38"/>
          <p:cNvSpPr txBox="1">
            <a:spLocks noChangeArrowheads="1"/>
          </p:cNvSpPr>
          <p:nvPr/>
        </p:nvSpPr>
        <p:spPr bwMode="auto">
          <a:xfrm>
            <a:off x="904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</a:t>
            </a:r>
          </a:p>
        </p:txBody>
      </p:sp>
      <p:sp>
        <p:nvSpPr>
          <p:cNvPr id="265255" name="Rectangle 39"/>
          <p:cNvSpPr>
            <a:spLocks noChangeArrowheads="1"/>
          </p:cNvSpPr>
          <p:nvPr/>
        </p:nvSpPr>
        <p:spPr bwMode="auto">
          <a:xfrm>
            <a:off x="122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05" name="Text Box 40"/>
          <p:cNvSpPr txBox="1">
            <a:spLocks noChangeArrowheads="1"/>
          </p:cNvSpPr>
          <p:nvPr/>
        </p:nvSpPr>
        <p:spPr bwMode="auto">
          <a:xfrm>
            <a:off x="1285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3</a:t>
            </a:r>
          </a:p>
        </p:txBody>
      </p:sp>
      <p:sp>
        <p:nvSpPr>
          <p:cNvPr id="265257" name="Rectangle 41"/>
          <p:cNvSpPr>
            <a:spLocks noChangeArrowheads="1"/>
          </p:cNvSpPr>
          <p:nvPr/>
        </p:nvSpPr>
        <p:spPr bwMode="auto">
          <a:xfrm>
            <a:off x="160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07" name="Text Box 42"/>
          <p:cNvSpPr txBox="1">
            <a:spLocks noChangeArrowheads="1"/>
          </p:cNvSpPr>
          <p:nvPr/>
        </p:nvSpPr>
        <p:spPr bwMode="auto">
          <a:xfrm>
            <a:off x="1666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4</a:t>
            </a:r>
          </a:p>
        </p:txBody>
      </p:sp>
      <p:sp>
        <p:nvSpPr>
          <p:cNvPr id="265259" name="Rectangle 43"/>
          <p:cNvSpPr>
            <a:spLocks noChangeArrowheads="1"/>
          </p:cNvSpPr>
          <p:nvPr/>
        </p:nvSpPr>
        <p:spPr bwMode="auto">
          <a:xfrm>
            <a:off x="198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09" name="Text Box 44"/>
          <p:cNvSpPr txBox="1">
            <a:spLocks noChangeArrowheads="1"/>
          </p:cNvSpPr>
          <p:nvPr/>
        </p:nvSpPr>
        <p:spPr bwMode="auto">
          <a:xfrm>
            <a:off x="2047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5</a:t>
            </a:r>
          </a:p>
        </p:txBody>
      </p:sp>
      <p:sp>
        <p:nvSpPr>
          <p:cNvPr id="265261" name="Rectangle 45"/>
          <p:cNvSpPr>
            <a:spLocks noChangeArrowheads="1"/>
          </p:cNvSpPr>
          <p:nvPr/>
        </p:nvSpPr>
        <p:spPr bwMode="auto">
          <a:xfrm>
            <a:off x="236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11" name="Text Box 46"/>
          <p:cNvSpPr txBox="1">
            <a:spLocks noChangeArrowheads="1"/>
          </p:cNvSpPr>
          <p:nvPr/>
        </p:nvSpPr>
        <p:spPr bwMode="auto">
          <a:xfrm>
            <a:off x="2428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6</a:t>
            </a:r>
          </a:p>
        </p:txBody>
      </p:sp>
      <p:sp>
        <p:nvSpPr>
          <p:cNvPr id="265263" name="Rectangle 47"/>
          <p:cNvSpPr>
            <a:spLocks noChangeArrowheads="1"/>
          </p:cNvSpPr>
          <p:nvPr/>
        </p:nvSpPr>
        <p:spPr bwMode="auto">
          <a:xfrm>
            <a:off x="274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13" name="Text Box 48"/>
          <p:cNvSpPr txBox="1">
            <a:spLocks noChangeArrowheads="1"/>
          </p:cNvSpPr>
          <p:nvPr/>
        </p:nvSpPr>
        <p:spPr bwMode="auto">
          <a:xfrm>
            <a:off x="2809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7</a:t>
            </a:r>
          </a:p>
        </p:txBody>
      </p:sp>
      <p:sp>
        <p:nvSpPr>
          <p:cNvPr id="265265" name="Rectangle 49"/>
          <p:cNvSpPr>
            <a:spLocks noChangeArrowheads="1"/>
          </p:cNvSpPr>
          <p:nvPr/>
        </p:nvSpPr>
        <p:spPr bwMode="auto">
          <a:xfrm>
            <a:off x="313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15" name="Text Box 50"/>
          <p:cNvSpPr txBox="1">
            <a:spLocks noChangeArrowheads="1"/>
          </p:cNvSpPr>
          <p:nvPr/>
        </p:nvSpPr>
        <p:spPr bwMode="auto">
          <a:xfrm>
            <a:off x="3190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8</a:t>
            </a:r>
          </a:p>
        </p:txBody>
      </p:sp>
      <p:sp>
        <p:nvSpPr>
          <p:cNvPr id="265267" name="Rectangle 51"/>
          <p:cNvSpPr>
            <a:spLocks noChangeArrowheads="1"/>
          </p:cNvSpPr>
          <p:nvPr/>
        </p:nvSpPr>
        <p:spPr bwMode="auto">
          <a:xfrm>
            <a:off x="351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17" name="Text Box 52"/>
          <p:cNvSpPr txBox="1">
            <a:spLocks noChangeArrowheads="1"/>
          </p:cNvSpPr>
          <p:nvPr/>
        </p:nvSpPr>
        <p:spPr bwMode="auto">
          <a:xfrm>
            <a:off x="3571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9</a:t>
            </a:r>
          </a:p>
        </p:txBody>
      </p:sp>
      <p:sp>
        <p:nvSpPr>
          <p:cNvPr id="265269" name="Rectangle 53"/>
          <p:cNvSpPr>
            <a:spLocks noChangeArrowheads="1"/>
          </p:cNvSpPr>
          <p:nvPr/>
        </p:nvSpPr>
        <p:spPr bwMode="auto">
          <a:xfrm>
            <a:off x="3892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19" name="Text Box 54"/>
          <p:cNvSpPr txBox="1">
            <a:spLocks noChangeArrowheads="1"/>
          </p:cNvSpPr>
          <p:nvPr/>
        </p:nvSpPr>
        <p:spPr bwMode="auto">
          <a:xfrm>
            <a:off x="3952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10</a:t>
            </a:r>
          </a:p>
        </p:txBody>
      </p:sp>
      <p:sp>
        <p:nvSpPr>
          <p:cNvPr id="265271" name="Rectangle 55"/>
          <p:cNvSpPr>
            <a:spLocks noChangeArrowheads="1"/>
          </p:cNvSpPr>
          <p:nvPr/>
        </p:nvSpPr>
        <p:spPr bwMode="auto">
          <a:xfrm>
            <a:off x="427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21" name="Text Box 56"/>
          <p:cNvSpPr txBox="1">
            <a:spLocks noChangeArrowheads="1"/>
          </p:cNvSpPr>
          <p:nvPr/>
        </p:nvSpPr>
        <p:spPr bwMode="auto">
          <a:xfrm>
            <a:off x="4333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11</a:t>
            </a:r>
          </a:p>
        </p:txBody>
      </p:sp>
      <p:sp>
        <p:nvSpPr>
          <p:cNvPr id="265273" name="Rectangle 57"/>
          <p:cNvSpPr>
            <a:spLocks noChangeArrowheads="1"/>
          </p:cNvSpPr>
          <p:nvPr/>
        </p:nvSpPr>
        <p:spPr bwMode="auto">
          <a:xfrm>
            <a:off x="465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23" name="Text Box 58"/>
          <p:cNvSpPr txBox="1">
            <a:spLocks noChangeArrowheads="1"/>
          </p:cNvSpPr>
          <p:nvPr/>
        </p:nvSpPr>
        <p:spPr bwMode="auto">
          <a:xfrm>
            <a:off x="4714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12</a:t>
            </a:r>
          </a:p>
        </p:txBody>
      </p:sp>
      <p:sp>
        <p:nvSpPr>
          <p:cNvPr id="265275" name="Rectangle 59"/>
          <p:cNvSpPr>
            <a:spLocks noChangeArrowheads="1"/>
          </p:cNvSpPr>
          <p:nvPr/>
        </p:nvSpPr>
        <p:spPr bwMode="auto">
          <a:xfrm>
            <a:off x="503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25" name="Text Box 60"/>
          <p:cNvSpPr txBox="1">
            <a:spLocks noChangeArrowheads="1"/>
          </p:cNvSpPr>
          <p:nvPr/>
        </p:nvSpPr>
        <p:spPr bwMode="auto">
          <a:xfrm>
            <a:off x="5095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13</a:t>
            </a:r>
          </a:p>
        </p:txBody>
      </p:sp>
      <p:sp>
        <p:nvSpPr>
          <p:cNvPr id="265277" name="Rectangle 61"/>
          <p:cNvSpPr>
            <a:spLocks noChangeArrowheads="1"/>
          </p:cNvSpPr>
          <p:nvPr/>
        </p:nvSpPr>
        <p:spPr bwMode="auto">
          <a:xfrm>
            <a:off x="541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27" name="Text Box 62"/>
          <p:cNvSpPr txBox="1">
            <a:spLocks noChangeArrowheads="1"/>
          </p:cNvSpPr>
          <p:nvPr/>
        </p:nvSpPr>
        <p:spPr bwMode="auto">
          <a:xfrm>
            <a:off x="5476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14</a:t>
            </a:r>
          </a:p>
        </p:txBody>
      </p:sp>
      <p:sp>
        <p:nvSpPr>
          <p:cNvPr id="265279" name="Rectangle 63"/>
          <p:cNvSpPr>
            <a:spLocks noChangeArrowheads="1"/>
          </p:cNvSpPr>
          <p:nvPr/>
        </p:nvSpPr>
        <p:spPr bwMode="auto">
          <a:xfrm>
            <a:off x="579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29" name="Text Box 64"/>
          <p:cNvSpPr txBox="1">
            <a:spLocks noChangeArrowheads="1"/>
          </p:cNvSpPr>
          <p:nvPr/>
        </p:nvSpPr>
        <p:spPr bwMode="auto">
          <a:xfrm>
            <a:off x="5857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15</a:t>
            </a:r>
          </a:p>
        </p:txBody>
      </p:sp>
      <p:sp>
        <p:nvSpPr>
          <p:cNvPr id="265281" name="Rectangle 65"/>
          <p:cNvSpPr>
            <a:spLocks noChangeArrowheads="1"/>
          </p:cNvSpPr>
          <p:nvPr/>
        </p:nvSpPr>
        <p:spPr bwMode="auto">
          <a:xfrm>
            <a:off x="617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31" name="Text Box 66"/>
          <p:cNvSpPr txBox="1">
            <a:spLocks noChangeArrowheads="1"/>
          </p:cNvSpPr>
          <p:nvPr/>
        </p:nvSpPr>
        <p:spPr bwMode="auto">
          <a:xfrm>
            <a:off x="6238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16</a:t>
            </a:r>
          </a:p>
        </p:txBody>
      </p:sp>
      <p:sp>
        <p:nvSpPr>
          <p:cNvPr id="265283" name="Rectangle 67"/>
          <p:cNvSpPr>
            <a:spLocks noChangeArrowheads="1"/>
          </p:cNvSpPr>
          <p:nvPr/>
        </p:nvSpPr>
        <p:spPr bwMode="auto">
          <a:xfrm>
            <a:off x="655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33" name="Text Box 68"/>
          <p:cNvSpPr txBox="1">
            <a:spLocks noChangeArrowheads="1"/>
          </p:cNvSpPr>
          <p:nvPr/>
        </p:nvSpPr>
        <p:spPr bwMode="auto">
          <a:xfrm>
            <a:off x="6619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17</a:t>
            </a:r>
          </a:p>
        </p:txBody>
      </p:sp>
      <p:sp>
        <p:nvSpPr>
          <p:cNvPr id="265285" name="Rectangle 69"/>
          <p:cNvSpPr>
            <a:spLocks noChangeArrowheads="1"/>
          </p:cNvSpPr>
          <p:nvPr/>
        </p:nvSpPr>
        <p:spPr bwMode="auto">
          <a:xfrm>
            <a:off x="694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35" name="Text Box 70"/>
          <p:cNvSpPr txBox="1">
            <a:spLocks noChangeArrowheads="1"/>
          </p:cNvSpPr>
          <p:nvPr/>
        </p:nvSpPr>
        <p:spPr bwMode="auto">
          <a:xfrm>
            <a:off x="7000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18</a:t>
            </a:r>
          </a:p>
        </p:txBody>
      </p:sp>
      <p:sp>
        <p:nvSpPr>
          <p:cNvPr id="265287" name="Rectangle 71"/>
          <p:cNvSpPr>
            <a:spLocks noChangeArrowheads="1"/>
          </p:cNvSpPr>
          <p:nvPr/>
        </p:nvSpPr>
        <p:spPr bwMode="auto">
          <a:xfrm>
            <a:off x="732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37" name="Text Box 72"/>
          <p:cNvSpPr txBox="1">
            <a:spLocks noChangeArrowheads="1"/>
          </p:cNvSpPr>
          <p:nvPr/>
        </p:nvSpPr>
        <p:spPr bwMode="auto">
          <a:xfrm>
            <a:off x="7381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19</a:t>
            </a:r>
          </a:p>
        </p:txBody>
      </p:sp>
      <p:sp>
        <p:nvSpPr>
          <p:cNvPr id="265289" name="Rectangle 73"/>
          <p:cNvSpPr>
            <a:spLocks noChangeArrowheads="1"/>
          </p:cNvSpPr>
          <p:nvPr/>
        </p:nvSpPr>
        <p:spPr bwMode="auto">
          <a:xfrm>
            <a:off x="76771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1339" name="Text Box 74"/>
          <p:cNvSpPr txBox="1">
            <a:spLocks noChangeArrowheads="1"/>
          </p:cNvSpPr>
          <p:nvPr/>
        </p:nvSpPr>
        <p:spPr bwMode="auto">
          <a:xfrm>
            <a:off x="77374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20</a:t>
            </a:r>
          </a:p>
        </p:txBody>
      </p:sp>
      <p:sp>
        <p:nvSpPr>
          <p:cNvPr id="265291" name="Rectangle 75"/>
          <p:cNvSpPr>
            <a:spLocks noChangeArrowheads="1"/>
          </p:cNvSpPr>
          <p:nvPr/>
        </p:nvSpPr>
        <p:spPr bwMode="auto">
          <a:xfrm>
            <a:off x="1219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2" name="Rectangle 76"/>
          <p:cNvSpPr>
            <a:spLocks noChangeArrowheads="1"/>
          </p:cNvSpPr>
          <p:nvPr/>
        </p:nvSpPr>
        <p:spPr bwMode="auto">
          <a:xfrm>
            <a:off x="1600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3" name="Rectangle 77"/>
          <p:cNvSpPr>
            <a:spLocks noChangeArrowheads="1"/>
          </p:cNvSpPr>
          <p:nvPr/>
        </p:nvSpPr>
        <p:spPr bwMode="auto">
          <a:xfrm>
            <a:off x="1981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4" name="Rectangle 78"/>
          <p:cNvSpPr>
            <a:spLocks noChangeArrowheads="1"/>
          </p:cNvSpPr>
          <p:nvPr/>
        </p:nvSpPr>
        <p:spPr bwMode="auto">
          <a:xfrm>
            <a:off x="2362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5" name="Rectangle 79"/>
          <p:cNvSpPr>
            <a:spLocks noChangeArrowheads="1"/>
          </p:cNvSpPr>
          <p:nvPr/>
        </p:nvSpPr>
        <p:spPr bwMode="auto">
          <a:xfrm>
            <a:off x="2743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6" name="Rectangle 80"/>
          <p:cNvSpPr>
            <a:spLocks noChangeArrowheads="1"/>
          </p:cNvSpPr>
          <p:nvPr/>
        </p:nvSpPr>
        <p:spPr bwMode="auto">
          <a:xfrm>
            <a:off x="3124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7" name="Rectangle 81"/>
          <p:cNvSpPr>
            <a:spLocks noChangeArrowheads="1"/>
          </p:cNvSpPr>
          <p:nvPr/>
        </p:nvSpPr>
        <p:spPr bwMode="auto">
          <a:xfrm>
            <a:off x="3505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8" name="Rectangle 82"/>
          <p:cNvSpPr>
            <a:spLocks noChangeArrowheads="1"/>
          </p:cNvSpPr>
          <p:nvPr/>
        </p:nvSpPr>
        <p:spPr bwMode="auto">
          <a:xfrm>
            <a:off x="3886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299" name="Rectangle 83"/>
          <p:cNvSpPr>
            <a:spLocks noChangeArrowheads="1"/>
          </p:cNvSpPr>
          <p:nvPr/>
        </p:nvSpPr>
        <p:spPr bwMode="auto">
          <a:xfrm>
            <a:off x="4267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0" name="Rectangle 84"/>
          <p:cNvSpPr>
            <a:spLocks noChangeArrowheads="1"/>
          </p:cNvSpPr>
          <p:nvPr/>
        </p:nvSpPr>
        <p:spPr bwMode="auto">
          <a:xfrm>
            <a:off x="4648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1" name="Rectangle 85"/>
          <p:cNvSpPr>
            <a:spLocks noChangeArrowheads="1"/>
          </p:cNvSpPr>
          <p:nvPr/>
        </p:nvSpPr>
        <p:spPr bwMode="auto">
          <a:xfrm>
            <a:off x="5029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2" name="Rectangle 86"/>
          <p:cNvSpPr>
            <a:spLocks noChangeArrowheads="1"/>
          </p:cNvSpPr>
          <p:nvPr/>
        </p:nvSpPr>
        <p:spPr bwMode="auto">
          <a:xfrm>
            <a:off x="5410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3" name="Rectangle 87"/>
          <p:cNvSpPr>
            <a:spLocks noChangeArrowheads="1"/>
          </p:cNvSpPr>
          <p:nvPr/>
        </p:nvSpPr>
        <p:spPr bwMode="auto">
          <a:xfrm>
            <a:off x="5791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4" name="Rectangle 88"/>
          <p:cNvSpPr>
            <a:spLocks noChangeArrowheads="1"/>
          </p:cNvSpPr>
          <p:nvPr/>
        </p:nvSpPr>
        <p:spPr bwMode="auto">
          <a:xfrm>
            <a:off x="6172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5" name="Rectangle 89"/>
          <p:cNvSpPr>
            <a:spLocks noChangeArrowheads="1"/>
          </p:cNvSpPr>
          <p:nvPr/>
        </p:nvSpPr>
        <p:spPr bwMode="auto">
          <a:xfrm>
            <a:off x="6553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6" name="Rectangle 90"/>
          <p:cNvSpPr>
            <a:spLocks noChangeArrowheads="1"/>
          </p:cNvSpPr>
          <p:nvPr/>
        </p:nvSpPr>
        <p:spPr bwMode="auto">
          <a:xfrm>
            <a:off x="6934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7" name="Rectangle 91"/>
          <p:cNvSpPr>
            <a:spLocks noChangeArrowheads="1"/>
          </p:cNvSpPr>
          <p:nvPr/>
        </p:nvSpPr>
        <p:spPr bwMode="auto">
          <a:xfrm>
            <a:off x="7315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7696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09" name="Text Box 93"/>
          <p:cNvSpPr txBox="1">
            <a:spLocks noChangeArrowheads="1"/>
          </p:cNvSpPr>
          <p:nvPr/>
        </p:nvSpPr>
        <p:spPr bwMode="auto">
          <a:xfrm>
            <a:off x="2270125" y="2170113"/>
            <a:ext cx="1408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ea typeface="Arial "/>
                <a:cs typeface="Arial "/>
              </a:rPr>
              <a:t>Single Issue</a:t>
            </a:r>
          </a:p>
        </p:txBody>
      </p:sp>
      <p:sp>
        <p:nvSpPr>
          <p:cNvPr id="265310" name="Rectangle 94"/>
          <p:cNvSpPr>
            <a:spLocks noChangeArrowheads="1"/>
          </p:cNvSpPr>
          <p:nvPr/>
        </p:nvSpPr>
        <p:spPr bwMode="auto">
          <a:xfrm>
            <a:off x="457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5311" name="Rectangle 95"/>
          <p:cNvSpPr>
            <a:spLocks noChangeArrowheads="1"/>
          </p:cNvSpPr>
          <p:nvPr/>
        </p:nvSpPr>
        <p:spPr bwMode="auto">
          <a:xfrm>
            <a:off x="838200" y="25908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grpSp>
        <p:nvGrpSpPr>
          <p:cNvPr id="11361" name="Group 96"/>
          <p:cNvGrpSpPr>
            <a:grpSpLocks/>
          </p:cNvGrpSpPr>
          <p:nvPr/>
        </p:nvGrpSpPr>
        <p:grpSpPr bwMode="auto">
          <a:xfrm>
            <a:off x="381000" y="2895600"/>
            <a:ext cx="1930400" cy="465138"/>
            <a:chOff x="4848" y="1824"/>
            <a:chExt cx="1216" cy="293"/>
          </a:xfrm>
        </p:grpSpPr>
        <p:sp>
          <p:nvSpPr>
            <p:cNvPr id="11363" name="Line 97"/>
            <p:cNvSpPr>
              <a:spLocks noChangeShapeType="1"/>
            </p:cNvSpPr>
            <p:nvPr/>
          </p:nvSpPr>
          <p:spPr bwMode="auto">
            <a:xfrm flipV="1">
              <a:off x="4968" y="18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Text Box 98"/>
            <p:cNvSpPr txBox="1">
              <a:spLocks noChangeArrowheads="1"/>
            </p:cNvSpPr>
            <p:nvPr/>
          </p:nvSpPr>
          <p:spPr bwMode="auto">
            <a:xfrm>
              <a:off x="4848" y="1923"/>
              <a:ext cx="121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US"/>
                <a:t>Fetch the correct path</a:t>
              </a:r>
            </a:p>
          </p:txBody>
        </p:sp>
      </p:grpSp>
      <p:sp>
        <p:nvSpPr>
          <p:cNvPr id="11362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AC92CD11-9E3A-4A3F-A34C-F1578D1710E5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 Misprediction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46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84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122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46" name="Rectangle 6"/>
          <p:cNvSpPr>
            <a:spLocks noChangeArrowheads="1"/>
          </p:cNvSpPr>
          <p:nvPr/>
        </p:nvSpPr>
        <p:spPr bwMode="auto">
          <a:xfrm>
            <a:off x="160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47" name="Rectangle 7"/>
          <p:cNvSpPr>
            <a:spLocks noChangeArrowheads="1"/>
          </p:cNvSpPr>
          <p:nvPr/>
        </p:nvSpPr>
        <p:spPr bwMode="auto">
          <a:xfrm>
            <a:off x="198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236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49" name="Rectangle 9"/>
          <p:cNvSpPr>
            <a:spLocks noChangeArrowheads="1"/>
          </p:cNvSpPr>
          <p:nvPr/>
        </p:nvSpPr>
        <p:spPr bwMode="auto">
          <a:xfrm>
            <a:off x="274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313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351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389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3" name="Rectangle 13"/>
          <p:cNvSpPr>
            <a:spLocks noChangeArrowheads="1"/>
          </p:cNvSpPr>
          <p:nvPr/>
        </p:nvSpPr>
        <p:spPr bwMode="auto">
          <a:xfrm>
            <a:off x="4273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4" name="Rectangle 14"/>
          <p:cNvSpPr>
            <a:spLocks noChangeArrowheads="1"/>
          </p:cNvSpPr>
          <p:nvPr/>
        </p:nvSpPr>
        <p:spPr bwMode="auto">
          <a:xfrm>
            <a:off x="4654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5" name="Rectangle 15"/>
          <p:cNvSpPr>
            <a:spLocks noChangeArrowheads="1"/>
          </p:cNvSpPr>
          <p:nvPr/>
        </p:nvSpPr>
        <p:spPr bwMode="auto">
          <a:xfrm>
            <a:off x="5035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5416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7" name="Rectangle 17"/>
          <p:cNvSpPr>
            <a:spLocks noChangeArrowheads="1"/>
          </p:cNvSpPr>
          <p:nvPr/>
        </p:nvSpPr>
        <p:spPr bwMode="auto">
          <a:xfrm>
            <a:off x="5797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6178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59" name="Rectangle 19"/>
          <p:cNvSpPr>
            <a:spLocks noChangeArrowheads="1"/>
          </p:cNvSpPr>
          <p:nvPr/>
        </p:nvSpPr>
        <p:spPr bwMode="auto">
          <a:xfrm>
            <a:off x="6559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60" name="Rectangle 20"/>
          <p:cNvSpPr>
            <a:spLocks noChangeArrowheads="1"/>
          </p:cNvSpPr>
          <p:nvPr/>
        </p:nvSpPr>
        <p:spPr bwMode="auto">
          <a:xfrm>
            <a:off x="6940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61" name="Rectangle 21"/>
          <p:cNvSpPr>
            <a:spLocks noChangeArrowheads="1"/>
          </p:cNvSpPr>
          <p:nvPr/>
        </p:nvSpPr>
        <p:spPr bwMode="auto">
          <a:xfrm>
            <a:off x="7321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262" name="Rectangle 22"/>
          <p:cNvSpPr>
            <a:spLocks noChangeArrowheads="1"/>
          </p:cNvSpPr>
          <p:nvPr/>
        </p:nvSpPr>
        <p:spPr bwMode="auto">
          <a:xfrm>
            <a:off x="7702550" y="1676400"/>
            <a:ext cx="381000" cy="304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12" name="Text Box 23"/>
          <p:cNvSpPr txBox="1">
            <a:spLocks noChangeArrowheads="1"/>
          </p:cNvSpPr>
          <p:nvPr/>
        </p:nvSpPr>
        <p:spPr bwMode="auto">
          <a:xfrm>
            <a:off x="463550" y="1676400"/>
            <a:ext cx="742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Next</a:t>
            </a:r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1179513" y="167640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PC Fetch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1911350" y="1676400"/>
            <a:ext cx="527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Drive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2292350" y="1676400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Alloc</a:t>
            </a:r>
          </a:p>
        </p:txBody>
      </p:sp>
      <p:sp>
        <p:nvSpPr>
          <p:cNvPr id="12316" name="Text Box 27"/>
          <p:cNvSpPr txBox="1">
            <a:spLocks noChangeArrowheads="1"/>
          </p:cNvSpPr>
          <p:nvPr/>
        </p:nvSpPr>
        <p:spPr bwMode="auto">
          <a:xfrm>
            <a:off x="2749550" y="1676400"/>
            <a:ext cx="750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Rename</a:t>
            </a:r>
          </a:p>
        </p:txBody>
      </p:sp>
      <p:sp>
        <p:nvSpPr>
          <p:cNvPr id="12317" name="Text Box 28"/>
          <p:cNvSpPr txBox="1">
            <a:spLocks noChangeArrowheads="1"/>
          </p:cNvSpPr>
          <p:nvPr/>
        </p:nvSpPr>
        <p:spPr bwMode="auto">
          <a:xfrm>
            <a:off x="3435350" y="1700213"/>
            <a:ext cx="573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200">
                <a:latin typeface="Arial Narrow" pitchFamily="34" charset="0"/>
              </a:rPr>
              <a:t>Queue</a:t>
            </a:r>
          </a:p>
        </p:txBody>
      </p:sp>
      <p:sp>
        <p:nvSpPr>
          <p:cNvPr id="12318" name="Text Box 29"/>
          <p:cNvSpPr txBox="1">
            <a:spLocks noChangeArrowheads="1"/>
          </p:cNvSpPr>
          <p:nvPr/>
        </p:nvSpPr>
        <p:spPr bwMode="auto">
          <a:xfrm>
            <a:off x="4044950" y="1676400"/>
            <a:ext cx="796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Schedule</a:t>
            </a:r>
          </a:p>
        </p:txBody>
      </p:sp>
      <p:sp>
        <p:nvSpPr>
          <p:cNvPr id="12319" name="Text Box 30"/>
          <p:cNvSpPr txBox="1">
            <a:spLocks noChangeArrowheads="1"/>
          </p:cNvSpPr>
          <p:nvPr/>
        </p:nvSpPr>
        <p:spPr bwMode="auto">
          <a:xfrm>
            <a:off x="5035550" y="1676400"/>
            <a:ext cx="75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Dispatch</a:t>
            </a:r>
          </a:p>
        </p:txBody>
      </p:sp>
      <p:sp>
        <p:nvSpPr>
          <p:cNvPr id="12320" name="Text Box 31"/>
          <p:cNvSpPr txBox="1">
            <a:spLocks noChangeArrowheads="1"/>
          </p:cNvSpPr>
          <p:nvPr/>
        </p:nvSpPr>
        <p:spPr bwMode="auto">
          <a:xfrm>
            <a:off x="5797550" y="16764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Reg File</a:t>
            </a:r>
          </a:p>
        </p:txBody>
      </p:sp>
      <p:sp>
        <p:nvSpPr>
          <p:cNvPr id="12321" name="Text Box 32"/>
          <p:cNvSpPr txBox="1">
            <a:spLocks noChangeArrowheads="1"/>
          </p:cNvSpPr>
          <p:nvPr/>
        </p:nvSpPr>
        <p:spPr bwMode="auto">
          <a:xfrm>
            <a:off x="6521450" y="1676400"/>
            <a:ext cx="52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Exec</a:t>
            </a:r>
          </a:p>
        </p:txBody>
      </p:sp>
      <p:sp>
        <p:nvSpPr>
          <p:cNvPr id="12322" name="Text Box 33"/>
          <p:cNvSpPr txBox="1">
            <a:spLocks noChangeArrowheads="1"/>
          </p:cNvSpPr>
          <p:nvPr/>
        </p:nvSpPr>
        <p:spPr bwMode="auto">
          <a:xfrm>
            <a:off x="6864350" y="16764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Flags</a:t>
            </a:r>
          </a:p>
        </p:txBody>
      </p:sp>
      <p:sp>
        <p:nvSpPr>
          <p:cNvPr id="12323" name="Text Box 34"/>
          <p:cNvSpPr txBox="1">
            <a:spLocks noChangeArrowheads="1"/>
          </p:cNvSpPr>
          <p:nvPr/>
        </p:nvSpPr>
        <p:spPr bwMode="auto">
          <a:xfrm>
            <a:off x="7283450" y="1676400"/>
            <a:ext cx="904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Br Resolve</a:t>
            </a:r>
          </a:p>
        </p:txBody>
      </p:sp>
      <p:sp>
        <p:nvSpPr>
          <p:cNvPr id="266275" name="Rectangle 35"/>
          <p:cNvSpPr>
            <a:spLocks noChangeArrowheads="1"/>
          </p:cNvSpPr>
          <p:nvPr/>
        </p:nvSpPr>
        <p:spPr bwMode="auto">
          <a:xfrm>
            <a:off x="46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25" name="Text Box 36"/>
          <p:cNvSpPr txBox="1">
            <a:spLocks noChangeArrowheads="1"/>
          </p:cNvSpPr>
          <p:nvPr/>
        </p:nvSpPr>
        <p:spPr bwMode="auto">
          <a:xfrm>
            <a:off x="523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</a:t>
            </a:r>
          </a:p>
        </p:txBody>
      </p:sp>
      <p:sp>
        <p:nvSpPr>
          <p:cNvPr id="266277" name="Rectangle 37"/>
          <p:cNvSpPr>
            <a:spLocks noChangeArrowheads="1"/>
          </p:cNvSpPr>
          <p:nvPr/>
        </p:nvSpPr>
        <p:spPr bwMode="auto">
          <a:xfrm>
            <a:off x="84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27" name="Text Box 38"/>
          <p:cNvSpPr txBox="1">
            <a:spLocks noChangeArrowheads="1"/>
          </p:cNvSpPr>
          <p:nvPr/>
        </p:nvSpPr>
        <p:spPr bwMode="auto">
          <a:xfrm>
            <a:off x="904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</a:t>
            </a:r>
          </a:p>
        </p:txBody>
      </p:sp>
      <p:sp>
        <p:nvSpPr>
          <p:cNvPr id="266279" name="Rectangle 39"/>
          <p:cNvSpPr>
            <a:spLocks noChangeArrowheads="1"/>
          </p:cNvSpPr>
          <p:nvPr/>
        </p:nvSpPr>
        <p:spPr bwMode="auto">
          <a:xfrm>
            <a:off x="122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29" name="Text Box 40"/>
          <p:cNvSpPr txBox="1">
            <a:spLocks noChangeArrowheads="1"/>
          </p:cNvSpPr>
          <p:nvPr/>
        </p:nvSpPr>
        <p:spPr bwMode="auto">
          <a:xfrm>
            <a:off x="1285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3</a:t>
            </a:r>
          </a:p>
        </p:txBody>
      </p:sp>
      <p:sp>
        <p:nvSpPr>
          <p:cNvPr id="266281" name="Rectangle 41"/>
          <p:cNvSpPr>
            <a:spLocks noChangeArrowheads="1"/>
          </p:cNvSpPr>
          <p:nvPr/>
        </p:nvSpPr>
        <p:spPr bwMode="auto">
          <a:xfrm>
            <a:off x="160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31" name="Text Box 42"/>
          <p:cNvSpPr txBox="1">
            <a:spLocks noChangeArrowheads="1"/>
          </p:cNvSpPr>
          <p:nvPr/>
        </p:nvSpPr>
        <p:spPr bwMode="auto">
          <a:xfrm>
            <a:off x="1666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4</a:t>
            </a:r>
          </a:p>
        </p:txBody>
      </p:sp>
      <p:sp>
        <p:nvSpPr>
          <p:cNvPr id="266283" name="Rectangle 43"/>
          <p:cNvSpPr>
            <a:spLocks noChangeArrowheads="1"/>
          </p:cNvSpPr>
          <p:nvPr/>
        </p:nvSpPr>
        <p:spPr bwMode="auto">
          <a:xfrm>
            <a:off x="198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33" name="Text Box 44"/>
          <p:cNvSpPr txBox="1">
            <a:spLocks noChangeArrowheads="1"/>
          </p:cNvSpPr>
          <p:nvPr/>
        </p:nvSpPr>
        <p:spPr bwMode="auto">
          <a:xfrm>
            <a:off x="2047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5</a:t>
            </a:r>
          </a:p>
        </p:txBody>
      </p:sp>
      <p:sp>
        <p:nvSpPr>
          <p:cNvPr id="266285" name="Rectangle 45"/>
          <p:cNvSpPr>
            <a:spLocks noChangeArrowheads="1"/>
          </p:cNvSpPr>
          <p:nvPr/>
        </p:nvSpPr>
        <p:spPr bwMode="auto">
          <a:xfrm>
            <a:off x="236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35" name="Text Box 46"/>
          <p:cNvSpPr txBox="1">
            <a:spLocks noChangeArrowheads="1"/>
          </p:cNvSpPr>
          <p:nvPr/>
        </p:nvSpPr>
        <p:spPr bwMode="auto">
          <a:xfrm>
            <a:off x="2428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6</a:t>
            </a:r>
          </a:p>
        </p:txBody>
      </p:sp>
      <p:sp>
        <p:nvSpPr>
          <p:cNvPr id="266287" name="Rectangle 47"/>
          <p:cNvSpPr>
            <a:spLocks noChangeArrowheads="1"/>
          </p:cNvSpPr>
          <p:nvPr/>
        </p:nvSpPr>
        <p:spPr bwMode="auto">
          <a:xfrm>
            <a:off x="274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37" name="Text Box 48"/>
          <p:cNvSpPr txBox="1">
            <a:spLocks noChangeArrowheads="1"/>
          </p:cNvSpPr>
          <p:nvPr/>
        </p:nvSpPr>
        <p:spPr bwMode="auto">
          <a:xfrm>
            <a:off x="2809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7</a:t>
            </a:r>
          </a:p>
        </p:txBody>
      </p:sp>
      <p:sp>
        <p:nvSpPr>
          <p:cNvPr id="266289" name="Rectangle 49"/>
          <p:cNvSpPr>
            <a:spLocks noChangeArrowheads="1"/>
          </p:cNvSpPr>
          <p:nvPr/>
        </p:nvSpPr>
        <p:spPr bwMode="auto">
          <a:xfrm>
            <a:off x="313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39" name="Text Box 50"/>
          <p:cNvSpPr txBox="1">
            <a:spLocks noChangeArrowheads="1"/>
          </p:cNvSpPr>
          <p:nvPr/>
        </p:nvSpPr>
        <p:spPr bwMode="auto">
          <a:xfrm>
            <a:off x="3190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8</a:t>
            </a:r>
          </a:p>
        </p:txBody>
      </p:sp>
      <p:sp>
        <p:nvSpPr>
          <p:cNvPr id="266291" name="Rectangle 51"/>
          <p:cNvSpPr>
            <a:spLocks noChangeArrowheads="1"/>
          </p:cNvSpPr>
          <p:nvPr/>
        </p:nvSpPr>
        <p:spPr bwMode="auto">
          <a:xfrm>
            <a:off x="351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41" name="Text Box 52"/>
          <p:cNvSpPr txBox="1">
            <a:spLocks noChangeArrowheads="1"/>
          </p:cNvSpPr>
          <p:nvPr/>
        </p:nvSpPr>
        <p:spPr bwMode="auto">
          <a:xfrm>
            <a:off x="3571875" y="1219200"/>
            <a:ext cx="265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9</a:t>
            </a:r>
          </a:p>
        </p:txBody>
      </p:sp>
      <p:sp>
        <p:nvSpPr>
          <p:cNvPr id="266293" name="Rectangle 53"/>
          <p:cNvSpPr>
            <a:spLocks noChangeArrowheads="1"/>
          </p:cNvSpPr>
          <p:nvPr/>
        </p:nvSpPr>
        <p:spPr bwMode="auto">
          <a:xfrm>
            <a:off x="3892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43" name="Text Box 54"/>
          <p:cNvSpPr txBox="1">
            <a:spLocks noChangeArrowheads="1"/>
          </p:cNvSpPr>
          <p:nvPr/>
        </p:nvSpPr>
        <p:spPr bwMode="auto">
          <a:xfrm>
            <a:off x="3952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10</a:t>
            </a:r>
          </a:p>
        </p:txBody>
      </p:sp>
      <p:sp>
        <p:nvSpPr>
          <p:cNvPr id="266295" name="Rectangle 55"/>
          <p:cNvSpPr>
            <a:spLocks noChangeArrowheads="1"/>
          </p:cNvSpPr>
          <p:nvPr/>
        </p:nvSpPr>
        <p:spPr bwMode="auto">
          <a:xfrm>
            <a:off x="4273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45" name="Text Box 56"/>
          <p:cNvSpPr txBox="1">
            <a:spLocks noChangeArrowheads="1"/>
          </p:cNvSpPr>
          <p:nvPr/>
        </p:nvSpPr>
        <p:spPr bwMode="auto">
          <a:xfrm>
            <a:off x="4333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11</a:t>
            </a:r>
          </a:p>
        </p:txBody>
      </p:sp>
      <p:sp>
        <p:nvSpPr>
          <p:cNvPr id="266297" name="Rectangle 57"/>
          <p:cNvSpPr>
            <a:spLocks noChangeArrowheads="1"/>
          </p:cNvSpPr>
          <p:nvPr/>
        </p:nvSpPr>
        <p:spPr bwMode="auto">
          <a:xfrm>
            <a:off x="4654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47" name="Text Box 58"/>
          <p:cNvSpPr txBox="1">
            <a:spLocks noChangeArrowheads="1"/>
          </p:cNvSpPr>
          <p:nvPr/>
        </p:nvSpPr>
        <p:spPr bwMode="auto">
          <a:xfrm>
            <a:off x="4714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12</a:t>
            </a:r>
          </a:p>
        </p:txBody>
      </p:sp>
      <p:sp>
        <p:nvSpPr>
          <p:cNvPr id="266299" name="Rectangle 59"/>
          <p:cNvSpPr>
            <a:spLocks noChangeArrowheads="1"/>
          </p:cNvSpPr>
          <p:nvPr/>
        </p:nvSpPr>
        <p:spPr bwMode="auto">
          <a:xfrm>
            <a:off x="5035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49" name="Text Box 60"/>
          <p:cNvSpPr txBox="1">
            <a:spLocks noChangeArrowheads="1"/>
          </p:cNvSpPr>
          <p:nvPr/>
        </p:nvSpPr>
        <p:spPr bwMode="auto">
          <a:xfrm>
            <a:off x="5095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13</a:t>
            </a:r>
          </a:p>
        </p:txBody>
      </p:sp>
      <p:sp>
        <p:nvSpPr>
          <p:cNvPr id="266301" name="Rectangle 61"/>
          <p:cNvSpPr>
            <a:spLocks noChangeArrowheads="1"/>
          </p:cNvSpPr>
          <p:nvPr/>
        </p:nvSpPr>
        <p:spPr bwMode="auto">
          <a:xfrm>
            <a:off x="5416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51" name="Text Box 62"/>
          <p:cNvSpPr txBox="1">
            <a:spLocks noChangeArrowheads="1"/>
          </p:cNvSpPr>
          <p:nvPr/>
        </p:nvSpPr>
        <p:spPr bwMode="auto">
          <a:xfrm>
            <a:off x="5476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14</a:t>
            </a:r>
          </a:p>
        </p:txBody>
      </p:sp>
      <p:sp>
        <p:nvSpPr>
          <p:cNvPr id="266303" name="Rectangle 63"/>
          <p:cNvSpPr>
            <a:spLocks noChangeArrowheads="1"/>
          </p:cNvSpPr>
          <p:nvPr/>
        </p:nvSpPr>
        <p:spPr bwMode="auto">
          <a:xfrm>
            <a:off x="5797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53" name="Text Box 64"/>
          <p:cNvSpPr txBox="1">
            <a:spLocks noChangeArrowheads="1"/>
          </p:cNvSpPr>
          <p:nvPr/>
        </p:nvSpPr>
        <p:spPr bwMode="auto">
          <a:xfrm>
            <a:off x="5857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15</a:t>
            </a:r>
          </a:p>
        </p:txBody>
      </p:sp>
      <p:sp>
        <p:nvSpPr>
          <p:cNvPr id="266305" name="Rectangle 65"/>
          <p:cNvSpPr>
            <a:spLocks noChangeArrowheads="1"/>
          </p:cNvSpPr>
          <p:nvPr/>
        </p:nvSpPr>
        <p:spPr bwMode="auto">
          <a:xfrm>
            <a:off x="6178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55" name="Text Box 66"/>
          <p:cNvSpPr txBox="1">
            <a:spLocks noChangeArrowheads="1"/>
          </p:cNvSpPr>
          <p:nvPr/>
        </p:nvSpPr>
        <p:spPr bwMode="auto">
          <a:xfrm>
            <a:off x="6238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16</a:t>
            </a:r>
          </a:p>
        </p:txBody>
      </p:sp>
      <p:sp>
        <p:nvSpPr>
          <p:cNvPr id="266307" name="Rectangle 67"/>
          <p:cNvSpPr>
            <a:spLocks noChangeArrowheads="1"/>
          </p:cNvSpPr>
          <p:nvPr/>
        </p:nvSpPr>
        <p:spPr bwMode="auto">
          <a:xfrm>
            <a:off x="6559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57" name="Text Box 68"/>
          <p:cNvSpPr txBox="1">
            <a:spLocks noChangeArrowheads="1"/>
          </p:cNvSpPr>
          <p:nvPr/>
        </p:nvSpPr>
        <p:spPr bwMode="auto">
          <a:xfrm>
            <a:off x="6619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17</a:t>
            </a:r>
          </a:p>
        </p:txBody>
      </p:sp>
      <p:sp>
        <p:nvSpPr>
          <p:cNvPr id="266309" name="Rectangle 69"/>
          <p:cNvSpPr>
            <a:spLocks noChangeArrowheads="1"/>
          </p:cNvSpPr>
          <p:nvPr/>
        </p:nvSpPr>
        <p:spPr bwMode="auto">
          <a:xfrm>
            <a:off x="6940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59" name="Text Box 70"/>
          <p:cNvSpPr txBox="1">
            <a:spLocks noChangeArrowheads="1"/>
          </p:cNvSpPr>
          <p:nvPr/>
        </p:nvSpPr>
        <p:spPr bwMode="auto">
          <a:xfrm>
            <a:off x="7000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18</a:t>
            </a:r>
          </a:p>
        </p:txBody>
      </p:sp>
      <p:sp>
        <p:nvSpPr>
          <p:cNvPr id="266311" name="Rectangle 71"/>
          <p:cNvSpPr>
            <a:spLocks noChangeArrowheads="1"/>
          </p:cNvSpPr>
          <p:nvPr/>
        </p:nvSpPr>
        <p:spPr bwMode="auto">
          <a:xfrm>
            <a:off x="73215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61" name="Text Box 72"/>
          <p:cNvSpPr txBox="1">
            <a:spLocks noChangeArrowheads="1"/>
          </p:cNvSpPr>
          <p:nvPr/>
        </p:nvSpPr>
        <p:spPr bwMode="auto">
          <a:xfrm>
            <a:off x="73818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19</a:t>
            </a:r>
          </a:p>
        </p:txBody>
      </p:sp>
      <p:sp>
        <p:nvSpPr>
          <p:cNvPr id="266313" name="Rectangle 73"/>
          <p:cNvSpPr>
            <a:spLocks noChangeArrowheads="1"/>
          </p:cNvSpPr>
          <p:nvPr/>
        </p:nvSpPr>
        <p:spPr bwMode="auto">
          <a:xfrm>
            <a:off x="7677150" y="1219200"/>
            <a:ext cx="381000" cy="304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63" name="Text Box 74"/>
          <p:cNvSpPr txBox="1">
            <a:spLocks noChangeArrowheads="1"/>
          </p:cNvSpPr>
          <p:nvPr/>
        </p:nvSpPr>
        <p:spPr bwMode="auto">
          <a:xfrm>
            <a:off x="7737475" y="12192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>
                <a:latin typeface="Arial Narrow" pitchFamily="34" charset="0"/>
              </a:rPr>
              <a:t>20</a:t>
            </a:r>
          </a:p>
        </p:txBody>
      </p:sp>
      <p:sp>
        <p:nvSpPr>
          <p:cNvPr id="266315" name="Text Box 75"/>
          <p:cNvSpPr txBox="1">
            <a:spLocks noChangeArrowheads="1"/>
          </p:cNvSpPr>
          <p:nvPr/>
        </p:nvSpPr>
        <p:spPr bwMode="auto">
          <a:xfrm>
            <a:off x="2270125" y="2170113"/>
            <a:ext cx="1408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ea typeface="Arial "/>
                <a:cs typeface="Arial "/>
              </a:rPr>
              <a:t>Single Issue</a:t>
            </a:r>
          </a:p>
        </p:txBody>
      </p:sp>
      <p:sp>
        <p:nvSpPr>
          <p:cNvPr id="266317" name="Rectangle 77"/>
          <p:cNvSpPr>
            <a:spLocks noChangeArrowheads="1"/>
          </p:cNvSpPr>
          <p:nvPr/>
        </p:nvSpPr>
        <p:spPr bwMode="auto">
          <a:xfrm>
            <a:off x="1219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18" name="Rectangle 78"/>
          <p:cNvSpPr>
            <a:spLocks noChangeArrowheads="1"/>
          </p:cNvSpPr>
          <p:nvPr/>
        </p:nvSpPr>
        <p:spPr bwMode="auto">
          <a:xfrm>
            <a:off x="1600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19" name="Rectangle 79"/>
          <p:cNvSpPr>
            <a:spLocks noChangeArrowheads="1"/>
          </p:cNvSpPr>
          <p:nvPr/>
        </p:nvSpPr>
        <p:spPr bwMode="auto">
          <a:xfrm>
            <a:off x="1981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0" name="Rectangle 80"/>
          <p:cNvSpPr>
            <a:spLocks noChangeArrowheads="1"/>
          </p:cNvSpPr>
          <p:nvPr/>
        </p:nvSpPr>
        <p:spPr bwMode="auto">
          <a:xfrm>
            <a:off x="2362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1" name="Rectangle 81"/>
          <p:cNvSpPr>
            <a:spLocks noChangeArrowheads="1"/>
          </p:cNvSpPr>
          <p:nvPr/>
        </p:nvSpPr>
        <p:spPr bwMode="auto">
          <a:xfrm>
            <a:off x="2743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2" name="Rectangle 82"/>
          <p:cNvSpPr>
            <a:spLocks noChangeArrowheads="1"/>
          </p:cNvSpPr>
          <p:nvPr/>
        </p:nvSpPr>
        <p:spPr bwMode="auto">
          <a:xfrm>
            <a:off x="3124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3" name="Rectangle 83"/>
          <p:cNvSpPr>
            <a:spLocks noChangeArrowheads="1"/>
          </p:cNvSpPr>
          <p:nvPr/>
        </p:nvSpPr>
        <p:spPr bwMode="auto">
          <a:xfrm>
            <a:off x="3505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4" name="Rectangle 84"/>
          <p:cNvSpPr>
            <a:spLocks noChangeArrowheads="1"/>
          </p:cNvSpPr>
          <p:nvPr/>
        </p:nvSpPr>
        <p:spPr bwMode="auto">
          <a:xfrm>
            <a:off x="3886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5" name="Rectangle 85"/>
          <p:cNvSpPr>
            <a:spLocks noChangeArrowheads="1"/>
          </p:cNvSpPr>
          <p:nvPr/>
        </p:nvSpPr>
        <p:spPr bwMode="auto">
          <a:xfrm>
            <a:off x="4267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6" name="Rectangle 86"/>
          <p:cNvSpPr>
            <a:spLocks noChangeArrowheads="1"/>
          </p:cNvSpPr>
          <p:nvPr/>
        </p:nvSpPr>
        <p:spPr bwMode="auto">
          <a:xfrm>
            <a:off x="4648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7" name="Rectangle 87"/>
          <p:cNvSpPr>
            <a:spLocks noChangeArrowheads="1"/>
          </p:cNvSpPr>
          <p:nvPr/>
        </p:nvSpPr>
        <p:spPr bwMode="auto">
          <a:xfrm>
            <a:off x="5029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8" name="Rectangle 88"/>
          <p:cNvSpPr>
            <a:spLocks noChangeArrowheads="1"/>
          </p:cNvSpPr>
          <p:nvPr/>
        </p:nvSpPr>
        <p:spPr bwMode="auto">
          <a:xfrm>
            <a:off x="5410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29" name="Rectangle 89"/>
          <p:cNvSpPr>
            <a:spLocks noChangeArrowheads="1"/>
          </p:cNvSpPr>
          <p:nvPr/>
        </p:nvSpPr>
        <p:spPr bwMode="auto">
          <a:xfrm>
            <a:off x="5791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0" name="Rectangle 90"/>
          <p:cNvSpPr>
            <a:spLocks noChangeArrowheads="1"/>
          </p:cNvSpPr>
          <p:nvPr/>
        </p:nvSpPr>
        <p:spPr bwMode="auto">
          <a:xfrm>
            <a:off x="6172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1" name="Rectangle 91"/>
          <p:cNvSpPr>
            <a:spLocks noChangeArrowheads="1"/>
          </p:cNvSpPr>
          <p:nvPr/>
        </p:nvSpPr>
        <p:spPr bwMode="auto">
          <a:xfrm>
            <a:off x="6553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2" name="Rectangle 92"/>
          <p:cNvSpPr>
            <a:spLocks noChangeArrowheads="1"/>
          </p:cNvSpPr>
          <p:nvPr/>
        </p:nvSpPr>
        <p:spPr bwMode="auto">
          <a:xfrm>
            <a:off x="6934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3" name="Rectangle 93"/>
          <p:cNvSpPr>
            <a:spLocks noChangeArrowheads="1"/>
          </p:cNvSpPr>
          <p:nvPr/>
        </p:nvSpPr>
        <p:spPr bwMode="auto">
          <a:xfrm>
            <a:off x="7315200" y="2590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4" name="Rectangle 94"/>
          <p:cNvSpPr>
            <a:spLocks noChangeArrowheads="1"/>
          </p:cNvSpPr>
          <p:nvPr/>
        </p:nvSpPr>
        <p:spPr bwMode="auto">
          <a:xfrm>
            <a:off x="7696200" y="2590800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5" name="Rectangle 95"/>
          <p:cNvSpPr>
            <a:spLocks noChangeArrowheads="1"/>
          </p:cNvSpPr>
          <p:nvPr/>
        </p:nvSpPr>
        <p:spPr bwMode="auto">
          <a:xfrm>
            <a:off x="457200" y="2590800"/>
            <a:ext cx="381000" cy="304800"/>
          </a:xfrm>
          <a:prstGeom prst="rect">
            <a:avLst/>
          </a:prstGeom>
          <a:solidFill>
            <a:srgbClr val="FF99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36" name="Rectangle 96"/>
          <p:cNvSpPr>
            <a:spLocks noChangeArrowheads="1"/>
          </p:cNvSpPr>
          <p:nvPr/>
        </p:nvSpPr>
        <p:spPr bwMode="auto">
          <a:xfrm>
            <a:off x="838200" y="2590800"/>
            <a:ext cx="381000" cy="304800"/>
          </a:xfrm>
          <a:prstGeom prst="rect">
            <a:avLst/>
          </a:prstGeom>
          <a:solidFill>
            <a:srgbClr val="FF99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385" name="Line 98"/>
          <p:cNvSpPr>
            <a:spLocks noChangeShapeType="1"/>
          </p:cNvSpPr>
          <p:nvPr/>
        </p:nvSpPr>
        <p:spPr bwMode="auto">
          <a:xfrm flipV="1">
            <a:off x="78486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86" name="Text Box 99"/>
          <p:cNvSpPr txBox="1">
            <a:spLocks noChangeArrowheads="1"/>
          </p:cNvSpPr>
          <p:nvPr/>
        </p:nvSpPr>
        <p:spPr bwMode="auto">
          <a:xfrm>
            <a:off x="7540625" y="3200400"/>
            <a:ext cx="985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/>
              <a:t>Mispredict</a:t>
            </a:r>
          </a:p>
        </p:txBody>
      </p:sp>
      <p:sp>
        <p:nvSpPr>
          <p:cNvPr id="266340" name="Text Box 100"/>
          <p:cNvSpPr txBox="1">
            <a:spLocks noChangeArrowheads="1"/>
          </p:cNvSpPr>
          <p:nvPr/>
        </p:nvSpPr>
        <p:spPr bwMode="auto">
          <a:xfrm>
            <a:off x="2270125" y="3460750"/>
            <a:ext cx="4560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en-US" sz="1800" dirty="0">
                <a:latin typeface="+mn-lt"/>
                <a:ea typeface="Arial "/>
                <a:cs typeface="Arial "/>
              </a:rPr>
              <a:t>8-issue Superscalar Processor (Worst case)</a:t>
            </a:r>
          </a:p>
        </p:txBody>
      </p:sp>
      <p:sp>
        <p:nvSpPr>
          <p:cNvPr id="266342" name="Rectangle 102"/>
          <p:cNvSpPr>
            <a:spLocks noChangeArrowheads="1"/>
          </p:cNvSpPr>
          <p:nvPr/>
        </p:nvSpPr>
        <p:spPr bwMode="auto">
          <a:xfrm>
            <a:off x="1219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3" name="Rectangle 103"/>
          <p:cNvSpPr>
            <a:spLocks noChangeArrowheads="1"/>
          </p:cNvSpPr>
          <p:nvPr/>
        </p:nvSpPr>
        <p:spPr bwMode="auto">
          <a:xfrm>
            <a:off x="1600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4" name="Rectangle 104"/>
          <p:cNvSpPr>
            <a:spLocks noChangeArrowheads="1"/>
          </p:cNvSpPr>
          <p:nvPr/>
        </p:nvSpPr>
        <p:spPr bwMode="auto">
          <a:xfrm>
            <a:off x="1981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5" name="Rectangle 105"/>
          <p:cNvSpPr>
            <a:spLocks noChangeArrowheads="1"/>
          </p:cNvSpPr>
          <p:nvPr/>
        </p:nvSpPr>
        <p:spPr bwMode="auto">
          <a:xfrm>
            <a:off x="2362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6" name="Rectangle 106"/>
          <p:cNvSpPr>
            <a:spLocks noChangeArrowheads="1"/>
          </p:cNvSpPr>
          <p:nvPr/>
        </p:nvSpPr>
        <p:spPr bwMode="auto">
          <a:xfrm>
            <a:off x="2743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7" name="Rectangle 107"/>
          <p:cNvSpPr>
            <a:spLocks noChangeArrowheads="1"/>
          </p:cNvSpPr>
          <p:nvPr/>
        </p:nvSpPr>
        <p:spPr bwMode="auto">
          <a:xfrm>
            <a:off x="3124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8" name="Rectangle 108"/>
          <p:cNvSpPr>
            <a:spLocks noChangeArrowheads="1"/>
          </p:cNvSpPr>
          <p:nvPr/>
        </p:nvSpPr>
        <p:spPr bwMode="auto">
          <a:xfrm>
            <a:off x="3505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49" name="Rectangle 109"/>
          <p:cNvSpPr>
            <a:spLocks noChangeArrowheads="1"/>
          </p:cNvSpPr>
          <p:nvPr/>
        </p:nvSpPr>
        <p:spPr bwMode="auto">
          <a:xfrm>
            <a:off x="3886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0" name="Rectangle 110"/>
          <p:cNvSpPr>
            <a:spLocks noChangeArrowheads="1"/>
          </p:cNvSpPr>
          <p:nvPr/>
        </p:nvSpPr>
        <p:spPr bwMode="auto">
          <a:xfrm>
            <a:off x="4267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1" name="Rectangle 111"/>
          <p:cNvSpPr>
            <a:spLocks noChangeArrowheads="1"/>
          </p:cNvSpPr>
          <p:nvPr/>
        </p:nvSpPr>
        <p:spPr bwMode="auto">
          <a:xfrm>
            <a:off x="4648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2" name="Rectangle 112"/>
          <p:cNvSpPr>
            <a:spLocks noChangeArrowheads="1"/>
          </p:cNvSpPr>
          <p:nvPr/>
        </p:nvSpPr>
        <p:spPr bwMode="auto">
          <a:xfrm>
            <a:off x="5029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3" name="Rectangle 113"/>
          <p:cNvSpPr>
            <a:spLocks noChangeArrowheads="1"/>
          </p:cNvSpPr>
          <p:nvPr/>
        </p:nvSpPr>
        <p:spPr bwMode="auto">
          <a:xfrm>
            <a:off x="5410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4" name="Rectangle 114"/>
          <p:cNvSpPr>
            <a:spLocks noChangeArrowheads="1"/>
          </p:cNvSpPr>
          <p:nvPr/>
        </p:nvSpPr>
        <p:spPr bwMode="auto">
          <a:xfrm>
            <a:off x="5791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5" name="Rectangle 115"/>
          <p:cNvSpPr>
            <a:spLocks noChangeArrowheads="1"/>
          </p:cNvSpPr>
          <p:nvPr/>
        </p:nvSpPr>
        <p:spPr bwMode="auto">
          <a:xfrm>
            <a:off x="6172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6" name="Rectangle 116"/>
          <p:cNvSpPr>
            <a:spLocks noChangeArrowheads="1"/>
          </p:cNvSpPr>
          <p:nvPr/>
        </p:nvSpPr>
        <p:spPr bwMode="auto">
          <a:xfrm>
            <a:off x="6553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7" name="Rectangle 117"/>
          <p:cNvSpPr>
            <a:spLocks noChangeArrowheads="1"/>
          </p:cNvSpPr>
          <p:nvPr/>
        </p:nvSpPr>
        <p:spPr bwMode="auto">
          <a:xfrm>
            <a:off x="6934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8" name="Rectangle 118"/>
          <p:cNvSpPr>
            <a:spLocks noChangeArrowheads="1"/>
          </p:cNvSpPr>
          <p:nvPr/>
        </p:nvSpPr>
        <p:spPr bwMode="auto">
          <a:xfrm>
            <a:off x="7315200" y="3894138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59" name="Rectangle 119"/>
          <p:cNvSpPr>
            <a:spLocks noChangeArrowheads="1"/>
          </p:cNvSpPr>
          <p:nvPr/>
        </p:nvSpPr>
        <p:spPr bwMode="auto">
          <a:xfrm>
            <a:off x="7696200" y="3894138"/>
            <a:ext cx="381000" cy="304800"/>
          </a:xfrm>
          <a:prstGeom prst="rect">
            <a:avLst/>
          </a:prstGeom>
          <a:solidFill>
            <a:srgbClr val="CC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0" name="Rectangle 120"/>
          <p:cNvSpPr>
            <a:spLocks noChangeArrowheads="1"/>
          </p:cNvSpPr>
          <p:nvPr/>
        </p:nvSpPr>
        <p:spPr bwMode="auto">
          <a:xfrm>
            <a:off x="457200" y="3894138"/>
            <a:ext cx="381000" cy="304800"/>
          </a:xfrm>
          <a:prstGeom prst="rect">
            <a:avLst/>
          </a:prstGeom>
          <a:solidFill>
            <a:srgbClr val="FF99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1" name="Rectangle 121"/>
          <p:cNvSpPr>
            <a:spLocks noChangeArrowheads="1"/>
          </p:cNvSpPr>
          <p:nvPr/>
        </p:nvSpPr>
        <p:spPr bwMode="auto">
          <a:xfrm>
            <a:off x="838200" y="3894138"/>
            <a:ext cx="381000" cy="304800"/>
          </a:xfrm>
          <a:prstGeom prst="rect">
            <a:avLst/>
          </a:prstGeom>
          <a:solidFill>
            <a:srgbClr val="FF99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5" name="Rectangle 125"/>
          <p:cNvSpPr>
            <a:spLocks noChangeArrowheads="1"/>
          </p:cNvSpPr>
          <p:nvPr/>
        </p:nvSpPr>
        <p:spPr bwMode="auto">
          <a:xfrm>
            <a:off x="1219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6" name="Rectangle 126"/>
          <p:cNvSpPr>
            <a:spLocks noChangeArrowheads="1"/>
          </p:cNvSpPr>
          <p:nvPr/>
        </p:nvSpPr>
        <p:spPr bwMode="auto">
          <a:xfrm>
            <a:off x="1600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7" name="Rectangle 127"/>
          <p:cNvSpPr>
            <a:spLocks noChangeArrowheads="1"/>
          </p:cNvSpPr>
          <p:nvPr/>
        </p:nvSpPr>
        <p:spPr bwMode="auto">
          <a:xfrm>
            <a:off x="1981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8" name="Rectangle 128"/>
          <p:cNvSpPr>
            <a:spLocks noChangeArrowheads="1"/>
          </p:cNvSpPr>
          <p:nvPr/>
        </p:nvSpPr>
        <p:spPr bwMode="auto">
          <a:xfrm>
            <a:off x="2362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69" name="Rectangle 129"/>
          <p:cNvSpPr>
            <a:spLocks noChangeArrowheads="1"/>
          </p:cNvSpPr>
          <p:nvPr/>
        </p:nvSpPr>
        <p:spPr bwMode="auto">
          <a:xfrm>
            <a:off x="2743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0" name="Rectangle 130"/>
          <p:cNvSpPr>
            <a:spLocks noChangeArrowheads="1"/>
          </p:cNvSpPr>
          <p:nvPr/>
        </p:nvSpPr>
        <p:spPr bwMode="auto">
          <a:xfrm>
            <a:off x="3124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1" name="Rectangle 131"/>
          <p:cNvSpPr>
            <a:spLocks noChangeArrowheads="1"/>
          </p:cNvSpPr>
          <p:nvPr/>
        </p:nvSpPr>
        <p:spPr bwMode="auto">
          <a:xfrm>
            <a:off x="3505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2" name="Rectangle 132"/>
          <p:cNvSpPr>
            <a:spLocks noChangeArrowheads="1"/>
          </p:cNvSpPr>
          <p:nvPr/>
        </p:nvSpPr>
        <p:spPr bwMode="auto">
          <a:xfrm>
            <a:off x="3886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3" name="Rectangle 133"/>
          <p:cNvSpPr>
            <a:spLocks noChangeArrowheads="1"/>
          </p:cNvSpPr>
          <p:nvPr/>
        </p:nvSpPr>
        <p:spPr bwMode="auto">
          <a:xfrm>
            <a:off x="4267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4" name="Rectangle 134"/>
          <p:cNvSpPr>
            <a:spLocks noChangeArrowheads="1"/>
          </p:cNvSpPr>
          <p:nvPr/>
        </p:nvSpPr>
        <p:spPr bwMode="auto">
          <a:xfrm>
            <a:off x="4648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5" name="Rectangle 135"/>
          <p:cNvSpPr>
            <a:spLocks noChangeArrowheads="1"/>
          </p:cNvSpPr>
          <p:nvPr/>
        </p:nvSpPr>
        <p:spPr bwMode="auto">
          <a:xfrm>
            <a:off x="5029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6" name="Rectangle 136"/>
          <p:cNvSpPr>
            <a:spLocks noChangeArrowheads="1"/>
          </p:cNvSpPr>
          <p:nvPr/>
        </p:nvSpPr>
        <p:spPr bwMode="auto">
          <a:xfrm>
            <a:off x="5410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7" name="Rectangle 137"/>
          <p:cNvSpPr>
            <a:spLocks noChangeArrowheads="1"/>
          </p:cNvSpPr>
          <p:nvPr/>
        </p:nvSpPr>
        <p:spPr bwMode="auto">
          <a:xfrm>
            <a:off x="5791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8" name="Rectangle 138"/>
          <p:cNvSpPr>
            <a:spLocks noChangeArrowheads="1"/>
          </p:cNvSpPr>
          <p:nvPr/>
        </p:nvSpPr>
        <p:spPr bwMode="auto">
          <a:xfrm>
            <a:off x="6172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79" name="Rectangle 139"/>
          <p:cNvSpPr>
            <a:spLocks noChangeArrowheads="1"/>
          </p:cNvSpPr>
          <p:nvPr/>
        </p:nvSpPr>
        <p:spPr bwMode="auto">
          <a:xfrm>
            <a:off x="6553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0" name="Rectangle 140"/>
          <p:cNvSpPr>
            <a:spLocks noChangeArrowheads="1"/>
          </p:cNvSpPr>
          <p:nvPr/>
        </p:nvSpPr>
        <p:spPr bwMode="auto">
          <a:xfrm>
            <a:off x="6934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1" name="Rectangle 141"/>
          <p:cNvSpPr>
            <a:spLocks noChangeArrowheads="1"/>
          </p:cNvSpPr>
          <p:nvPr/>
        </p:nvSpPr>
        <p:spPr bwMode="auto">
          <a:xfrm>
            <a:off x="7315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2" name="Rectangle 142"/>
          <p:cNvSpPr>
            <a:spLocks noChangeArrowheads="1"/>
          </p:cNvSpPr>
          <p:nvPr/>
        </p:nvSpPr>
        <p:spPr bwMode="auto">
          <a:xfrm>
            <a:off x="1219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3" name="Rectangle 143"/>
          <p:cNvSpPr>
            <a:spLocks noChangeArrowheads="1"/>
          </p:cNvSpPr>
          <p:nvPr/>
        </p:nvSpPr>
        <p:spPr bwMode="auto">
          <a:xfrm>
            <a:off x="1600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4" name="Rectangle 144"/>
          <p:cNvSpPr>
            <a:spLocks noChangeArrowheads="1"/>
          </p:cNvSpPr>
          <p:nvPr/>
        </p:nvSpPr>
        <p:spPr bwMode="auto">
          <a:xfrm>
            <a:off x="1981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5" name="Rectangle 145"/>
          <p:cNvSpPr>
            <a:spLocks noChangeArrowheads="1"/>
          </p:cNvSpPr>
          <p:nvPr/>
        </p:nvSpPr>
        <p:spPr bwMode="auto">
          <a:xfrm>
            <a:off x="2362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6" name="Rectangle 146"/>
          <p:cNvSpPr>
            <a:spLocks noChangeArrowheads="1"/>
          </p:cNvSpPr>
          <p:nvPr/>
        </p:nvSpPr>
        <p:spPr bwMode="auto">
          <a:xfrm>
            <a:off x="2743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7" name="Rectangle 147"/>
          <p:cNvSpPr>
            <a:spLocks noChangeArrowheads="1"/>
          </p:cNvSpPr>
          <p:nvPr/>
        </p:nvSpPr>
        <p:spPr bwMode="auto">
          <a:xfrm>
            <a:off x="3124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8" name="Rectangle 148"/>
          <p:cNvSpPr>
            <a:spLocks noChangeArrowheads="1"/>
          </p:cNvSpPr>
          <p:nvPr/>
        </p:nvSpPr>
        <p:spPr bwMode="auto">
          <a:xfrm>
            <a:off x="3505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89" name="Rectangle 149"/>
          <p:cNvSpPr>
            <a:spLocks noChangeArrowheads="1"/>
          </p:cNvSpPr>
          <p:nvPr/>
        </p:nvSpPr>
        <p:spPr bwMode="auto">
          <a:xfrm>
            <a:off x="3886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0" name="Rectangle 150"/>
          <p:cNvSpPr>
            <a:spLocks noChangeArrowheads="1"/>
          </p:cNvSpPr>
          <p:nvPr/>
        </p:nvSpPr>
        <p:spPr bwMode="auto">
          <a:xfrm>
            <a:off x="4267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1" name="Rectangle 151"/>
          <p:cNvSpPr>
            <a:spLocks noChangeArrowheads="1"/>
          </p:cNvSpPr>
          <p:nvPr/>
        </p:nvSpPr>
        <p:spPr bwMode="auto">
          <a:xfrm>
            <a:off x="4648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2" name="Rectangle 152"/>
          <p:cNvSpPr>
            <a:spLocks noChangeArrowheads="1"/>
          </p:cNvSpPr>
          <p:nvPr/>
        </p:nvSpPr>
        <p:spPr bwMode="auto">
          <a:xfrm>
            <a:off x="5029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3" name="Rectangle 153"/>
          <p:cNvSpPr>
            <a:spLocks noChangeArrowheads="1"/>
          </p:cNvSpPr>
          <p:nvPr/>
        </p:nvSpPr>
        <p:spPr bwMode="auto">
          <a:xfrm>
            <a:off x="5410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4" name="Rectangle 154"/>
          <p:cNvSpPr>
            <a:spLocks noChangeArrowheads="1"/>
          </p:cNvSpPr>
          <p:nvPr/>
        </p:nvSpPr>
        <p:spPr bwMode="auto">
          <a:xfrm>
            <a:off x="5791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5" name="Rectangle 155"/>
          <p:cNvSpPr>
            <a:spLocks noChangeArrowheads="1"/>
          </p:cNvSpPr>
          <p:nvPr/>
        </p:nvSpPr>
        <p:spPr bwMode="auto">
          <a:xfrm>
            <a:off x="6172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6" name="Rectangle 156"/>
          <p:cNvSpPr>
            <a:spLocks noChangeArrowheads="1"/>
          </p:cNvSpPr>
          <p:nvPr/>
        </p:nvSpPr>
        <p:spPr bwMode="auto">
          <a:xfrm>
            <a:off x="6553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7" name="Rectangle 157"/>
          <p:cNvSpPr>
            <a:spLocks noChangeArrowheads="1"/>
          </p:cNvSpPr>
          <p:nvPr/>
        </p:nvSpPr>
        <p:spPr bwMode="auto">
          <a:xfrm>
            <a:off x="6934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8" name="Rectangle 158"/>
          <p:cNvSpPr>
            <a:spLocks noChangeArrowheads="1"/>
          </p:cNvSpPr>
          <p:nvPr/>
        </p:nvSpPr>
        <p:spPr bwMode="auto">
          <a:xfrm>
            <a:off x="7315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399" name="Rectangle 159"/>
          <p:cNvSpPr>
            <a:spLocks noChangeArrowheads="1"/>
          </p:cNvSpPr>
          <p:nvPr/>
        </p:nvSpPr>
        <p:spPr bwMode="auto">
          <a:xfrm>
            <a:off x="1219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0" name="Rectangle 160"/>
          <p:cNvSpPr>
            <a:spLocks noChangeArrowheads="1"/>
          </p:cNvSpPr>
          <p:nvPr/>
        </p:nvSpPr>
        <p:spPr bwMode="auto">
          <a:xfrm>
            <a:off x="1600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1" name="Rectangle 161"/>
          <p:cNvSpPr>
            <a:spLocks noChangeArrowheads="1"/>
          </p:cNvSpPr>
          <p:nvPr/>
        </p:nvSpPr>
        <p:spPr bwMode="auto">
          <a:xfrm>
            <a:off x="1981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2" name="Rectangle 162"/>
          <p:cNvSpPr>
            <a:spLocks noChangeArrowheads="1"/>
          </p:cNvSpPr>
          <p:nvPr/>
        </p:nvSpPr>
        <p:spPr bwMode="auto">
          <a:xfrm>
            <a:off x="2362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3" name="Rectangle 163"/>
          <p:cNvSpPr>
            <a:spLocks noChangeArrowheads="1"/>
          </p:cNvSpPr>
          <p:nvPr/>
        </p:nvSpPr>
        <p:spPr bwMode="auto">
          <a:xfrm>
            <a:off x="2743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4" name="Rectangle 164"/>
          <p:cNvSpPr>
            <a:spLocks noChangeArrowheads="1"/>
          </p:cNvSpPr>
          <p:nvPr/>
        </p:nvSpPr>
        <p:spPr bwMode="auto">
          <a:xfrm>
            <a:off x="3124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5" name="Rectangle 165"/>
          <p:cNvSpPr>
            <a:spLocks noChangeArrowheads="1"/>
          </p:cNvSpPr>
          <p:nvPr/>
        </p:nvSpPr>
        <p:spPr bwMode="auto">
          <a:xfrm>
            <a:off x="3505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6" name="Rectangle 166"/>
          <p:cNvSpPr>
            <a:spLocks noChangeArrowheads="1"/>
          </p:cNvSpPr>
          <p:nvPr/>
        </p:nvSpPr>
        <p:spPr bwMode="auto">
          <a:xfrm>
            <a:off x="3886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7" name="Rectangle 167"/>
          <p:cNvSpPr>
            <a:spLocks noChangeArrowheads="1"/>
          </p:cNvSpPr>
          <p:nvPr/>
        </p:nvSpPr>
        <p:spPr bwMode="auto">
          <a:xfrm>
            <a:off x="4267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8" name="Rectangle 168"/>
          <p:cNvSpPr>
            <a:spLocks noChangeArrowheads="1"/>
          </p:cNvSpPr>
          <p:nvPr/>
        </p:nvSpPr>
        <p:spPr bwMode="auto">
          <a:xfrm>
            <a:off x="4648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09" name="Rectangle 169"/>
          <p:cNvSpPr>
            <a:spLocks noChangeArrowheads="1"/>
          </p:cNvSpPr>
          <p:nvPr/>
        </p:nvSpPr>
        <p:spPr bwMode="auto">
          <a:xfrm>
            <a:off x="5029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0" name="Rectangle 170"/>
          <p:cNvSpPr>
            <a:spLocks noChangeArrowheads="1"/>
          </p:cNvSpPr>
          <p:nvPr/>
        </p:nvSpPr>
        <p:spPr bwMode="auto">
          <a:xfrm>
            <a:off x="5410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1" name="Rectangle 171"/>
          <p:cNvSpPr>
            <a:spLocks noChangeArrowheads="1"/>
          </p:cNvSpPr>
          <p:nvPr/>
        </p:nvSpPr>
        <p:spPr bwMode="auto">
          <a:xfrm>
            <a:off x="5791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2" name="Rectangle 172"/>
          <p:cNvSpPr>
            <a:spLocks noChangeArrowheads="1"/>
          </p:cNvSpPr>
          <p:nvPr/>
        </p:nvSpPr>
        <p:spPr bwMode="auto">
          <a:xfrm>
            <a:off x="6172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3" name="Rectangle 173"/>
          <p:cNvSpPr>
            <a:spLocks noChangeArrowheads="1"/>
          </p:cNvSpPr>
          <p:nvPr/>
        </p:nvSpPr>
        <p:spPr bwMode="auto">
          <a:xfrm>
            <a:off x="6553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4" name="Rectangle 174"/>
          <p:cNvSpPr>
            <a:spLocks noChangeArrowheads="1"/>
          </p:cNvSpPr>
          <p:nvPr/>
        </p:nvSpPr>
        <p:spPr bwMode="auto">
          <a:xfrm>
            <a:off x="6934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5" name="Rectangle 175"/>
          <p:cNvSpPr>
            <a:spLocks noChangeArrowheads="1"/>
          </p:cNvSpPr>
          <p:nvPr/>
        </p:nvSpPr>
        <p:spPr bwMode="auto">
          <a:xfrm>
            <a:off x="7315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6" name="Rectangle 176"/>
          <p:cNvSpPr>
            <a:spLocks noChangeArrowheads="1"/>
          </p:cNvSpPr>
          <p:nvPr/>
        </p:nvSpPr>
        <p:spPr bwMode="auto">
          <a:xfrm>
            <a:off x="1219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7" name="Rectangle 177"/>
          <p:cNvSpPr>
            <a:spLocks noChangeArrowheads="1"/>
          </p:cNvSpPr>
          <p:nvPr/>
        </p:nvSpPr>
        <p:spPr bwMode="auto">
          <a:xfrm>
            <a:off x="1600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8" name="Rectangle 178"/>
          <p:cNvSpPr>
            <a:spLocks noChangeArrowheads="1"/>
          </p:cNvSpPr>
          <p:nvPr/>
        </p:nvSpPr>
        <p:spPr bwMode="auto">
          <a:xfrm>
            <a:off x="1981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19" name="Rectangle 179"/>
          <p:cNvSpPr>
            <a:spLocks noChangeArrowheads="1"/>
          </p:cNvSpPr>
          <p:nvPr/>
        </p:nvSpPr>
        <p:spPr bwMode="auto">
          <a:xfrm>
            <a:off x="2362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0" name="Rectangle 180"/>
          <p:cNvSpPr>
            <a:spLocks noChangeArrowheads="1"/>
          </p:cNvSpPr>
          <p:nvPr/>
        </p:nvSpPr>
        <p:spPr bwMode="auto">
          <a:xfrm>
            <a:off x="2743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1" name="Rectangle 181"/>
          <p:cNvSpPr>
            <a:spLocks noChangeArrowheads="1"/>
          </p:cNvSpPr>
          <p:nvPr/>
        </p:nvSpPr>
        <p:spPr bwMode="auto">
          <a:xfrm>
            <a:off x="3124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2" name="Rectangle 182"/>
          <p:cNvSpPr>
            <a:spLocks noChangeArrowheads="1"/>
          </p:cNvSpPr>
          <p:nvPr/>
        </p:nvSpPr>
        <p:spPr bwMode="auto">
          <a:xfrm>
            <a:off x="3505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3" name="Rectangle 183"/>
          <p:cNvSpPr>
            <a:spLocks noChangeArrowheads="1"/>
          </p:cNvSpPr>
          <p:nvPr/>
        </p:nvSpPr>
        <p:spPr bwMode="auto">
          <a:xfrm>
            <a:off x="3886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4" name="Rectangle 184"/>
          <p:cNvSpPr>
            <a:spLocks noChangeArrowheads="1"/>
          </p:cNvSpPr>
          <p:nvPr/>
        </p:nvSpPr>
        <p:spPr bwMode="auto">
          <a:xfrm>
            <a:off x="4267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5" name="Rectangle 185"/>
          <p:cNvSpPr>
            <a:spLocks noChangeArrowheads="1"/>
          </p:cNvSpPr>
          <p:nvPr/>
        </p:nvSpPr>
        <p:spPr bwMode="auto">
          <a:xfrm>
            <a:off x="4648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6" name="Rectangle 186"/>
          <p:cNvSpPr>
            <a:spLocks noChangeArrowheads="1"/>
          </p:cNvSpPr>
          <p:nvPr/>
        </p:nvSpPr>
        <p:spPr bwMode="auto">
          <a:xfrm>
            <a:off x="5029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7" name="Rectangle 187"/>
          <p:cNvSpPr>
            <a:spLocks noChangeArrowheads="1"/>
          </p:cNvSpPr>
          <p:nvPr/>
        </p:nvSpPr>
        <p:spPr bwMode="auto">
          <a:xfrm>
            <a:off x="5410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8" name="Rectangle 188"/>
          <p:cNvSpPr>
            <a:spLocks noChangeArrowheads="1"/>
          </p:cNvSpPr>
          <p:nvPr/>
        </p:nvSpPr>
        <p:spPr bwMode="auto">
          <a:xfrm>
            <a:off x="5791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29" name="Rectangle 189"/>
          <p:cNvSpPr>
            <a:spLocks noChangeArrowheads="1"/>
          </p:cNvSpPr>
          <p:nvPr/>
        </p:nvSpPr>
        <p:spPr bwMode="auto">
          <a:xfrm>
            <a:off x="6172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0" name="Rectangle 190"/>
          <p:cNvSpPr>
            <a:spLocks noChangeArrowheads="1"/>
          </p:cNvSpPr>
          <p:nvPr/>
        </p:nvSpPr>
        <p:spPr bwMode="auto">
          <a:xfrm>
            <a:off x="6553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1" name="Rectangle 191"/>
          <p:cNvSpPr>
            <a:spLocks noChangeArrowheads="1"/>
          </p:cNvSpPr>
          <p:nvPr/>
        </p:nvSpPr>
        <p:spPr bwMode="auto">
          <a:xfrm>
            <a:off x="6934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2" name="Rectangle 192"/>
          <p:cNvSpPr>
            <a:spLocks noChangeArrowheads="1"/>
          </p:cNvSpPr>
          <p:nvPr/>
        </p:nvSpPr>
        <p:spPr bwMode="auto">
          <a:xfrm>
            <a:off x="7315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3" name="Rectangle 193"/>
          <p:cNvSpPr>
            <a:spLocks noChangeArrowheads="1"/>
          </p:cNvSpPr>
          <p:nvPr/>
        </p:nvSpPr>
        <p:spPr bwMode="auto">
          <a:xfrm>
            <a:off x="1219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4" name="Rectangle 194"/>
          <p:cNvSpPr>
            <a:spLocks noChangeArrowheads="1"/>
          </p:cNvSpPr>
          <p:nvPr/>
        </p:nvSpPr>
        <p:spPr bwMode="auto">
          <a:xfrm>
            <a:off x="1600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5" name="Rectangle 195"/>
          <p:cNvSpPr>
            <a:spLocks noChangeArrowheads="1"/>
          </p:cNvSpPr>
          <p:nvPr/>
        </p:nvSpPr>
        <p:spPr bwMode="auto">
          <a:xfrm>
            <a:off x="1981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6" name="Rectangle 196"/>
          <p:cNvSpPr>
            <a:spLocks noChangeArrowheads="1"/>
          </p:cNvSpPr>
          <p:nvPr/>
        </p:nvSpPr>
        <p:spPr bwMode="auto">
          <a:xfrm>
            <a:off x="2362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7" name="Rectangle 197"/>
          <p:cNvSpPr>
            <a:spLocks noChangeArrowheads="1"/>
          </p:cNvSpPr>
          <p:nvPr/>
        </p:nvSpPr>
        <p:spPr bwMode="auto">
          <a:xfrm>
            <a:off x="2743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8" name="Rectangle 198"/>
          <p:cNvSpPr>
            <a:spLocks noChangeArrowheads="1"/>
          </p:cNvSpPr>
          <p:nvPr/>
        </p:nvSpPr>
        <p:spPr bwMode="auto">
          <a:xfrm>
            <a:off x="3124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39" name="Rectangle 199"/>
          <p:cNvSpPr>
            <a:spLocks noChangeArrowheads="1"/>
          </p:cNvSpPr>
          <p:nvPr/>
        </p:nvSpPr>
        <p:spPr bwMode="auto">
          <a:xfrm>
            <a:off x="3505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0" name="Rectangle 200"/>
          <p:cNvSpPr>
            <a:spLocks noChangeArrowheads="1"/>
          </p:cNvSpPr>
          <p:nvPr/>
        </p:nvSpPr>
        <p:spPr bwMode="auto">
          <a:xfrm>
            <a:off x="3886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1" name="Rectangle 201"/>
          <p:cNvSpPr>
            <a:spLocks noChangeArrowheads="1"/>
          </p:cNvSpPr>
          <p:nvPr/>
        </p:nvSpPr>
        <p:spPr bwMode="auto">
          <a:xfrm>
            <a:off x="4267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2" name="Rectangle 202"/>
          <p:cNvSpPr>
            <a:spLocks noChangeArrowheads="1"/>
          </p:cNvSpPr>
          <p:nvPr/>
        </p:nvSpPr>
        <p:spPr bwMode="auto">
          <a:xfrm>
            <a:off x="4648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3" name="Rectangle 203"/>
          <p:cNvSpPr>
            <a:spLocks noChangeArrowheads="1"/>
          </p:cNvSpPr>
          <p:nvPr/>
        </p:nvSpPr>
        <p:spPr bwMode="auto">
          <a:xfrm>
            <a:off x="5029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4" name="Rectangle 204"/>
          <p:cNvSpPr>
            <a:spLocks noChangeArrowheads="1"/>
          </p:cNvSpPr>
          <p:nvPr/>
        </p:nvSpPr>
        <p:spPr bwMode="auto">
          <a:xfrm>
            <a:off x="5410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5" name="Rectangle 205"/>
          <p:cNvSpPr>
            <a:spLocks noChangeArrowheads="1"/>
          </p:cNvSpPr>
          <p:nvPr/>
        </p:nvSpPr>
        <p:spPr bwMode="auto">
          <a:xfrm>
            <a:off x="5791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6" name="Rectangle 206"/>
          <p:cNvSpPr>
            <a:spLocks noChangeArrowheads="1"/>
          </p:cNvSpPr>
          <p:nvPr/>
        </p:nvSpPr>
        <p:spPr bwMode="auto">
          <a:xfrm>
            <a:off x="6172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7" name="Rectangle 207"/>
          <p:cNvSpPr>
            <a:spLocks noChangeArrowheads="1"/>
          </p:cNvSpPr>
          <p:nvPr/>
        </p:nvSpPr>
        <p:spPr bwMode="auto">
          <a:xfrm>
            <a:off x="6553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8" name="Rectangle 208"/>
          <p:cNvSpPr>
            <a:spLocks noChangeArrowheads="1"/>
          </p:cNvSpPr>
          <p:nvPr/>
        </p:nvSpPr>
        <p:spPr bwMode="auto">
          <a:xfrm>
            <a:off x="6934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49" name="Rectangle 209"/>
          <p:cNvSpPr>
            <a:spLocks noChangeArrowheads="1"/>
          </p:cNvSpPr>
          <p:nvPr/>
        </p:nvSpPr>
        <p:spPr bwMode="auto">
          <a:xfrm>
            <a:off x="7315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0" name="Rectangle 210"/>
          <p:cNvSpPr>
            <a:spLocks noChangeArrowheads="1"/>
          </p:cNvSpPr>
          <p:nvPr/>
        </p:nvSpPr>
        <p:spPr bwMode="auto">
          <a:xfrm>
            <a:off x="1219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1" name="Rectangle 211"/>
          <p:cNvSpPr>
            <a:spLocks noChangeArrowheads="1"/>
          </p:cNvSpPr>
          <p:nvPr/>
        </p:nvSpPr>
        <p:spPr bwMode="auto">
          <a:xfrm>
            <a:off x="1600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2" name="Rectangle 212"/>
          <p:cNvSpPr>
            <a:spLocks noChangeArrowheads="1"/>
          </p:cNvSpPr>
          <p:nvPr/>
        </p:nvSpPr>
        <p:spPr bwMode="auto">
          <a:xfrm>
            <a:off x="1981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3" name="Rectangle 213"/>
          <p:cNvSpPr>
            <a:spLocks noChangeArrowheads="1"/>
          </p:cNvSpPr>
          <p:nvPr/>
        </p:nvSpPr>
        <p:spPr bwMode="auto">
          <a:xfrm>
            <a:off x="2362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4" name="Rectangle 214"/>
          <p:cNvSpPr>
            <a:spLocks noChangeArrowheads="1"/>
          </p:cNvSpPr>
          <p:nvPr/>
        </p:nvSpPr>
        <p:spPr bwMode="auto">
          <a:xfrm>
            <a:off x="2743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5" name="Rectangle 215"/>
          <p:cNvSpPr>
            <a:spLocks noChangeArrowheads="1"/>
          </p:cNvSpPr>
          <p:nvPr/>
        </p:nvSpPr>
        <p:spPr bwMode="auto">
          <a:xfrm>
            <a:off x="3124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6" name="Rectangle 216"/>
          <p:cNvSpPr>
            <a:spLocks noChangeArrowheads="1"/>
          </p:cNvSpPr>
          <p:nvPr/>
        </p:nvSpPr>
        <p:spPr bwMode="auto">
          <a:xfrm>
            <a:off x="3505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7" name="Rectangle 217"/>
          <p:cNvSpPr>
            <a:spLocks noChangeArrowheads="1"/>
          </p:cNvSpPr>
          <p:nvPr/>
        </p:nvSpPr>
        <p:spPr bwMode="auto">
          <a:xfrm>
            <a:off x="3886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8" name="Rectangle 218"/>
          <p:cNvSpPr>
            <a:spLocks noChangeArrowheads="1"/>
          </p:cNvSpPr>
          <p:nvPr/>
        </p:nvSpPr>
        <p:spPr bwMode="auto">
          <a:xfrm>
            <a:off x="4267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59" name="Rectangle 219"/>
          <p:cNvSpPr>
            <a:spLocks noChangeArrowheads="1"/>
          </p:cNvSpPr>
          <p:nvPr/>
        </p:nvSpPr>
        <p:spPr bwMode="auto">
          <a:xfrm>
            <a:off x="4648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0" name="Rectangle 220"/>
          <p:cNvSpPr>
            <a:spLocks noChangeArrowheads="1"/>
          </p:cNvSpPr>
          <p:nvPr/>
        </p:nvSpPr>
        <p:spPr bwMode="auto">
          <a:xfrm>
            <a:off x="5029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1" name="Rectangle 221"/>
          <p:cNvSpPr>
            <a:spLocks noChangeArrowheads="1"/>
          </p:cNvSpPr>
          <p:nvPr/>
        </p:nvSpPr>
        <p:spPr bwMode="auto">
          <a:xfrm>
            <a:off x="5410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2" name="Rectangle 222"/>
          <p:cNvSpPr>
            <a:spLocks noChangeArrowheads="1"/>
          </p:cNvSpPr>
          <p:nvPr/>
        </p:nvSpPr>
        <p:spPr bwMode="auto">
          <a:xfrm>
            <a:off x="5791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3" name="Rectangle 223"/>
          <p:cNvSpPr>
            <a:spLocks noChangeArrowheads="1"/>
          </p:cNvSpPr>
          <p:nvPr/>
        </p:nvSpPr>
        <p:spPr bwMode="auto">
          <a:xfrm>
            <a:off x="6172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4" name="Rectangle 224"/>
          <p:cNvSpPr>
            <a:spLocks noChangeArrowheads="1"/>
          </p:cNvSpPr>
          <p:nvPr/>
        </p:nvSpPr>
        <p:spPr bwMode="auto">
          <a:xfrm>
            <a:off x="6553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5" name="Rectangle 225"/>
          <p:cNvSpPr>
            <a:spLocks noChangeArrowheads="1"/>
          </p:cNvSpPr>
          <p:nvPr/>
        </p:nvSpPr>
        <p:spPr bwMode="auto">
          <a:xfrm>
            <a:off x="6934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6" name="Rectangle 226"/>
          <p:cNvSpPr>
            <a:spLocks noChangeArrowheads="1"/>
          </p:cNvSpPr>
          <p:nvPr/>
        </p:nvSpPr>
        <p:spPr bwMode="auto">
          <a:xfrm>
            <a:off x="7315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7" name="Rectangle 227"/>
          <p:cNvSpPr>
            <a:spLocks noChangeArrowheads="1"/>
          </p:cNvSpPr>
          <p:nvPr/>
        </p:nvSpPr>
        <p:spPr bwMode="auto">
          <a:xfrm>
            <a:off x="1219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8" name="Rectangle 228"/>
          <p:cNvSpPr>
            <a:spLocks noChangeArrowheads="1"/>
          </p:cNvSpPr>
          <p:nvPr/>
        </p:nvSpPr>
        <p:spPr bwMode="auto">
          <a:xfrm>
            <a:off x="1600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69" name="Rectangle 229"/>
          <p:cNvSpPr>
            <a:spLocks noChangeArrowheads="1"/>
          </p:cNvSpPr>
          <p:nvPr/>
        </p:nvSpPr>
        <p:spPr bwMode="auto">
          <a:xfrm>
            <a:off x="1981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0" name="Rectangle 230"/>
          <p:cNvSpPr>
            <a:spLocks noChangeArrowheads="1"/>
          </p:cNvSpPr>
          <p:nvPr/>
        </p:nvSpPr>
        <p:spPr bwMode="auto">
          <a:xfrm>
            <a:off x="2362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1" name="Rectangle 231"/>
          <p:cNvSpPr>
            <a:spLocks noChangeArrowheads="1"/>
          </p:cNvSpPr>
          <p:nvPr/>
        </p:nvSpPr>
        <p:spPr bwMode="auto">
          <a:xfrm>
            <a:off x="2743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2" name="Rectangle 232"/>
          <p:cNvSpPr>
            <a:spLocks noChangeArrowheads="1"/>
          </p:cNvSpPr>
          <p:nvPr/>
        </p:nvSpPr>
        <p:spPr bwMode="auto">
          <a:xfrm>
            <a:off x="3124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3" name="Rectangle 233"/>
          <p:cNvSpPr>
            <a:spLocks noChangeArrowheads="1"/>
          </p:cNvSpPr>
          <p:nvPr/>
        </p:nvSpPr>
        <p:spPr bwMode="auto">
          <a:xfrm>
            <a:off x="3505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4" name="Rectangle 234"/>
          <p:cNvSpPr>
            <a:spLocks noChangeArrowheads="1"/>
          </p:cNvSpPr>
          <p:nvPr/>
        </p:nvSpPr>
        <p:spPr bwMode="auto">
          <a:xfrm>
            <a:off x="3886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5" name="Rectangle 235"/>
          <p:cNvSpPr>
            <a:spLocks noChangeArrowheads="1"/>
          </p:cNvSpPr>
          <p:nvPr/>
        </p:nvSpPr>
        <p:spPr bwMode="auto">
          <a:xfrm>
            <a:off x="4267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6" name="Rectangle 236"/>
          <p:cNvSpPr>
            <a:spLocks noChangeArrowheads="1"/>
          </p:cNvSpPr>
          <p:nvPr/>
        </p:nvSpPr>
        <p:spPr bwMode="auto">
          <a:xfrm>
            <a:off x="4648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7" name="Rectangle 237"/>
          <p:cNvSpPr>
            <a:spLocks noChangeArrowheads="1"/>
          </p:cNvSpPr>
          <p:nvPr/>
        </p:nvSpPr>
        <p:spPr bwMode="auto">
          <a:xfrm>
            <a:off x="5029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8" name="Rectangle 238"/>
          <p:cNvSpPr>
            <a:spLocks noChangeArrowheads="1"/>
          </p:cNvSpPr>
          <p:nvPr/>
        </p:nvSpPr>
        <p:spPr bwMode="auto">
          <a:xfrm>
            <a:off x="5410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79" name="Rectangle 239"/>
          <p:cNvSpPr>
            <a:spLocks noChangeArrowheads="1"/>
          </p:cNvSpPr>
          <p:nvPr/>
        </p:nvSpPr>
        <p:spPr bwMode="auto">
          <a:xfrm>
            <a:off x="5791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0" name="Rectangle 240"/>
          <p:cNvSpPr>
            <a:spLocks noChangeArrowheads="1"/>
          </p:cNvSpPr>
          <p:nvPr/>
        </p:nvSpPr>
        <p:spPr bwMode="auto">
          <a:xfrm>
            <a:off x="6172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1" name="Rectangle 241"/>
          <p:cNvSpPr>
            <a:spLocks noChangeArrowheads="1"/>
          </p:cNvSpPr>
          <p:nvPr/>
        </p:nvSpPr>
        <p:spPr bwMode="auto">
          <a:xfrm>
            <a:off x="6553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2" name="Rectangle 242"/>
          <p:cNvSpPr>
            <a:spLocks noChangeArrowheads="1"/>
          </p:cNvSpPr>
          <p:nvPr/>
        </p:nvSpPr>
        <p:spPr bwMode="auto">
          <a:xfrm>
            <a:off x="6934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3" name="Rectangle 243"/>
          <p:cNvSpPr>
            <a:spLocks noChangeArrowheads="1"/>
          </p:cNvSpPr>
          <p:nvPr/>
        </p:nvSpPr>
        <p:spPr bwMode="auto">
          <a:xfrm>
            <a:off x="7315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4" name="Rectangle 244"/>
          <p:cNvSpPr>
            <a:spLocks noChangeArrowheads="1"/>
          </p:cNvSpPr>
          <p:nvPr/>
        </p:nvSpPr>
        <p:spPr bwMode="auto">
          <a:xfrm>
            <a:off x="7696200" y="41910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None/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5" name="Rectangle 245"/>
          <p:cNvSpPr>
            <a:spLocks noChangeArrowheads="1"/>
          </p:cNvSpPr>
          <p:nvPr/>
        </p:nvSpPr>
        <p:spPr bwMode="auto">
          <a:xfrm>
            <a:off x="7696200" y="44958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6" name="Rectangle 246"/>
          <p:cNvSpPr>
            <a:spLocks noChangeArrowheads="1"/>
          </p:cNvSpPr>
          <p:nvPr/>
        </p:nvSpPr>
        <p:spPr bwMode="auto">
          <a:xfrm>
            <a:off x="7696200" y="48006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7" name="Rectangle 247"/>
          <p:cNvSpPr>
            <a:spLocks noChangeArrowheads="1"/>
          </p:cNvSpPr>
          <p:nvPr/>
        </p:nvSpPr>
        <p:spPr bwMode="auto">
          <a:xfrm>
            <a:off x="7696200" y="5105400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8" name="Rectangle 248"/>
          <p:cNvSpPr>
            <a:spLocks noChangeArrowheads="1"/>
          </p:cNvSpPr>
          <p:nvPr/>
        </p:nvSpPr>
        <p:spPr bwMode="auto">
          <a:xfrm>
            <a:off x="7696200" y="54022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89" name="Rectangle 249"/>
          <p:cNvSpPr>
            <a:spLocks noChangeArrowheads="1"/>
          </p:cNvSpPr>
          <p:nvPr/>
        </p:nvSpPr>
        <p:spPr bwMode="auto">
          <a:xfrm>
            <a:off x="7696200" y="57070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66490" name="Rectangle 250"/>
          <p:cNvSpPr>
            <a:spLocks noChangeArrowheads="1"/>
          </p:cNvSpPr>
          <p:nvPr/>
        </p:nvSpPr>
        <p:spPr bwMode="auto">
          <a:xfrm>
            <a:off x="7696200" y="6011863"/>
            <a:ext cx="3810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2534" name="Line 251"/>
          <p:cNvSpPr>
            <a:spLocks noChangeShapeType="1"/>
          </p:cNvSpPr>
          <p:nvPr/>
        </p:nvSpPr>
        <p:spPr bwMode="auto">
          <a:xfrm>
            <a:off x="78486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35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352800" y="6403975"/>
            <a:ext cx="2895600" cy="457200"/>
          </a:xfrm>
          <a:noFill/>
        </p:spPr>
        <p:txBody>
          <a:bodyPr/>
          <a:lstStyle/>
          <a:p>
            <a:fld id="{0F286C23-F3D8-450B-BE6F-25CE55125227}" type="slidenum">
              <a:rPr lang="en-US" altLang="zh-TW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US" altLang="zh-TW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Branch is Predictable?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38213" y="1327150"/>
            <a:ext cx="301466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 for (i=0; </a:t>
            </a:r>
            <a:r>
              <a:rPr lang="en-US" sz="1600">
                <a:latin typeface="Verdana" pitchFamily="34" charset="0"/>
              </a:rPr>
              <a:t>i&lt;100</a:t>
            </a:r>
            <a:r>
              <a:rPr lang="en-US" sz="1800">
                <a:latin typeface="Verdana" pitchFamily="34" charset="0"/>
              </a:rPr>
              <a:t>; i++) {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	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	….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800">
                <a:latin typeface="Verdana" pitchFamily="34" charset="0"/>
              </a:rPr>
              <a:t>}</a:t>
            </a:r>
          </a:p>
          <a:p>
            <a:pPr eaLnBrk="0" hangingPunct="0">
              <a:buFont typeface="Wingdings" pitchFamily="2" charset="2"/>
              <a:buNone/>
            </a:pPr>
            <a:endParaRPr lang="en-US" sz="1800">
              <a:latin typeface="Verdan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90613" y="3232150"/>
            <a:ext cx="2871787" cy="24066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 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addi   r10, r0, 100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addi   r1,   r0, r0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L1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: 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…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addi   r1, r1,   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bne    r1, r10, </a:t>
            </a: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… …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664200" y="1066800"/>
            <a:ext cx="20320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if (aa==2)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	aa = 0;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if (bb==2) 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	bb = 0;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if (aa!=bb) 	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	….</a:t>
            </a:r>
          </a:p>
          <a:p>
            <a:pPr eaLnBrk="0" hangingPunct="0">
              <a:buFont typeface="Wingdings" pitchFamily="2" charset="2"/>
              <a:buNone/>
            </a:pPr>
            <a:endParaRPr lang="en-US" sz="1600">
              <a:latin typeface="Verdana" pitchFamily="34" charset="0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4876800" y="2887663"/>
            <a:ext cx="3810000" cy="35893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1600">
                <a:latin typeface="Verdana" pitchFamily="34" charset="0"/>
              </a:rPr>
              <a:t>            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addi  r2,   r0, 2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      bne   r10, r2, </a:t>
            </a: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L_bb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      xor   r10, r10, r10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      j       </a:t>
            </a: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L_exit</a:t>
            </a: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FF0000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L_bb:  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bne   r11, r2, </a:t>
            </a: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L_xx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     xor   r11, r11, r11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          j       </a:t>
            </a: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L_exit</a:t>
            </a:r>
          </a:p>
          <a:p>
            <a:pPr eaLnBrk="0" hangingPunct="0">
              <a:buFont typeface="Wingdings" pitchFamily="2" charset="2"/>
              <a:buNone/>
            </a:pPr>
            <a:endParaRPr lang="en-US" sz="1600">
              <a:solidFill>
                <a:srgbClr val="FF0000"/>
              </a:solidFill>
              <a:latin typeface="Verdana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L_xx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:   beq   r10, r11, </a:t>
            </a: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L_exit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 …</a:t>
            </a:r>
          </a:p>
          <a:p>
            <a:pPr eaLnBrk="0" hangingPunct="0">
              <a:buFont typeface="Wingdings" pitchFamily="2" charset="2"/>
              <a:buNone/>
            </a:pPr>
            <a:r>
              <a:rPr lang="en-US" sz="1600">
                <a:solidFill>
                  <a:srgbClr val="FF0000"/>
                </a:solidFill>
                <a:latin typeface="Verdana" pitchFamily="34" charset="0"/>
              </a:rPr>
              <a:t>Lexit</a:t>
            </a:r>
            <a:r>
              <a:rPr lang="en-US" sz="1600">
                <a:solidFill>
                  <a:srgbClr val="0000FF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609600" y="6473825"/>
            <a:ext cx="1868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Prof. Sean Lee’s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6566</TotalTime>
  <Words>3021</Words>
  <Application>Microsoft Office PowerPoint</Application>
  <PresentationFormat>On-screen Show (4:3)</PresentationFormat>
  <Paragraphs>1280</Paragraphs>
  <Slides>47</Slides>
  <Notes>46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Studio</vt:lpstr>
      <vt:lpstr>Chart</vt:lpstr>
      <vt:lpstr>Slide 1</vt:lpstr>
      <vt:lpstr>Predict What?</vt:lpstr>
      <vt:lpstr>Categorizing Branches</vt:lpstr>
      <vt:lpstr>Branch Misprediction</vt:lpstr>
      <vt:lpstr>Branch Misprediction</vt:lpstr>
      <vt:lpstr>Branch Misprediction</vt:lpstr>
      <vt:lpstr>Branch Misprediction</vt:lpstr>
      <vt:lpstr>Branch Misprediction</vt:lpstr>
      <vt:lpstr>Why Branch is Predictable?</vt:lpstr>
      <vt:lpstr>Control Speculation</vt:lpstr>
      <vt:lpstr>Static Branch Prediction</vt:lpstr>
      <vt:lpstr>Simplest Dynamic Branch Predictor</vt:lpstr>
      <vt:lpstr>Typical Table Organization</vt:lpstr>
      <vt:lpstr>Simplest Dynamic Branch Predictor</vt:lpstr>
      <vt:lpstr>FSM of the Simplest Predictor</vt:lpstr>
      <vt:lpstr>Example using 1-bit branch history table </vt:lpstr>
      <vt:lpstr>2-bit Saturating Up/Down Counter Predictor</vt:lpstr>
      <vt:lpstr>2-bit Counter Predictor (Another Scheme) </vt:lpstr>
      <vt:lpstr>Example using 2-bit up/down counter </vt:lpstr>
      <vt:lpstr>Branch Correlation</vt:lpstr>
      <vt:lpstr>Correlated Branch Predictor [PanSoRahmeh’92] </vt:lpstr>
      <vt:lpstr>Two-Level Branch Predictor [YehPatt91,92,93] </vt:lpstr>
      <vt:lpstr>Branch History Register </vt:lpstr>
      <vt:lpstr>Pattern History Table</vt:lpstr>
      <vt:lpstr>Slide 25</vt:lpstr>
      <vt:lpstr>Global History Schemes</vt:lpstr>
      <vt:lpstr>GAs Two-Level Branch Prediction</vt:lpstr>
      <vt:lpstr>Predictor Update (Actually, Not Taken)</vt:lpstr>
      <vt:lpstr>Per-Address History Schemes</vt:lpstr>
      <vt:lpstr>PAs Two-Level Branch Predictor</vt:lpstr>
      <vt:lpstr>Per-Set History Schemes</vt:lpstr>
      <vt:lpstr>PHT Indexing</vt:lpstr>
      <vt:lpstr>Gshare Branch Predictor [McFarling93]</vt:lpstr>
      <vt:lpstr>Gshare Branch Predictor</vt:lpstr>
      <vt:lpstr>Aliasing Example</vt:lpstr>
      <vt:lpstr>Hybrid Branch Predictor [McFarling93]</vt:lpstr>
      <vt:lpstr>Alpha 21264 (EV6) Hybrid Predictor</vt:lpstr>
      <vt:lpstr>Branch Target Prediction</vt:lpstr>
      <vt:lpstr>Branch Target Buffer (BTB)</vt:lpstr>
      <vt:lpstr>Return Address Stack (RAS)</vt:lpstr>
      <vt:lpstr>Return Address Stack</vt:lpstr>
      <vt:lpstr>Indirect Jump</vt:lpstr>
      <vt:lpstr>Tagless Target Prediction [ChangHaoPatt’97]</vt:lpstr>
      <vt:lpstr>Tagged Target Prediction [ChangHaoPatt’97]</vt:lpstr>
      <vt:lpstr>Multiple Branch Prediction</vt:lpstr>
      <vt:lpstr>Slide 46</vt:lpstr>
      <vt:lpstr>Alpha EV8 Branch Predictor </vt:lpstr>
    </vt:vector>
  </TitlesOfParts>
  <Manager/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Computer Logic Design</dc:subject>
  <dc:creator>Taeweon Suh</dc:creator>
  <cp:keywords/>
  <dc:description/>
  <cp:lastModifiedBy>Taeweon Suh</cp:lastModifiedBy>
  <cp:revision>1131</cp:revision>
  <cp:lastPrinted>1601-01-01T00:00:00Z</cp:lastPrinted>
  <dcterms:created xsi:type="dcterms:W3CDTF">2004-08-14T22:46:03Z</dcterms:created>
  <dcterms:modified xsi:type="dcterms:W3CDTF">2012-09-05T12:17:55Z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TC010730961033</vt:lpwstr>
  </property>
</Properties>
</file>