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9"/>
  </p:notesMasterIdLst>
  <p:sldIdLst>
    <p:sldId id="256" r:id="rId2"/>
    <p:sldId id="308" r:id="rId3"/>
    <p:sldId id="311" r:id="rId4"/>
    <p:sldId id="313" r:id="rId5"/>
    <p:sldId id="314" r:id="rId6"/>
    <p:sldId id="315" r:id="rId7"/>
    <p:sldId id="306" r:id="rId8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20000"/>
      </a:spcBef>
      <a:spcAft>
        <a:spcPct val="0"/>
      </a:spcAft>
      <a:buSzPct val="100000"/>
      <a:buFont typeface="Wingdings" pitchFamily="2" charset="2"/>
      <a:buChar char="n"/>
      <a:defRPr sz="1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1pPr>
    <a:lvl2pPr marL="457200" algn="l" rtl="0" fontAlgn="base">
      <a:spcBef>
        <a:spcPct val="20000"/>
      </a:spcBef>
      <a:spcAft>
        <a:spcPct val="0"/>
      </a:spcAft>
      <a:buSzPct val="100000"/>
      <a:buFont typeface="Wingdings" pitchFamily="2" charset="2"/>
      <a:buChar char="n"/>
      <a:defRPr sz="1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2pPr>
    <a:lvl3pPr marL="914400" algn="l" rtl="0" fontAlgn="base">
      <a:spcBef>
        <a:spcPct val="20000"/>
      </a:spcBef>
      <a:spcAft>
        <a:spcPct val="0"/>
      </a:spcAft>
      <a:buSzPct val="100000"/>
      <a:buFont typeface="Wingdings" pitchFamily="2" charset="2"/>
      <a:buChar char="n"/>
      <a:defRPr sz="1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3pPr>
    <a:lvl4pPr marL="1371600" algn="l" rtl="0" fontAlgn="base">
      <a:spcBef>
        <a:spcPct val="20000"/>
      </a:spcBef>
      <a:spcAft>
        <a:spcPct val="0"/>
      </a:spcAft>
      <a:buSzPct val="100000"/>
      <a:buFont typeface="Wingdings" pitchFamily="2" charset="2"/>
      <a:buChar char="n"/>
      <a:defRPr sz="1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4pPr>
    <a:lvl5pPr marL="1828800" algn="l" rtl="0" fontAlgn="base">
      <a:spcBef>
        <a:spcPct val="20000"/>
      </a:spcBef>
      <a:spcAft>
        <a:spcPct val="0"/>
      </a:spcAft>
      <a:buSzPct val="100000"/>
      <a:buFont typeface="Wingdings" pitchFamily="2" charset="2"/>
      <a:buChar char="n"/>
      <a:defRPr sz="1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8F8F8"/>
    <a:srgbClr val="00CC00"/>
    <a:srgbClr val="006600"/>
    <a:srgbClr val="001007"/>
    <a:srgbClr val="FF3300"/>
    <a:srgbClr val="FF0000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36" autoAdjust="0"/>
    <p:restoredTop sz="94543" autoAdjust="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SzTx/>
              <a:buFontTx/>
              <a:buNone/>
              <a:defRPr kumimoji="1"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SzTx/>
              <a:buFontTx/>
              <a:buNone/>
              <a:defRPr kumimoji="1"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noProof="0" smtClean="0"/>
              <a:t>Click to edit Master text styles</a:t>
            </a:r>
          </a:p>
          <a:p>
            <a:pPr lvl="1"/>
            <a:r>
              <a:rPr lang="en-US" altLang="zh-TW" noProof="0" smtClean="0"/>
              <a:t>Second level</a:t>
            </a:r>
          </a:p>
          <a:p>
            <a:pPr lvl="2"/>
            <a:r>
              <a:rPr lang="en-US" altLang="zh-TW" noProof="0" smtClean="0"/>
              <a:t>Third level</a:t>
            </a:r>
          </a:p>
          <a:p>
            <a:pPr lvl="3"/>
            <a:r>
              <a:rPr lang="en-US" altLang="zh-TW" noProof="0" smtClean="0"/>
              <a:t>Fourth level</a:t>
            </a:r>
          </a:p>
          <a:p>
            <a:pPr lvl="4"/>
            <a:r>
              <a:rPr lang="en-US" altLang="zh-TW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SzTx/>
              <a:buFontTx/>
              <a:buNone/>
              <a:defRPr kumimoji="1"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SzTx/>
              <a:buFontTx/>
              <a:buNone/>
              <a:defRPr kumimoji="1"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F5E3392-41E7-4D70-BBF0-1C73931B2F0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094FA2-930E-4CCF-A858-401F4F1A0087}" type="slidenum">
              <a:rPr lang="en-US" altLang="zh-TW" smtClean="0"/>
              <a:pPr/>
              <a:t>1</a:t>
            </a:fld>
            <a:endParaRPr lang="en-US" altLang="zh-TW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C636ED-E2D1-41E7-9057-17893592855A}" type="slidenum">
              <a:rPr lang="en-US" altLang="zh-TW" smtClean="0"/>
              <a:pPr/>
              <a:t>2</a:t>
            </a:fld>
            <a:endParaRPr lang="en-US" altLang="zh-TW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64C19C-94EC-4A34-83EF-19B3DABB8F25}" type="slidenum">
              <a:rPr lang="en-US" altLang="zh-TW" smtClean="0"/>
              <a:pPr/>
              <a:t>7</a:t>
            </a:fld>
            <a:endParaRPr lang="en-US" altLang="zh-TW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 userDrawn="1"/>
        </p:nvSpPr>
        <p:spPr bwMode="auto">
          <a:xfrm>
            <a:off x="0" y="2398713"/>
            <a:ext cx="9144000" cy="1679575"/>
          </a:xfrm>
          <a:prstGeom prst="rect">
            <a:avLst/>
          </a:prstGeom>
          <a:gradFill rotWithShape="1">
            <a:gsLst>
              <a:gs pos="0">
                <a:srgbClr val="8F0019">
                  <a:gamma/>
                  <a:shade val="76078"/>
                  <a:invGamma/>
                </a:srgbClr>
              </a:gs>
              <a:gs pos="50000">
                <a:srgbClr val="8F0019"/>
              </a:gs>
              <a:gs pos="100000">
                <a:srgbClr val="8F0019">
                  <a:gamma/>
                  <a:shade val="76078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>
              <a:cs typeface="Arial" charset="0"/>
            </a:endParaRPr>
          </a:p>
        </p:txBody>
      </p:sp>
      <p:pic>
        <p:nvPicPr>
          <p:cNvPr id="3" name="Picture 11" descr="C:\Documents and Settings\SungHo Chin\바탕 화면\SW 뉴딜 제안서\PPT\logo&amp;ui(2)\globalsymbol_koreng2_large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825" y="373063"/>
            <a:ext cx="2135188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xfrm>
            <a:off x="762000" y="6391275"/>
            <a:ext cx="20574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"/>
            <a:ext cx="7696200" cy="838200"/>
          </a:xfrm>
        </p:spPr>
        <p:txBody>
          <a:bodyPr/>
          <a:lstStyle>
            <a:lvl1pPr algn="ctr">
              <a:defRPr b="1" i="0" baseline="0">
                <a:solidFill>
                  <a:srgbClr val="C00000"/>
                </a:solidFill>
                <a:latin typeface="Tahom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229600" cy="4953000"/>
          </a:xfrm>
        </p:spPr>
        <p:txBody>
          <a:bodyPr/>
          <a:lstStyle>
            <a:lvl1pPr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9F623D-1DC8-45C9-9CF4-77296ABEE1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"/>
            <a:ext cx="7696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00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40397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SzTx/>
              <a:buFontTx/>
              <a:buNone/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00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962400" y="6400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SzTx/>
              <a:buFontTx/>
              <a:buNone/>
              <a:defRPr>
                <a:solidFill>
                  <a:srgbClr val="C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0999A28-A0FC-48D4-91B3-C42146441E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0041" name="Line 9"/>
          <p:cNvSpPr>
            <a:spLocks noChangeShapeType="1"/>
          </p:cNvSpPr>
          <p:nvPr/>
        </p:nvSpPr>
        <p:spPr bwMode="auto">
          <a:xfrm>
            <a:off x="762000" y="990600"/>
            <a:ext cx="7696200" cy="0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ea typeface="PMingLiU" pitchFamily="18" charset="-120"/>
              <a:cs typeface="Arial" charset="0"/>
            </a:endParaRPr>
          </a:p>
        </p:txBody>
      </p:sp>
      <p:sp>
        <p:nvSpPr>
          <p:cNvPr id="1030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143000"/>
            <a:ext cx="8229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altLang="ko-KR" smtClean="0"/>
          </a:p>
          <a:p>
            <a:pPr lvl="4"/>
            <a:r>
              <a:rPr lang="nl-NL" smtClean="0"/>
              <a:t>Vijfde niveau</a:t>
            </a:r>
          </a:p>
          <a:p>
            <a:pPr lvl="4"/>
            <a:endParaRPr lang="nl-NL" smtClean="0"/>
          </a:p>
        </p:txBody>
      </p:sp>
      <p:sp>
        <p:nvSpPr>
          <p:cNvPr id="9" name="Line 9"/>
          <p:cNvSpPr>
            <a:spLocks noChangeShapeType="1"/>
          </p:cNvSpPr>
          <p:nvPr userDrawn="1"/>
        </p:nvSpPr>
        <p:spPr bwMode="auto">
          <a:xfrm>
            <a:off x="762000" y="6400800"/>
            <a:ext cx="7696200" cy="0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ea typeface="PMingLiU" pitchFamily="18" charset="-120"/>
              <a:cs typeface="Arial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7467600" y="6423025"/>
            <a:ext cx="15922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altLang="ko-KR" sz="2000" b="1" dirty="0">
                <a:solidFill>
                  <a:srgbClr val="C00000"/>
                </a:solidFill>
                <a:latin typeface="+mn-lt"/>
                <a:ea typeface="HY울릉도B" pitchFamily="18" charset="-127"/>
              </a:rPr>
              <a:t>Korea Univ</a:t>
            </a:r>
            <a:endParaRPr lang="en-US" sz="2000" b="1" dirty="0">
              <a:solidFill>
                <a:srgbClr val="C00000"/>
              </a:solidFill>
              <a:latin typeface="+mn-lt"/>
              <a:ea typeface="HY울릉도B" pitchFamily="18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28" r:id="rId2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00000"/>
          </a:solidFill>
          <a:latin typeface="+mn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00000"/>
          </a:solidFill>
          <a:latin typeface="Tahom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00000"/>
          </a:solidFill>
          <a:latin typeface="Tahom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00000"/>
          </a:solidFill>
          <a:latin typeface="Tahom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00000"/>
          </a:solidFill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FF6600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FF6600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FF6600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FF6600"/>
          </a:solidFill>
          <a:latin typeface="Arial Black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1F0298"/>
        </a:buClr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1F0298"/>
        </a:buClr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1F0298"/>
        </a:buClr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1F0298"/>
        </a:buClr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dc.co.kr/" TargetMode="External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hyperlink" Target="mailto:suhtw@korea.ac.kr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ps.com/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arm.com/" TargetMode="Externa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adc.co.kr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 txBox="1">
            <a:spLocks noChangeArrowheads="1"/>
          </p:cNvSpPr>
          <p:nvPr/>
        </p:nvSpPr>
        <p:spPr bwMode="auto">
          <a:xfrm>
            <a:off x="0" y="30480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0"/>
              </a:spcBef>
              <a:buSzTx/>
              <a:buFontTx/>
              <a:buNone/>
            </a:pPr>
            <a:r>
              <a:rPr lang="en-US" altLang="ko-KR" sz="3200" b="1">
                <a:solidFill>
                  <a:srgbClr val="F8F8F8"/>
                </a:solidFill>
                <a:ea typeface="Gulim" pitchFamily="34" charset="-127"/>
                <a:cs typeface="Tahoma" pitchFamily="34" charset="0"/>
              </a:rPr>
              <a:t>Lecture 0. Course Introduction</a:t>
            </a:r>
            <a:endParaRPr lang="ko-KR" altLang="en-US" sz="3200" b="1">
              <a:solidFill>
                <a:srgbClr val="F8F8F8"/>
              </a:solidFill>
              <a:ea typeface="Gulim" pitchFamily="34" charset="-127"/>
              <a:cs typeface="Tahoma" pitchFamily="34" charset="0"/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719263" y="4538663"/>
            <a:ext cx="5878512" cy="15573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altLang="ko-KR" sz="2800">
                <a:latin typeface="Tekton Pro" pitchFamily="34" charset="0"/>
                <a:ea typeface="HY헤드라인M" pitchFamily="18" charset="-127"/>
              </a:rPr>
              <a:t>Prof. Taeweon Suh</a:t>
            </a:r>
          </a:p>
          <a:p>
            <a:pPr algn="ctr">
              <a:buFont typeface="Wingdings" pitchFamily="2" charset="2"/>
              <a:buNone/>
            </a:pPr>
            <a:r>
              <a:rPr lang="en-US" altLang="ko-KR" sz="2800">
                <a:latin typeface="Tekton Pro" pitchFamily="34" charset="0"/>
                <a:ea typeface="HY헤드라인M" pitchFamily="18" charset="-127"/>
              </a:rPr>
              <a:t>Computer Science Education</a:t>
            </a:r>
          </a:p>
          <a:p>
            <a:pPr algn="ctr">
              <a:buFont typeface="Wingdings" pitchFamily="2" charset="2"/>
              <a:buNone/>
            </a:pPr>
            <a:r>
              <a:rPr lang="en-US" altLang="ko-KR" sz="2800">
                <a:latin typeface="Tekton Pro" pitchFamily="34" charset="0"/>
                <a:ea typeface="HY헤드라인M" pitchFamily="18" charset="-127"/>
              </a:rPr>
              <a:t>Korea University</a:t>
            </a:r>
          </a:p>
        </p:txBody>
      </p:sp>
      <p:sp>
        <p:nvSpPr>
          <p:cNvPr id="3076" name="Rectangle 2"/>
          <p:cNvSpPr txBox="1">
            <a:spLocks noChangeArrowheads="1"/>
          </p:cNvSpPr>
          <p:nvPr/>
        </p:nvSpPr>
        <p:spPr bwMode="auto">
          <a:xfrm>
            <a:off x="1371600" y="2438400"/>
            <a:ext cx="6553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0"/>
              </a:spcBef>
              <a:buSzTx/>
              <a:buFontTx/>
              <a:buNone/>
            </a:pPr>
            <a:r>
              <a:rPr lang="en-US" altLang="ko-KR" sz="2000" b="1" dirty="0" smtClean="0">
                <a:solidFill>
                  <a:srgbClr val="F8F8F8"/>
                </a:solidFill>
                <a:cs typeface="Tahoma" pitchFamily="34" charset="0"/>
              </a:rPr>
              <a:t>COM506 </a:t>
            </a:r>
            <a:r>
              <a:rPr lang="en-US" altLang="ko-KR" sz="2000" b="1" smtClean="0">
                <a:solidFill>
                  <a:srgbClr val="F8F8F8"/>
                </a:solidFill>
                <a:cs typeface="Tahoma" pitchFamily="34" charset="0"/>
              </a:rPr>
              <a:t>Computer Design</a:t>
            </a:r>
            <a:endParaRPr lang="en-US" altLang="ko-KR" sz="2000" b="1" dirty="0">
              <a:solidFill>
                <a:srgbClr val="F8F8F8"/>
              </a:solidFill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Course Information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5257800" cy="5334000"/>
          </a:xfrm>
        </p:spPr>
        <p:txBody>
          <a:bodyPr>
            <a:normAutofit fontScale="47500" lnSpcReduction="20000"/>
          </a:bodyPr>
          <a:lstStyle/>
          <a:p>
            <a:pPr>
              <a:defRPr/>
            </a:pPr>
            <a:r>
              <a:rPr lang="en-US" dirty="0" smtClean="0"/>
              <a:t>Instructor</a:t>
            </a:r>
          </a:p>
          <a:p>
            <a:pPr lvl="1">
              <a:defRPr/>
            </a:pPr>
            <a:r>
              <a:rPr lang="en-US" dirty="0" smtClean="0"/>
              <a:t>Prof. </a:t>
            </a:r>
            <a:r>
              <a:rPr lang="en-US" dirty="0" err="1" smtClean="0"/>
              <a:t>Taeweon</a:t>
            </a:r>
            <a:r>
              <a:rPr lang="en-US" dirty="0" smtClean="0"/>
              <a:t> </a:t>
            </a:r>
            <a:r>
              <a:rPr lang="en-US" dirty="0" err="1" smtClean="0"/>
              <a:t>Suh</a:t>
            </a:r>
            <a:endParaRPr lang="en-US" dirty="0" smtClean="0"/>
          </a:p>
          <a:p>
            <a:pPr>
              <a:buNone/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References</a:t>
            </a:r>
            <a:endParaRPr lang="en-US" b="1" dirty="0" smtClean="0"/>
          </a:p>
          <a:p>
            <a:pPr lvl="1">
              <a:defRPr/>
            </a:pPr>
            <a:r>
              <a:rPr lang="en-US" b="1" dirty="0" smtClean="0"/>
              <a:t>Digital Design and Computer Architecture </a:t>
            </a:r>
            <a:r>
              <a:rPr lang="en-US" dirty="0" smtClean="0"/>
              <a:t>by David Money Harris and Sarah L. Harris, Morgan Kaufmann, 2007</a:t>
            </a:r>
          </a:p>
          <a:p>
            <a:pPr lvl="1">
              <a:defRPr/>
            </a:pPr>
            <a:r>
              <a:rPr lang="en-US" b="1" dirty="0" smtClean="0"/>
              <a:t>Computer Organization and Design</a:t>
            </a:r>
            <a:r>
              <a:rPr lang="en-US" dirty="0" smtClean="0"/>
              <a:t> by David Patterson and John Hennessy, 4</a:t>
            </a:r>
            <a:r>
              <a:rPr lang="en-US" baseline="30000" dirty="0" smtClean="0"/>
              <a:t>th</a:t>
            </a:r>
            <a:r>
              <a:rPr lang="en-US" dirty="0" smtClean="0"/>
              <a:t> Ed., Morgan Kaufmann, 2009 (No Korean-translated version)</a:t>
            </a:r>
          </a:p>
          <a:p>
            <a:pPr lvl="1">
              <a:defRPr/>
            </a:pPr>
            <a:r>
              <a:rPr lang="en-US" b="1" dirty="0" smtClean="0"/>
              <a:t>Computer Architecture: A Quantitative Approach</a:t>
            </a:r>
            <a:r>
              <a:rPr lang="en-US" dirty="0" smtClean="0"/>
              <a:t> (Fourth Edition) by John L. Hennessy and David A. Patterson, 2007, Morgan Kaufmann</a:t>
            </a:r>
          </a:p>
          <a:p>
            <a:pPr lvl="1">
              <a:defRPr/>
            </a:pPr>
            <a:r>
              <a:rPr lang="en-US" dirty="0" smtClean="0"/>
              <a:t>Web materials at </a:t>
            </a:r>
            <a:r>
              <a:rPr lang="en-US" dirty="0" smtClean="0">
                <a:hlinkClick r:id="rId3"/>
              </a:rPr>
              <a:t>http://www.adc.co.kr</a:t>
            </a:r>
            <a:r>
              <a:rPr lang="en-US" dirty="0" smtClean="0"/>
              <a:t> </a:t>
            </a:r>
          </a:p>
          <a:p>
            <a:pPr lvl="1">
              <a:buFont typeface="Wingdings" pitchFamily="2" charset="2"/>
              <a:buNone/>
              <a:defRPr/>
            </a:pPr>
            <a:endParaRPr lang="en-US" dirty="0" smtClean="0"/>
          </a:p>
          <a:p>
            <a:pPr>
              <a:defRPr/>
            </a:pPr>
            <a:r>
              <a:rPr lang="en-US" b="1" dirty="0" smtClean="0">
                <a:solidFill>
                  <a:srgbClr val="C00000"/>
                </a:solidFill>
              </a:rPr>
              <a:t>Prerequisites</a:t>
            </a:r>
          </a:p>
          <a:p>
            <a:pPr lvl="1">
              <a:defRPr/>
            </a:pPr>
            <a:r>
              <a:rPr lang="en-US" b="1" dirty="0" smtClean="0">
                <a:solidFill>
                  <a:srgbClr val="C00000"/>
                </a:solidFill>
              </a:rPr>
              <a:t>COMP212 Computer Architecture</a:t>
            </a:r>
          </a:p>
          <a:p>
            <a:pPr lvl="1">
              <a:defRPr/>
            </a:pPr>
            <a:r>
              <a:rPr lang="en-US" b="1" dirty="0" smtClean="0">
                <a:solidFill>
                  <a:srgbClr val="C00000"/>
                </a:solidFill>
              </a:rPr>
              <a:t>COMP211 Computer Logic Design </a:t>
            </a:r>
          </a:p>
          <a:p>
            <a:pPr lvl="1">
              <a:defRPr/>
            </a:pPr>
            <a:r>
              <a:rPr lang="en-US" b="1" dirty="0" smtClean="0">
                <a:solidFill>
                  <a:srgbClr val="C00000"/>
                </a:solidFill>
              </a:rPr>
              <a:t>C language</a:t>
            </a:r>
          </a:p>
          <a:p>
            <a:pPr lvl="1">
              <a:defRPr/>
            </a:pPr>
            <a:r>
              <a:rPr lang="en-US" b="1" dirty="0" smtClean="0">
                <a:solidFill>
                  <a:srgbClr val="C00000"/>
                </a:solidFill>
              </a:rPr>
              <a:t>Verilog-HDL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Office hours</a:t>
            </a:r>
          </a:p>
          <a:p>
            <a:pPr lvl="1">
              <a:defRPr/>
            </a:pPr>
            <a:r>
              <a:rPr lang="en-US" dirty="0" smtClean="0"/>
              <a:t>After class as needed </a:t>
            </a:r>
          </a:p>
          <a:p>
            <a:pPr lvl="1">
              <a:defRPr/>
            </a:pPr>
            <a:r>
              <a:rPr lang="en-US" dirty="0" smtClean="0"/>
              <a:t>By appointment at Lyceum 307</a:t>
            </a:r>
          </a:p>
          <a:p>
            <a:pPr lvl="1"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Contact Information</a:t>
            </a:r>
          </a:p>
          <a:p>
            <a:pPr lvl="1">
              <a:defRPr/>
            </a:pPr>
            <a:r>
              <a:rPr lang="en-US" dirty="0" smtClean="0">
                <a:hlinkClick r:id="rId4"/>
              </a:rPr>
              <a:t>suhtw@korea.ac.kr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02-3290-2397</a:t>
            </a:r>
          </a:p>
          <a:p>
            <a:pPr lvl="1"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Class web page</a:t>
            </a:r>
          </a:p>
          <a:p>
            <a:pPr lvl="1">
              <a:defRPr/>
            </a:pPr>
            <a:r>
              <a:rPr lang="en-US" dirty="0" smtClean="0"/>
              <a:t>http://esca.korea.ac.kr/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8F718C8-CDA5-4BAB-88A0-7772DC0288F0}" type="slidenum">
              <a:rPr lang="en-US" smtClean="0"/>
              <a:pPr/>
              <a:t>2</a:t>
            </a:fld>
            <a:endParaRPr lang="en-US" smtClean="0"/>
          </a:p>
        </p:txBody>
      </p:sp>
      <p:pic>
        <p:nvPicPr>
          <p:cNvPr id="4101" name="Picture 5" descr="C:\Documents and Settings\user\My Documents\KU\Computer Architecture\patterson-hennessy-4ed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91325" y="2873375"/>
            <a:ext cx="1447800" cy="177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11" descr="C:\Documents and Settings\user\My Documents\KU\ESCA\teaching\comp211_computer_logic_design\DDCA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91325" y="4733925"/>
            <a:ext cx="141922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7" descr="C:\Documents and Settings\Taeweon\My Documents\KU\COM515 Advanced Computer Architecture\comp_arch_quantative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791325" y="1044575"/>
            <a:ext cx="1447800" cy="17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924800" cy="838200"/>
          </a:xfrm>
        </p:spPr>
        <p:txBody>
          <a:bodyPr/>
          <a:lstStyle/>
          <a:p>
            <a:r>
              <a:rPr lang="en-US" sz="2800" smtClean="0">
                <a:solidFill>
                  <a:srgbClr val="FF6600"/>
                </a:solidFill>
              </a:rPr>
              <a:t>Undergrad-level</a:t>
            </a:r>
            <a:r>
              <a:rPr lang="en-US" sz="2800" smtClean="0"/>
              <a:t> Computer Architecture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304800" y="1282700"/>
            <a:ext cx="6248400" cy="4647426"/>
          </a:xfrm>
        </p:spPr>
        <p:txBody>
          <a:bodyPr>
            <a:spAutoFit/>
          </a:bodyPr>
          <a:lstStyle/>
          <a:p>
            <a:r>
              <a:rPr lang="en-US" altLang="ko-KR" dirty="0" smtClean="0">
                <a:ea typeface="Gulim" pitchFamily="34" charset="-127"/>
              </a:rPr>
              <a:t>Topics covered include the followings</a:t>
            </a:r>
          </a:p>
          <a:p>
            <a:pPr lvl="1"/>
            <a:r>
              <a:rPr lang="en-US" altLang="ko-KR" dirty="0" smtClean="0">
                <a:ea typeface="Gulim" pitchFamily="34" charset="-127"/>
              </a:rPr>
              <a:t>RISC ISA (Instruction Set Architecture)</a:t>
            </a:r>
          </a:p>
          <a:p>
            <a:pPr lvl="2"/>
            <a:r>
              <a:rPr lang="en-US" altLang="ko-KR" dirty="0" smtClean="0">
                <a:ea typeface="Gulim" pitchFamily="34" charset="-127"/>
              </a:rPr>
              <a:t>MIPS, ARM</a:t>
            </a:r>
          </a:p>
          <a:p>
            <a:pPr lvl="1"/>
            <a:r>
              <a:rPr lang="en-US" altLang="ko-KR" dirty="0" smtClean="0">
                <a:solidFill>
                  <a:srgbClr val="C00000"/>
                </a:solidFill>
                <a:ea typeface="Gulim" pitchFamily="34" charset="-127"/>
              </a:rPr>
              <a:t>In-order </a:t>
            </a:r>
            <a:r>
              <a:rPr lang="en-US" altLang="ko-KR" dirty="0" err="1" smtClean="0">
                <a:solidFill>
                  <a:srgbClr val="C00000"/>
                </a:solidFill>
                <a:ea typeface="Gulim" pitchFamily="34" charset="-127"/>
              </a:rPr>
              <a:t>microarchitecture</a:t>
            </a:r>
            <a:endParaRPr lang="en-US" altLang="ko-KR" dirty="0" smtClean="0">
              <a:solidFill>
                <a:srgbClr val="C00000"/>
              </a:solidFill>
              <a:ea typeface="Gulim" pitchFamily="34" charset="-127"/>
            </a:endParaRPr>
          </a:p>
          <a:p>
            <a:pPr lvl="2"/>
            <a:r>
              <a:rPr lang="en-US" altLang="ko-KR" dirty="0" smtClean="0">
                <a:ea typeface="Gulim" pitchFamily="34" charset="-127"/>
              </a:rPr>
              <a:t>Single-cycle MIPS</a:t>
            </a:r>
          </a:p>
          <a:p>
            <a:pPr lvl="2"/>
            <a:r>
              <a:rPr lang="en-US" altLang="ko-KR" dirty="0" smtClean="0">
                <a:solidFill>
                  <a:srgbClr val="C00000"/>
                </a:solidFill>
                <a:ea typeface="Gulim" pitchFamily="34" charset="-127"/>
              </a:rPr>
              <a:t>Pipelined (5-stage) MIPS</a:t>
            </a:r>
          </a:p>
          <a:p>
            <a:pPr lvl="1"/>
            <a:r>
              <a:rPr lang="en-US" altLang="ko-KR" dirty="0" smtClean="0">
                <a:ea typeface="Gulim" pitchFamily="34" charset="-127"/>
              </a:rPr>
              <a:t>Memory hierarchy</a:t>
            </a:r>
          </a:p>
          <a:p>
            <a:pPr lvl="2"/>
            <a:r>
              <a:rPr lang="en-US" altLang="ko-KR" dirty="0" smtClean="0">
                <a:ea typeface="Gulim" pitchFamily="34" charset="-127"/>
              </a:rPr>
              <a:t>Registers, caches, main memory, and HDD</a:t>
            </a:r>
          </a:p>
          <a:p>
            <a:pPr lvl="1"/>
            <a:r>
              <a:rPr lang="en-US" altLang="ko-KR" dirty="0" smtClean="0">
                <a:ea typeface="Gulim" pitchFamily="34" charset="-127"/>
              </a:rPr>
              <a:t>Virtual memory</a:t>
            </a:r>
          </a:p>
          <a:p>
            <a:pPr lvl="2"/>
            <a:r>
              <a:rPr lang="en-US" altLang="ko-KR" dirty="0" smtClean="0">
                <a:ea typeface="Gulim" pitchFamily="34" charset="-127"/>
              </a:rPr>
              <a:t>TLB (Translation </a:t>
            </a:r>
            <a:r>
              <a:rPr lang="en-US" altLang="ko-KR" dirty="0" err="1" smtClean="0">
                <a:ea typeface="Gulim" pitchFamily="34" charset="-127"/>
              </a:rPr>
              <a:t>Lookaside</a:t>
            </a:r>
            <a:r>
              <a:rPr lang="en-US" altLang="ko-KR" dirty="0" smtClean="0">
                <a:ea typeface="Gulim" pitchFamily="34" charset="-127"/>
              </a:rPr>
              <a:t> Buffer)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A0BC70D-7A35-4DBD-BC10-CCE3B1C88573}" type="slidenum">
              <a:rPr lang="en-US" smtClean="0"/>
              <a:pPr/>
              <a:t>3</a:t>
            </a:fld>
            <a:endParaRPr lang="en-US" smtClean="0"/>
          </a:p>
        </p:txBody>
      </p:sp>
      <p:pic>
        <p:nvPicPr>
          <p:cNvPr id="5" name="Picture 9" descr="C:\Documents and Settings\Taeweon\My Documents\KU\선도교사교육\MIPS_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2100262"/>
            <a:ext cx="22098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6705600" y="2633662"/>
            <a:ext cx="22367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1600" dirty="0">
                <a:hlinkClick r:id="rId3"/>
              </a:rPr>
              <a:t>http://www.mips.com/</a:t>
            </a:r>
            <a:endParaRPr lang="en-US" sz="1600" dirty="0"/>
          </a:p>
        </p:txBody>
      </p:sp>
      <p:pic>
        <p:nvPicPr>
          <p:cNvPr id="1028" name="Picture 4" descr="C:\Documents and Settings\Taeweon\My Documents\KU\ESCA\teaching\com506_CD\ARM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27094" y="3630613"/>
            <a:ext cx="2464506" cy="1584325"/>
          </a:xfrm>
          <a:prstGeom prst="rect">
            <a:avLst/>
          </a:prstGeom>
          <a:noFill/>
        </p:spPr>
      </p:pic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6705600" y="5214938"/>
            <a:ext cx="216559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1600" dirty="0">
                <a:hlinkClick r:id="rId5"/>
              </a:rPr>
              <a:t>http://</a:t>
            </a:r>
            <a:r>
              <a:rPr lang="en-US" sz="1600" dirty="0" smtClean="0">
                <a:hlinkClick r:id="rId5"/>
              </a:rPr>
              <a:t>www.arm.com</a:t>
            </a:r>
            <a:r>
              <a:rPr lang="en-US" sz="1600" dirty="0">
                <a:hlinkClick r:id="rId5"/>
              </a:rPr>
              <a:t>/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924800" cy="8382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solidFill>
                  <a:srgbClr val="FF6600"/>
                </a:solidFill>
              </a:rPr>
              <a:t>Graduate-level</a:t>
            </a:r>
            <a:r>
              <a:rPr lang="en-US" dirty="0" smtClean="0"/>
              <a:t> Computer Architecture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6248400" cy="4487382"/>
          </a:xfrm>
        </p:spPr>
        <p:txBody>
          <a:bodyPr>
            <a:spAutoFit/>
          </a:bodyPr>
          <a:lstStyle/>
          <a:p>
            <a:r>
              <a:rPr lang="en-US" altLang="ko-KR" dirty="0" smtClean="0">
                <a:ea typeface="Gulim" pitchFamily="34" charset="-127"/>
              </a:rPr>
              <a:t>Topics include the state-of-art technologies to increase performance in modern computers</a:t>
            </a:r>
          </a:p>
          <a:p>
            <a:pPr lvl="1"/>
            <a:r>
              <a:rPr lang="en-US" altLang="ko-KR" dirty="0" smtClean="0">
                <a:solidFill>
                  <a:srgbClr val="C00000"/>
                </a:solidFill>
                <a:ea typeface="Gulim" pitchFamily="34" charset="-127"/>
              </a:rPr>
              <a:t>Out-of-order </a:t>
            </a:r>
            <a:r>
              <a:rPr lang="en-US" altLang="ko-KR" dirty="0" err="1" smtClean="0">
                <a:solidFill>
                  <a:srgbClr val="C00000"/>
                </a:solidFill>
                <a:ea typeface="Gulim" pitchFamily="34" charset="-127"/>
              </a:rPr>
              <a:t>microarchitecture</a:t>
            </a:r>
            <a:endParaRPr lang="en-US" altLang="ko-KR" dirty="0" smtClean="0">
              <a:solidFill>
                <a:srgbClr val="C00000"/>
              </a:solidFill>
              <a:ea typeface="Gulim" pitchFamily="34" charset="-127"/>
            </a:endParaRPr>
          </a:p>
          <a:p>
            <a:pPr lvl="1"/>
            <a:r>
              <a:rPr lang="en-US" altLang="ko-KR" dirty="0" smtClean="0">
                <a:ea typeface="Gulim" pitchFamily="34" charset="-127"/>
              </a:rPr>
              <a:t>ILP (Instruction-level Parallelism)</a:t>
            </a:r>
          </a:p>
          <a:p>
            <a:pPr lvl="1"/>
            <a:r>
              <a:rPr lang="en-US" altLang="ko-KR" dirty="0" smtClean="0">
                <a:ea typeface="Gulim" pitchFamily="34" charset="-127"/>
              </a:rPr>
              <a:t>Limits on ILP</a:t>
            </a:r>
          </a:p>
          <a:p>
            <a:pPr lvl="1"/>
            <a:r>
              <a:rPr lang="en-US" altLang="ko-KR" dirty="0" smtClean="0">
                <a:ea typeface="Gulim" pitchFamily="34" charset="-127"/>
              </a:rPr>
              <a:t>TLP (Thread-level Parallelism)</a:t>
            </a:r>
          </a:p>
          <a:p>
            <a:pPr lvl="1"/>
            <a:r>
              <a:rPr lang="en-US" altLang="ko-KR" dirty="0" smtClean="0">
                <a:ea typeface="Gulim" pitchFamily="34" charset="-127"/>
              </a:rPr>
              <a:t>Multi-core and multiprocessors</a:t>
            </a:r>
          </a:p>
          <a:p>
            <a:pPr lvl="2"/>
            <a:r>
              <a:rPr lang="en-US" altLang="ko-KR" dirty="0" smtClean="0">
                <a:ea typeface="Gulim" pitchFamily="34" charset="-127"/>
              </a:rPr>
              <a:t>Cache coherence protocols</a:t>
            </a:r>
          </a:p>
          <a:p>
            <a:pPr lvl="1"/>
            <a:r>
              <a:rPr lang="en-US" altLang="ko-KR" dirty="0" smtClean="0">
                <a:ea typeface="Gulim" pitchFamily="34" charset="-127"/>
              </a:rPr>
              <a:t>Advanced topics in memory hierarchy</a:t>
            </a: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9418EA1-37EE-4D30-8569-C3A3C5A26896}" type="slidenum">
              <a:rPr lang="en-US" smtClean="0"/>
              <a:pPr/>
              <a:t>4</a:t>
            </a:fld>
            <a:endParaRPr lang="en-US" smtClean="0"/>
          </a:p>
        </p:txBody>
      </p:sp>
      <p:pic>
        <p:nvPicPr>
          <p:cNvPr id="5" name="Picture 19" descr="C:\Documents and Settings\Taeweon\My Documents\KU\ESCA\teaching\comp212_CA\Core_i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2514600"/>
            <a:ext cx="2541588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924800" cy="838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COM506 Computer Design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10600" cy="5336846"/>
          </a:xfrm>
        </p:spPr>
        <p:txBody>
          <a:bodyPr wrap="square">
            <a:spAutoFit/>
          </a:bodyPr>
          <a:lstStyle/>
          <a:p>
            <a:r>
              <a:rPr lang="en-US" altLang="ko-KR" dirty="0" smtClean="0">
                <a:ea typeface="Gulim" pitchFamily="34" charset="-127"/>
              </a:rPr>
              <a:t>Gain practical knowledge of CPU design </a:t>
            </a:r>
          </a:p>
          <a:p>
            <a:pPr lvl="1"/>
            <a:r>
              <a:rPr lang="en-US" altLang="ko-KR" dirty="0" smtClean="0">
                <a:solidFill>
                  <a:srgbClr val="FF6600"/>
                </a:solidFill>
                <a:ea typeface="Gulim" pitchFamily="34" charset="-127"/>
              </a:rPr>
              <a:t>Experiment with </a:t>
            </a:r>
            <a:r>
              <a:rPr lang="en-US" altLang="ko-KR" dirty="0" smtClean="0">
                <a:solidFill>
                  <a:srgbClr val="FF6600"/>
                </a:solidFill>
                <a:latin typeface="Courier New" pitchFamily="49" charset="0"/>
                <a:ea typeface="Gulim" pitchFamily="34" charset="-127"/>
                <a:cs typeface="Courier New" pitchFamily="49" charset="0"/>
              </a:rPr>
              <a:t>Lucida</a:t>
            </a:r>
          </a:p>
          <a:p>
            <a:pPr lvl="2"/>
            <a:r>
              <a:rPr lang="en-US" altLang="ko-KR" dirty="0" smtClean="0">
                <a:ea typeface="Gulim" pitchFamily="34" charset="-127"/>
              </a:rPr>
              <a:t>32-bit 5-stage RISC processor</a:t>
            </a:r>
          </a:p>
          <a:p>
            <a:pPr lvl="3"/>
            <a:r>
              <a:rPr lang="en-US" altLang="ko-KR" dirty="0" smtClean="0">
                <a:ea typeface="Gulim" pitchFamily="34" charset="-127"/>
              </a:rPr>
              <a:t>16-bit instructions (like Thumb mode in ARM)</a:t>
            </a:r>
          </a:p>
          <a:p>
            <a:pPr lvl="3"/>
            <a:r>
              <a:rPr lang="en-US" altLang="ko-KR" dirty="0" err="1" smtClean="0">
                <a:ea typeface="Gulim" pitchFamily="34" charset="-127"/>
              </a:rPr>
              <a:t>Adchips</a:t>
            </a:r>
            <a:r>
              <a:rPr lang="en-US" altLang="ko-KR" dirty="0" smtClean="0">
                <a:ea typeface="Gulim" pitchFamily="34" charset="-127"/>
              </a:rPr>
              <a:t> calls it an EISC (Expandable Instruction Set Computer) architecture</a:t>
            </a:r>
          </a:p>
          <a:p>
            <a:pPr lvl="4"/>
            <a:r>
              <a:rPr lang="en-US" altLang="ko-KR" dirty="0" smtClean="0">
                <a:ea typeface="Gulim" pitchFamily="34" charset="-127"/>
                <a:hlinkClick r:id="rId2"/>
              </a:rPr>
              <a:t>http://www.adc.co.kr</a:t>
            </a:r>
            <a:r>
              <a:rPr lang="en-US" altLang="ko-KR" dirty="0" smtClean="0">
                <a:ea typeface="Gulim" pitchFamily="34" charset="-127"/>
              </a:rPr>
              <a:t> </a:t>
            </a:r>
          </a:p>
          <a:p>
            <a:pPr lvl="2"/>
            <a:r>
              <a:rPr lang="en-US" altLang="ko-KR" dirty="0" smtClean="0">
                <a:ea typeface="Gulim" pitchFamily="34" charset="-127"/>
              </a:rPr>
              <a:t>Analysis of CPU source code written in Verilog-HDL </a:t>
            </a:r>
          </a:p>
          <a:p>
            <a:pPr lvl="2"/>
            <a:r>
              <a:rPr lang="en-US" altLang="ko-KR" dirty="0" smtClean="0">
                <a:ea typeface="Gulim" pitchFamily="34" charset="-127"/>
              </a:rPr>
              <a:t>Simulation &amp; FPGA-based emulation</a:t>
            </a:r>
          </a:p>
          <a:p>
            <a:pPr lvl="1"/>
            <a:r>
              <a:rPr lang="en-US" altLang="ko-KR" dirty="0" smtClean="0">
                <a:solidFill>
                  <a:srgbClr val="FF6600"/>
                </a:solidFill>
                <a:latin typeface="Courier New" pitchFamily="49" charset="0"/>
                <a:ea typeface="Gulim" pitchFamily="34" charset="-127"/>
                <a:cs typeface="Courier New" pitchFamily="49" charset="0"/>
              </a:rPr>
              <a:t>Lucida</a:t>
            </a:r>
            <a:r>
              <a:rPr lang="en-US" altLang="ko-KR" dirty="0" smtClean="0">
                <a:solidFill>
                  <a:srgbClr val="FF6600"/>
                </a:solidFill>
                <a:ea typeface="Gulim" pitchFamily="34" charset="-127"/>
              </a:rPr>
              <a:t> RTL change and verification for performance improvement</a:t>
            </a:r>
          </a:p>
          <a:p>
            <a:pPr lvl="2"/>
            <a:r>
              <a:rPr lang="en-US" altLang="ko-KR" dirty="0" smtClean="0">
                <a:ea typeface="Gulim" pitchFamily="34" charset="-127"/>
              </a:rPr>
              <a:t>Branch predictor</a:t>
            </a:r>
          </a:p>
          <a:p>
            <a:pPr lvl="2"/>
            <a:r>
              <a:rPr lang="en-US" altLang="ko-KR" dirty="0" smtClean="0">
                <a:ea typeface="Gulim" pitchFamily="34" charset="-127"/>
              </a:rPr>
              <a:t>Instruction queue w/ multi-cycle cache access</a:t>
            </a:r>
          </a:p>
          <a:p>
            <a:pPr lvl="2"/>
            <a:r>
              <a:rPr lang="en-US" altLang="ko-KR" dirty="0" smtClean="0">
                <a:ea typeface="Gulim" pitchFamily="34" charset="-127"/>
              </a:rPr>
              <a:t>Load/store queue</a:t>
            </a: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9418EA1-37EE-4D30-8569-C3A3C5A26896}" type="slidenum">
              <a:rPr lang="en-US" smtClean="0"/>
              <a:pPr/>
              <a:t>5</a:t>
            </a:fld>
            <a:endParaRPr lang="en-US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3509" y="5181600"/>
            <a:ext cx="1911891" cy="909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924800" cy="838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COM506 Computer Design (Cont)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381000" y="1305580"/>
            <a:ext cx="8077200" cy="3699474"/>
          </a:xfrm>
        </p:spPr>
        <p:txBody>
          <a:bodyPr wrap="square">
            <a:spAutoFit/>
          </a:bodyPr>
          <a:lstStyle/>
          <a:p>
            <a:r>
              <a:rPr lang="en-US" altLang="ko-KR" dirty="0" smtClean="0">
                <a:ea typeface="Gulim" pitchFamily="34" charset="-127"/>
              </a:rPr>
              <a:t>Seminar &amp; Discussion-based</a:t>
            </a:r>
          </a:p>
          <a:p>
            <a:pPr lvl="1"/>
            <a:r>
              <a:rPr lang="en-US" altLang="ko-KR" dirty="0" smtClean="0">
                <a:ea typeface="Gulim" pitchFamily="34" charset="-127"/>
              </a:rPr>
              <a:t>Not a lecture-based course</a:t>
            </a:r>
          </a:p>
          <a:p>
            <a:endParaRPr lang="en-US" altLang="ko-KR" dirty="0" smtClean="0">
              <a:ea typeface="Gulim" pitchFamily="34" charset="-127"/>
            </a:endParaRPr>
          </a:p>
          <a:p>
            <a:r>
              <a:rPr lang="en-US" altLang="ko-KR" dirty="0" smtClean="0">
                <a:ea typeface="Gulim" pitchFamily="34" charset="-127"/>
              </a:rPr>
              <a:t>Environment &amp; Tools</a:t>
            </a:r>
          </a:p>
          <a:p>
            <a:pPr lvl="1"/>
            <a:r>
              <a:rPr lang="en-US" altLang="ko-KR" dirty="0" smtClean="0">
                <a:ea typeface="Gulim" pitchFamily="34" charset="-127"/>
              </a:rPr>
              <a:t>Windows or </a:t>
            </a:r>
            <a:r>
              <a:rPr lang="en-US" altLang="ko-KR" dirty="0" smtClean="0">
                <a:ea typeface="Gulim" pitchFamily="34" charset="-127"/>
              </a:rPr>
              <a:t>Linux-based</a:t>
            </a:r>
            <a:endParaRPr lang="en-US" altLang="ko-KR" dirty="0" smtClean="0">
              <a:ea typeface="Gulim" pitchFamily="34" charset="-127"/>
            </a:endParaRPr>
          </a:p>
          <a:p>
            <a:pPr lvl="1"/>
            <a:r>
              <a:rPr lang="en-US" altLang="ko-KR" dirty="0" smtClean="0">
                <a:ea typeface="Gulim" pitchFamily="34" charset="-127"/>
              </a:rPr>
              <a:t>Simulations</a:t>
            </a:r>
            <a:r>
              <a:rPr lang="en-US" altLang="ko-KR" smtClean="0">
                <a:ea typeface="Gulim" pitchFamily="34" charset="-127"/>
              </a:rPr>
              <a:t>: </a:t>
            </a:r>
            <a:r>
              <a:rPr lang="en-US" altLang="ko-KR" smtClean="0">
                <a:ea typeface="Gulim" pitchFamily="34" charset="-127"/>
              </a:rPr>
              <a:t>ModelSim-XE (</a:t>
            </a:r>
            <a:r>
              <a:rPr lang="en-US" altLang="ko-KR" dirty="0" smtClean="0">
                <a:ea typeface="Gulim" pitchFamily="34" charset="-127"/>
              </a:rPr>
              <a:t>Xilinx Edition), ISE, Verilog-XL(?)</a:t>
            </a:r>
          </a:p>
          <a:p>
            <a:pPr lvl="1"/>
            <a:r>
              <a:rPr lang="en-US" altLang="ko-KR" dirty="0" smtClean="0">
                <a:ea typeface="Gulim" pitchFamily="34" charset="-127"/>
              </a:rPr>
              <a:t>Emulation: Virtex-5 or Virtex-6  </a:t>
            </a: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9418EA1-37EE-4D30-8569-C3A3C5A26896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Grading Policy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53000"/>
          </a:xfrm>
        </p:spPr>
        <p:txBody>
          <a:bodyPr/>
          <a:lstStyle/>
          <a:p>
            <a:pPr eaLnBrk="1" hangingPunct="1"/>
            <a:r>
              <a:rPr lang="en-US" altLang="ko-KR" dirty="0" smtClean="0">
                <a:ea typeface="Gulim" pitchFamily="34" charset="-127"/>
              </a:rPr>
              <a:t>No exams</a:t>
            </a:r>
          </a:p>
          <a:p>
            <a:pPr eaLnBrk="1" hangingPunct="1"/>
            <a:endParaRPr lang="en-US" altLang="ko-KR" dirty="0" smtClean="0">
              <a:ea typeface="Gulim" pitchFamily="34" charset="-127"/>
            </a:endParaRPr>
          </a:p>
          <a:p>
            <a:pPr eaLnBrk="1" hangingPunct="1"/>
            <a:r>
              <a:rPr lang="en-US" altLang="ko-KR" dirty="0" smtClean="0">
                <a:ea typeface="Gulim" pitchFamily="34" charset="-127"/>
              </a:rPr>
              <a:t>RTL Analysis &amp; Presentation: 30%</a:t>
            </a:r>
          </a:p>
          <a:p>
            <a:pPr eaLnBrk="1" hangingPunct="1"/>
            <a:endParaRPr lang="en-US" altLang="ko-KR" dirty="0" smtClean="0">
              <a:ea typeface="Gulim" pitchFamily="34" charset="-127"/>
            </a:endParaRPr>
          </a:p>
          <a:p>
            <a:pPr eaLnBrk="1" hangingPunct="1"/>
            <a:r>
              <a:rPr lang="en-US" altLang="ko-KR" dirty="0" smtClean="0">
                <a:ea typeface="Gulim" pitchFamily="34" charset="-127"/>
              </a:rPr>
              <a:t>Term Project: 50%</a:t>
            </a:r>
          </a:p>
          <a:p>
            <a:pPr lvl="1" eaLnBrk="1" hangingPunct="1"/>
            <a:r>
              <a:rPr lang="en-US" altLang="ko-KR" dirty="0" smtClean="0">
                <a:ea typeface="Gulim" pitchFamily="34" charset="-127"/>
              </a:rPr>
              <a:t>Branch predictor (?) RTL coding &amp; Validation</a:t>
            </a:r>
          </a:p>
          <a:p>
            <a:pPr lvl="1" eaLnBrk="1" hangingPunct="1"/>
            <a:endParaRPr lang="en-US" altLang="ko-KR" dirty="0" smtClean="0">
              <a:ea typeface="Gulim" pitchFamily="34" charset="-127"/>
            </a:endParaRPr>
          </a:p>
          <a:p>
            <a:pPr eaLnBrk="1" hangingPunct="1"/>
            <a:r>
              <a:rPr lang="en-US" altLang="ko-KR" dirty="0" smtClean="0">
                <a:solidFill>
                  <a:srgbClr val="FF0000"/>
                </a:solidFill>
                <a:ea typeface="Gulim" pitchFamily="34" charset="-127"/>
              </a:rPr>
              <a:t>Active </a:t>
            </a:r>
            <a:r>
              <a:rPr lang="en-US" altLang="ko-KR" dirty="0" smtClean="0">
                <a:ea typeface="Gulim" pitchFamily="34" charset="-127"/>
              </a:rPr>
              <a:t>Class Participation: 20%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F59270F-A3AE-4FDC-B09A-FBC9848CB4DF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udio">
  <a:themeElements>
    <a:clrScheme name="Studio 1">
      <a:dk1>
        <a:srgbClr val="000000"/>
      </a:dk1>
      <a:lt1>
        <a:srgbClr val="FFFFFF"/>
      </a:lt1>
      <a:dk2>
        <a:srgbClr val="336666"/>
      </a:dk2>
      <a:lt2>
        <a:srgbClr val="CCCC99"/>
      </a:lt2>
      <a:accent1>
        <a:srgbClr val="97CDCC"/>
      </a:accent1>
      <a:accent2>
        <a:srgbClr val="D6E0E0"/>
      </a:accent2>
      <a:accent3>
        <a:srgbClr val="FFFFFF"/>
      </a:accent3>
      <a:accent4>
        <a:srgbClr val="000000"/>
      </a:accent4>
      <a:accent5>
        <a:srgbClr val="C9E3E2"/>
      </a:accent5>
      <a:accent6>
        <a:srgbClr val="C2CBCB"/>
      </a:accent6>
      <a:hlink>
        <a:srgbClr val="99CC00"/>
      </a:hlink>
      <a:folHlink>
        <a:srgbClr val="336666"/>
      </a:folHlink>
    </a:clrScheme>
    <a:fontScheme name="Studio">
      <a:majorFont>
        <a:latin typeface="Arial Black"/>
        <a:ea typeface=""/>
        <a:cs typeface="Arial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Pct val="100000"/>
          <a:buFont typeface="Wingdings" pitchFamily="2" charset="2"/>
          <a:buChar char="n"/>
          <a:tabLst/>
          <a:defRPr kumimoji="0" lang="zh-TW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PMingLiU" pitchFamily="18" charset="-12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Pct val="100000"/>
          <a:buFont typeface="Wingdings" pitchFamily="2" charset="2"/>
          <a:buChar char="n"/>
          <a:tabLst/>
          <a:defRPr kumimoji="0" lang="zh-TW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PMingLiU" pitchFamily="18" charset="-120"/>
            <a:cs typeface="Arial" charset="0"/>
          </a:defRPr>
        </a:defPPr>
      </a:lstStyle>
    </a:lnDef>
  </a:objectDefaults>
  <a:extraClrSchemeLst>
    <a:extraClrScheme>
      <a:clrScheme name="Studio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5210</TotalTime>
  <Words>369</Words>
  <Application>Microsoft Office PowerPoint</Application>
  <PresentationFormat>On-screen Show (4:3)</PresentationFormat>
  <Paragraphs>92</Paragraphs>
  <Slides>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Studio</vt:lpstr>
      <vt:lpstr>Slide 1</vt:lpstr>
      <vt:lpstr>Course Information</vt:lpstr>
      <vt:lpstr>Undergrad-level Computer Architecture</vt:lpstr>
      <vt:lpstr>Graduate-level Computer Architecture</vt:lpstr>
      <vt:lpstr>COM506 Computer Design</vt:lpstr>
      <vt:lpstr>COM506 Computer Design (Cont)</vt:lpstr>
      <vt:lpstr>Grading Policy</vt:lpstr>
    </vt:vector>
  </TitlesOfParts>
  <Manager/>
  <Company>Georgia Tech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Topics in Embedded Systems</dc:title>
  <dc:creator>Taeweon Suh</dc:creator>
  <cp:keywords/>
  <dc:description/>
  <cp:lastModifiedBy>Taeweon Suh</cp:lastModifiedBy>
  <cp:revision>868</cp:revision>
  <cp:lastPrinted>1601-01-01T00:00:00Z</cp:lastPrinted>
  <dcterms:created xsi:type="dcterms:W3CDTF">2004-08-14T22:46:03Z</dcterms:created>
  <dcterms:modified xsi:type="dcterms:W3CDTF">2012-09-06T01:17:36Z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TC010730961033</vt:lpwstr>
  </property>
</Properties>
</file>