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268" r:id="rId2"/>
    <p:sldId id="288" r:id="rId3"/>
    <p:sldId id="289" r:id="rId4"/>
    <p:sldId id="257" r:id="rId5"/>
    <p:sldId id="286" r:id="rId6"/>
    <p:sldId id="287" r:id="rId7"/>
    <p:sldId id="271" r:id="rId8"/>
    <p:sldId id="274" r:id="rId9"/>
    <p:sldId id="276" r:id="rId10"/>
    <p:sldId id="273" r:id="rId11"/>
    <p:sldId id="277" r:id="rId12"/>
    <p:sldId id="275" r:id="rId13"/>
    <p:sldId id="272" r:id="rId14"/>
    <p:sldId id="278" r:id="rId15"/>
    <p:sldId id="279" r:id="rId16"/>
    <p:sldId id="283" r:id="rId17"/>
    <p:sldId id="284" r:id="rId18"/>
    <p:sldId id="291" r:id="rId19"/>
    <p:sldId id="280" r:id="rId20"/>
    <p:sldId id="281" r:id="rId21"/>
    <p:sldId id="285" r:id="rId22"/>
    <p:sldId id="290" r:id="rId23"/>
    <p:sldId id="270" r:id="rId2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535891B-94E6-4C80-8019-660EBCEBBDE9}">
          <p14:sldIdLst>
            <p14:sldId id="268"/>
          </p14:sldIdLst>
        </p14:section>
        <p14:section name="contents, paper_intro" id="{7308B960-7077-4514-AF32-35FF6A0DB86D}">
          <p14:sldIdLst>
            <p14:sldId id="288"/>
            <p14:sldId id="289"/>
          </p14:sldIdLst>
        </p14:section>
        <p14:section name="RAS intro" id="{CD81DFCA-F4E4-4BD6-8599-8FAB02B1D918}">
          <p14:sldIdLst>
            <p14:sldId id="257"/>
            <p14:sldId id="286"/>
            <p14:sldId id="287"/>
          </p14:sldIdLst>
        </p14:section>
        <p14:section name="Detecting Overflows and Wrong-Path on Conventional RAS" id="{2E9B1256-03D6-4F6D-8A07-D196D50E4D63}">
          <p14:sldIdLst>
            <p14:sldId id="271"/>
            <p14:sldId id="274"/>
            <p14:sldId id="276"/>
            <p14:sldId id="273"/>
            <p14:sldId id="277"/>
            <p14:sldId id="275"/>
            <p14:sldId id="272"/>
          </p14:sldIdLst>
        </p14:section>
        <p14:section name="SC-RAS and Reallocation Detecting" id="{0E17D0AF-7418-4822-9C00-7BEA89AFD505}">
          <p14:sldIdLst>
            <p14:sldId id="278"/>
            <p14:sldId id="279"/>
            <p14:sldId id="283"/>
            <p14:sldId id="284"/>
            <p14:sldId id="291"/>
            <p14:sldId id="280"/>
            <p14:sldId id="281"/>
            <p14:sldId id="285"/>
          </p14:sldIdLst>
        </p14:section>
        <p14:section name="Evaluation on Paper" id="{0FAE8884-B43B-4463-BA8A-747DE8856D56}">
          <p14:sldIdLst>
            <p14:sldId id="290"/>
          </p14:sldIdLst>
        </p14:section>
        <p14:section name="the end" id="{AF3CB3BE-C03E-4E74-B5AB-9A1933081E3C}">
          <p14:sldIdLst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577C0-CDF4-436C-8CD5-6D5C0F23E139}" type="datetimeFigureOut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750A9-8492-406C-BAB4-7C221D5C6E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600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8FFC-39C2-4CC0-B78F-A15B0468397A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8AEC-4E70-44F6-A57C-F74C451A6311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46A5-506C-4AE4-80BC-A7D41103782B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FE72-AF21-4F80-96ED-8EB76A7F0B43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8F42-4A08-4FF4-A230-F6DF568AA2EB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914-83A9-443A-BEAE-64E733D87D7B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227F-1705-451C-8453-F743BC5E2725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19D6-DF83-4595-97FF-4C382CA9849B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E42B-DCA3-4368-9247-2923338A6EAF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3D0963-32B5-4ED2-BEBC-EC965EEF39E7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0D69-8163-40EC-91B9-C08F9A925252}" type="datetime1">
              <a:rPr lang="ko-KR" altLang="en-US" smtClean="0"/>
              <a:t>2013-07-02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A42FD3C-31D5-42B7-A8AD-CF570F53FC9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9750D7-CD65-444C-B9FB-4069C7F22126}" type="datetime1">
              <a:rPr lang="ko-KR" altLang="en-US" smtClean="0"/>
              <a:t>2013-07-02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7200" dirty="0" smtClean="0"/>
              <a:t>Speculative Return Address Stack Management Revisited</a:t>
            </a:r>
            <a:endParaRPr lang="ko-KR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1847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altLang="ko-KR" sz="5400" dirty="0"/>
              <a:t>Simple </a:t>
            </a:r>
            <a:r>
              <a:rPr lang="en-US" altLang="ko-KR" sz="5400" dirty="0" smtClean="0"/>
              <a:t>RAS </a:t>
            </a:r>
            <a:r>
              <a:rPr lang="en-US" altLang="ko-KR" sz="5400" dirty="0"/>
              <a:t>w</a:t>
            </a:r>
            <a:r>
              <a:rPr lang="en-US" sz="5400" dirty="0" smtClean="0"/>
              <a:t>ith CD-TOS</a:t>
            </a:r>
            <a:endParaRPr lang="en-US" sz="5400" dirty="0"/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2267744" y="2875158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267744" y="2587126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2267744" y="2299094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>
            <a:off x="2267744" y="18448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3029744" y="18448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3090759" y="2124230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3419872" y="2129556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2267743" y="2011062"/>
            <a:ext cx="757473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5441555" y="2883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5441555" y="2595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5441555" y="2307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>
            <a:off x="5441555" y="18534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6203555" y="18534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4" name="오른쪽 화살표 63"/>
          <p:cNvSpPr/>
          <p:nvPr/>
        </p:nvSpPr>
        <p:spPr>
          <a:xfrm rot="10800000">
            <a:off x="6311818" y="2009643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6640931" y="2014969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5444343" y="2019688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0" name="직사각형 69"/>
          <p:cNvSpPr/>
          <p:nvPr/>
        </p:nvSpPr>
        <p:spPr>
          <a:xfrm>
            <a:off x="4997487" y="3212976"/>
            <a:ext cx="16501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RAS Overflow</a:t>
            </a:r>
            <a:endParaRPr lang="en-US" altLang="ko-K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9" name="오른쪽 화살표 38"/>
          <p:cNvSpPr/>
          <p:nvPr/>
        </p:nvSpPr>
        <p:spPr>
          <a:xfrm rot="10800000">
            <a:off x="3097336" y="2807721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3431908" y="2802414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5444722" y="2893172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2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541267" y="620688"/>
            <a:ext cx="757473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539552" y="332656"/>
            <a:ext cx="759188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6" name="오른쪽 화살표 75"/>
          <p:cNvSpPr/>
          <p:nvPr/>
        </p:nvSpPr>
        <p:spPr>
          <a:xfrm rot="10800000">
            <a:off x="6285666" y="2908989"/>
            <a:ext cx="330176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7" name="Text Box 53"/>
          <p:cNvSpPr txBox="1">
            <a:spLocks noChangeArrowheads="1"/>
          </p:cNvSpPr>
          <p:nvPr/>
        </p:nvSpPr>
        <p:spPr bwMode="auto">
          <a:xfrm>
            <a:off x="6635994" y="2903682"/>
            <a:ext cx="744318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78" name="직선 화살표 연결선 77"/>
          <p:cNvCxnSpPr/>
          <p:nvPr/>
        </p:nvCxnSpPr>
        <p:spPr>
          <a:xfrm flipH="1" flipV="1">
            <a:off x="1466572" y="476656"/>
            <a:ext cx="9084" cy="116078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97832" y="1475492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FW=0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466184" y="1475492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FW=1</a:t>
            </a:r>
            <a:endParaRPr lang="en-US" dirty="0"/>
          </a:p>
        </p:txBody>
      </p:sp>
      <p:sp>
        <p:nvSpPr>
          <p:cNvPr id="34" name="내용 개체 틀 2"/>
          <p:cNvSpPr>
            <a:spLocks noGrp="1"/>
          </p:cNvSpPr>
          <p:nvPr>
            <p:ph idx="1"/>
          </p:nvPr>
        </p:nvSpPr>
        <p:spPr>
          <a:xfrm>
            <a:off x="467544" y="3854654"/>
            <a:ext cx="8352928" cy="1446554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When FW=1, CD-TOS==TOS Overflow.</a:t>
            </a:r>
          </a:p>
          <a:p>
            <a:r>
              <a:rPr lang="en-US" altLang="ko-KR" sz="2400" dirty="0" smtClean="0"/>
              <a:t>When </a:t>
            </a:r>
            <a:r>
              <a:rPr lang="en-US" altLang="ko-KR" sz="2400" dirty="0" smtClean="0"/>
              <a:t>RAS overflow occurs, CD-TOS is incremented by 1.</a:t>
            </a:r>
          </a:p>
          <a:p>
            <a:endParaRPr lang="ko-KR" altLang="en-US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93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00053 0.1344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71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00017 0.1321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67052E-6 L -0.00087 -0.0536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68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83202E-6 L 0.00139 -0.0546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7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4" grpId="1" animBg="1"/>
      <p:bldP spid="65" grpId="0"/>
      <p:bldP spid="65" grpId="1"/>
      <p:bldP spid="66" grpId="0" animBg="1"/>
      <p:bldP spid="70" grpId="0"/>
      <p:bldP spid="68" grpId="0" animBg="1"/>
      <p:bldP spid="76" grpId="0" animBg="1"/>
      <p:bldP spid="76" grpId="1" animBg="1"/>
      <p:bldP spid="77" grpId="0"/>
      <p:bldP spid="77" grpId="1"/>
      <p:bldP spid="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539552" y="3315832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539552" y="3027800"/>
            <a:ext cx="759188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539552" y="2739768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>
            <a:off x="539552" y="228549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1301552" y="228549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4" name="오른쪽 화살표 63"/>
          <p:cNvSpPr/>
          <p:nvPr/>
        </p:nvSpPr>
        <p:spPr>
          <a:xfrm rot="10800000">
            <a:off x="1362567" y="3396030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1691680" y="3401356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532237" y="2451736"/>
            <a:ext cx="759188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auto">
          <a:xfrm>
            <a:off x="539552" y="3313894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2699792" y="3324458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2699792" y="3036426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2699792" y="2748394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2699792" y="22941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3461792" y="22941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8" name="오른쪽 화살표 67"/>
          <p:cNvSpPr/>
          <p:nvPr/>
        </p:nvSpPr>
        <p:spPr>
          <a:xfrm rot="10800000">
            <a:off x="3522807" y="338177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1" name="Text Box 53"/>
          <p:cNvSpPr txBox="1">
            <a:spLocks noChangeArrowheads="1"/>
          </p:cNvSpPr>
          <p:nvPr/>
        </p:nvSpPr>
        <p:spPr bwMode="auto">
          <a:xfrm>
            <a:off x="3851920" y="3387104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2702580" y="2460362"/>
            <a:ext cx="759212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4" name="Rectangle 11"/>
          <p:cNvSpPr>
            <a:spLocks noChangeArrowheads="1"/>
          </p:cNvSpPr>
          <p:nvPr/>
        </p:nvSpPr>
        <p:spPr bwMode="auto">
          <a:xfrm>
            <a:off x="4788024" y="3323108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4788024" y="3035076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4788024" y="2747044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>
            <a:off x="4788024" y="229277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5550024" y="229277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9" name="오른쪽 화살표 78"/>
          <p:cNvSpPr/>
          <p:nvPr/>
        </p:nvSpPr>
        <p:spPr>
          <a:xfrm rot="10800000">
            <a:off x="5611039" y="242088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0" name="Text Box 53"/>
          <p:cNvSpPr txBox="1">
            <a:spLocks noChangeArrowheads="1"/>
          </p:cNvSpPr>
          <p:nvPr/>
        </p:nvSpPr>
        <p:spPr bwMode="auto">
          <a:xfrm>
            <a:off x="5940152" y="2426214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4790812" y="2459012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2" name="Rectangle 11"/>
          <p:cNvSpPr>
            <a:spLocks noChangeArrowheads="1"/>
          </p:cNvSpPr>
          <p:nvPr/>
        </p:nvSpPr>
        <p:spPr bwMode="auto">
          <a:xfrm>
            <a:off x="6809707" y="3341122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3" name="Rectangle 12"/>
          <p:cNvSpPr>
            <a:spLocks noChangeArrowheads="1"/>
          </p:cNvSpPr>
          <p:nvPr/>
        </p:nvSpPr>
        <p:spPr bwMode="auto">
          <a:xfrm>
            <a:off x="6809707" y="3053090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4" name="Rectangle 13"/>
          <p:cNvSpPr>
            <a:spLocks noChangeArrowheads="1"/>
          </p:cNvSpPr>
          <p:nvPr/>
        </p:nvSpPr>
        <p:spPr bwMode="auto">
          <a:xfrm>
            <a:off x="6809707" y="2765058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5" name="Line 14"/>
          <p:cNvSpPr>
            <a:spLocks noChangeShapeType="1"/>
          </p:cNvSpPr>
          <p:nvPr/>
        </p:nvSpPr>
        <p:spPr bwMode="auto">
          <a:xfrm>
            <a:off x="6804248" y="231078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>
            <a:off x="7571707" y="231078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7" name="오른쪽 화살표 86"/>
          <p:cNvSpPr/>
          <p:nvPr/>
        </p:nvSpPr>
        <p:spPr>
          <a:xfrm rot="10800000">
            <a:off x="7632722" y="276502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8" name="Text Box 53"/>
          <p:cNvSpPr txBox="1">
            <a:spLocks noChangeArrowheads="1"/>
          </p:cNvSpPr>
          <p:nvPr/>
        </p:nvSpPr>
        <p:spPr bwMode="auto">
          <a:xfrm>
            <a:off x="7961835" y="277035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6812495" y="2477026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0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1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2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4" name="Rectangle 11"/>
          <p:cNvSpPr>
            <a:spLocks noChangeArrowheads="1"/>
          </p:cNvSpPr>
          <p:nvPr/>
        </p:nvSpPr>
        <p:spPr bwMode="auto">
          <a:xfrm>
            <a:off x="539552" y="332656"/>
            <a:ext cx="759188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03" name="직선 화살표 연결선 102"/>
          <p:cNvCxnSpPr/>
          <p:nvPr/>
        </p:nvCxnSpPr>
        <p:spPr>
          <a:xfrm>
            <a:off x="1475656" y="468434"/>
            <a:ext cx="0" cy="1232374"/>
          </a:xfrm>
          <a:prstGeom prst="straightConnector1">
            <a:avLst/>
          </a:prstGeom>
          <a:ln w="349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altLang="ko-KR" sz="5400" dirty="0"/>
              <a:t>Simple </a:t>
            </a:r>
            <a:r>
              <a:rPr lang="en-US" altLang="ko-KR" sz="5400" dirty="0" smtClean="0"/>
              <a:t>RAS </a:t>
            </a:r>
            <a:r>
              <a:rPr lang="en-US" altLang="ko-KR" sz="5400" dirty="0"/>
              <a:t>w</a:t>
            </a:r>
            <a:r>
              <a:rPr lang="en-US" sz="5400" dirty="0" smtClean="0"/>
              <a:t>ith CD-TOS</a:t>
            </a:r>
            <a:endParaRPr lang="en-US" sz="5400" dirty="0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1356904" y="3031716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1691680" y="3017204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오른쪽 화살표 57"/>
          <p:cNvSpPr/>
          <p:nvPr/>
        </p:nvSpPr>
        <p:spPr>
          <a:xfrm rot="10800000">
            <a:off x="3490482" y="3038950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3825258" y="3033064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4" name="오른쪽 화살표 103"/>
          <p:cNvSpPr/>
          <p:nvPr/>
        </p:nvSpPr>
        <p:spPr>
          <a:xfrm rot="10800000">
            <a:off x="5578714" y="3040342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5913490" y="3034456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6" name="오른쪽 화살표 105"/>
          <p:cNvSpPr/>
          <p:nvPr/>
        </p:nvSpPr>
        <p:spPr>
          <a:xfrm rot="10800000">
            <a:off x="7603564" y="3043342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7938340" y="3037456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9552" y="1896580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2699792" y="1896580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FW=1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4788024" y="1896580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FW=1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834336" y="1908206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FW=1</a:t>
            </a:r>
            <a:endParaRPr lang="en-US" dirty="0"/>
          </a:p>
        </p:txBody>
      </p: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5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539552" y="620688"/>
            <a:ext cx="759188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65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32316E-6 L 0.00035 -0.132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63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14758E-6 L -0.00035 -0.135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5258E-6 L 0.00104 0.0400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98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0.00035 0.037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5258E-6 L 0.00104 0.04001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989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0.00035 0.0377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7" grpId="0" animBg="1"/>
      <p:bldP spid="53" grpId="0" animBg="1"/>
      <p:bldP spid="54" grpId="0" animBg="1"/>
      <p:bldP spid="67" grpId="0" animBg="1"/>
      <p:bldP spid="68" grpId="0" animBg="1"/>
      <p:bldP spid="68" grpId="1" animBg="1"/>
      <p:bldP spid="71" grpId="0"/>
      <p:bldP spid="71" grpId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0" grpId="0"/>
      <p:bldP spid="80" grpId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7" grpId="1" animBg="1"/>
      <p:bldP spid="88" grpId="0"/>
      <p:bldP spid="88" grpId="1"/>
      <p:bldP spid="89" grpId="0" animBg="1"/>
      <p:bldP spid="58" grpId="0" animBg="1"/>
      <p:bldP spid="73" grpId="0"/>
      <p:bldP spid="104" grpId="0" animBg="1"/>
      <p:bldP spid="105" grpId="0"/>
      <p:bldP spid="106" grpId="0" animBg="1"/>
      <p:bldP spid="107" grpId="0"/>
      <p:bldP spid="109" grpId="0"/>
      <p:bldP spid="110" grpId="0"/>
      <p:bldP spid="1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altLang="ko-KR" sz="5400" dirty="0"/>
              <a:t>Simple </a:t>
            </a:r>
            <a:r>
              <a:rPr lang="en-US" altLang="ko-KR" sz="5400" dirty="0" smtClean="0"/>
              <a:t>RAS w</a:t>
            </a:r>
            <a:r>
              <a:rPr lang="en-US" sz="5400" dirty="0" smtClean="0"/>
              <a:t>ith CD-TOS</a:t>
            </a:r>
            <a:endParaRPr lang="en-US" sz="5400" dirty="0"/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2267744" y="2875158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267744" y="2587126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2267744" y="2299094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>
            <a:off x="2267744" y="18448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3029744" y="18448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3090759" y="252930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3419872" y="2534634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2261007" y="2011062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9" name="오른쪽 화살표 38"/>
          <p:cNvSpPr/>
          <p:nvPr/>
        </p:nvSpPr>
        <p:spPr>
          <a:xfrm rot="10800000">
            <a:off x="3097336" y="2665790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3431908" y="2671116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902750" y="3172906"/>
            <a:ext cx="20541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RAS Underflow</a:t>
            </a:r>
            <a:endParaRPr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441555" y="2884906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5441555" y="25968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5441555" y="23088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5441555" y="18545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6203555" y="18545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3" name="오른쪽 화살표 32"/>
          <p:cNvSpPr/>
          <p:nvPr/>
        </p:nvSpPr>
        <p:spPr>
          <a:xfrm rot="10800000">
            <a:off x="6228184" y="249289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4" name="Text Box 53"/>
          <p:cNvSpPr txBox="1">
            <a:spLocks noChangeArrowheads="1"/>
          </p:cNvSpPr>
          <p:nvPr/>
        </p:nvSpPr>
        <p:spPr bwMode="auto">
          <a:xfrm>
            <a:off x="6557297" y="249822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5434818" y="2020810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>
            <a:off x="544056" y="620688"/>
            <a:ext cx="754684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539552" y="332656"/>
            <a:ext cx="759188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2" name="오른쪽 화살표 71"/>
          <p:cNvSpPr/>
          <p:nvPr/>
        </p:nvSpPr>
        <p:spPr>
          <a:xfrm rot="10800000">
            <a:off x="6234470" y="2670024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cxnSp>
        <p:nvCxnSpPr>
          <p:cNvPr id="74" name="직선 화살표 연결선 73"/>
          <p:cNvCxnSpPr/>
          <p:nvPr/>
        </p:nvCxnSpPr>
        <p:spPr>
          <a:xfrm>
            <a:off x="1475656" y="468434"/>
            <a:ext cx="0" cy="1232374"/>
          </a:xfrm>
          <a:prstGeom prst="straightConnector1">
            <a:avLst/>
          </a:prstGeom>
          <a:ln w="349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267744" y="1484784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436096" y="1484784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FW=0</a:t>
            </a:r>
            <a:endParaRPr lang="en-US" dirty="0"/>
          </a:p>
        </p:txBody>
      </p:sp>
      <p:sp>
        <p:nvSpPr>
          <p:cNvPr id="36" name="내용 개체 틀 2"/>
          <p:cNvSpPr>
            <a:spLocks noGrp="1"/>
          </p:cNvSpPr>
          <p:nvPr>
            <p:ph idx="1"/>
          </p:nvPr>
        </p:nvSpPr>
        <p:spPr>
          <a:xfrm>
            <a:off x="467544" y="3854654"/>
            <a:ext cx="8219256" cy="1446554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When RAS underflow occurs, CD-TOS is decremented by 1. </a:t>
            </a:r>
          </a:p>
          <a:p>
            <a:endParaRPr lang="ko-KR" altLang="en-US" sz="2400" dirty="0"/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6540948" y="2658398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57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5258E-6 L 0.00104 0.0400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98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0.00035 0.037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0033 0.0439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219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0.00035 0.037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3" grpId="1" animBg="1"/>
      <p:bldP spid="34" grpId="0"/>
      <p:bldP spid="34" grpId="1"/>
      <p:bldP spid="35" grpId="0" animBg="1"/>
      <p:bldP spid="72" grpId="0" animBg="1"/>
      <p:bldP spid="72" grpId="1" animBg="1"/>
      <p:bldP spid="76" grpId="0"/>
      <p:bldP spid="43" grpId="0"/>
      <p:bldP spid="4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ko-KR" sz="5400" dirty="0" smtClean="0"/>
              <a:t>CT-RAS Recovery</a:t>
            </a:r>
            <a:endParaRPr lang="en-US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08" y="836712"/>
            <a:ext cx="7200000" cy="285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3466002" y="1116118"/>
            <a:ext cx="511882" cy="3600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23928" y="7554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Wrong Path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508104" y="1196752"/>
            <a:ext cx="457926" cy="27144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36096" y="8994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ORed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5957404" y="1472918"/>
            <a:ext cx="973608" cy="73240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6931012" y="2205320"/>
            <a:ext cx="228963" cy="83776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67544" y="3854654"/>
            <a:ext cx="8219256" cy="1446554"/>
          </a:xfrm>
        </p:spPr>
        <p:txBody>
          <a:bodyPr>
            <a:normAutofit fontScale="92500"/>
          </a:bodyPr>
          <a:lstStyle/>
          <a:p>
            <a:r>
              <a:rPr lang="en-US" altLang="ko-KR" sz="2400" dirty="0" smtClean="0"/>
              <a:t>Simple RAS with extra local check point mechanism(</a:t>
            </a:r>
            <a:r>
              <a:rPr lang="en-US" altLang="ko-KR" sz="2400" dirty="0" err="1" smtClean="0"/>
              <a:t>CheckTOS</a:t>
            </a:r>
            <a:r>
              <a:rPr lang="en-US" altLang="ko-KR" sz="2400" dirty="0" smtClean="0"/>
              <a:t>).</a:t>
            </a:r>
            <a:endParaRPr lang="en-US" altLang="ko-KR" sz="2400" dirty="0"/>
          </a:p>
          <a:p>
            <a:pPr lvl="1"/>
            <a:r>
              <a:rPr lang="en-US" altLang="ko-KR" sz="1400" dirty="0" smtClean="0"/>
              <a:t>Every entry in the RAS is augmented with a corruption </a:t>
            </a:r>
            <a:r>
              <a:rPr lang="en-US" altLang="ko-KR" sz="1400" dirty="0" smtClean="0"/>
              <a:t>bit.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When Corruption is detected, every bits between Current CTOS (</a:t>
            </a:r>
            <a:r>
              <a:rPr lang="en-US" altLang="ko-KR" sz="1400" dirty="0" err="1" smtClean="0"/>
              <a:t>CTOSc</a:t>
            </a:r>
            <a:r>
              <a:rPr lang="en-US" altLang="ko-KR" sz="1400" dirty="0" smtClean="0"/>
              <a:t>) and Recover CTOS (</a:t>
            </a:r>
            <a:r>
              <a:rPr lang="en-US" altLang="ko-KR" sz="1400" dirty="0" err="1" smtClean="0"/>
              <a:t>CTOSr</a:t>
            </a:r>
            <a:r>
              <a:rPr lang="en-US" altLang="ko-KR" sz="1400" dirty="0" smtClean="0"/>
              <a:t>) is </a:t>
            </a:r>
            <a:r>
              <a:rPr lang="en-US" altLang="ko-KR" sz="1400" dirty="0" err="1" smtClean="0"/>
              <a:t>Ored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 err="1" smtClean="0"/>
              <a:t>ORed</a:t>
            </a:r>
            <a:r>
              <a:rPr lang="en-US" altLang="ko-KR" sz="1400" dirty="0" smtClean="0"/>
              <a:t> value (corrupt Vector) will be updated to every corruption </a:t>
            </a:r>
            <a:r>
              <a:rPr lang="en-US" altLang="ko-KR" sz="1400" dirty="0" smtClean="0"/>
              <a:t>bits.</a:t>
            </a:r>
            <a:endParaRPr lang="en-US" altLang="ko-KR" sz="1400" dirty="0" smtClean="0"/>
          </a:p>
          <a:p>
            <a:endParaRPr lang="ko-KR" altLang="en-US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9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39552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53955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130155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26" name="오른쪽 화살표 25"/>
          <p:cNvSpPr/>
          <p:nvPr/>
        </p:nvSpPr>
        <p:spPr>
          <a:xfrm rot="10800000">
            <a:off x="1362567" y="325132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1697139" y="3246019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SD-RAS PUSH</a:t>
            </a:r>
            <a:endParaRPr lang="en-US" sz="5400" dirty="0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555776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2555776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2555776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3317776" y="23496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8" name="오른쪽 화살표 37"/>
          <p:cNvSpPr/>
          <p:nvPr/>
        </p:nvSpPr>
        <p:spPr>
          <a:xfrm rot="10800000">
            <a:off x="3378791" y="3354102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3707904" y="3348795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25491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4525491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3" name="Rectangle 13"/>
          <p:cNvSpPr>
            <a:spLocks noChangeArrowheads="1"/>
          </p:cNvSpPr>
          <p:nvPr/>
        </p:nvSpPr>
        <p:spPr bwMode="auto">
          <a:xfrm>
            <a:off x="4525491" y="27311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4525491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5287491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6" name="오른쪽 화살표 45"/>
          <p:cNvSpPr/>
          <p:nvPr/>
        </p:nvSpPr>
        <p:spPr>
          <a:xfrm rot="10800000">
            <a:off x="5348506" y="2747270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5657579" y="2725129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2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544056" y="620688"/>
            <a:ext cx="757496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539552" y="332656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79" name="직선 화살표 연결선 78"/>
          <p:cNvCxnSpPr/>
          <p:nvPr/>
        </p:nvCxnSpPr>
        <p:spPr>
          <a:xfrm flipH="1" flipV="1">
            <a:off x="1466572" y="476656"/>
            <a:ext cx="9084" cy="116078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구부러진 연결선 2"/>
          <p:cNvCxnSpPr>
            <a:endCxn id="9" idx="1"/>
          </p:cNvCxnSpPr>
          <p:nvPr/>
        </p:nvCxnSpPr>
        <p:spPr>
          <a:xfrm rot="5400000">
            <a:off x="528449" y="3440103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구부러진 연결선 52"/>
          <p:cNvCxnSpPr>
            <a:stCxn id="31" idx="1"/>
            <a:endCxn id="30" idx="1"/>
          </p:cNvCxnSpPr>
          <p:nvPr/>
        </p:nvCxnSpPr>
        <p:spPr>
          <a:xfrm rot="10800000" flipV="1">
            <a:off x="2555776" y="3163174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구부러진 연결선 66"/>
          <p:cNvCxnSpPr>
            <a:stCxn id="43" idx="1"/>
            <a:endCxn id="42" idx="1"/>
          </p:cNvCxnSpPr>
          <p:nvPr/>
        </p:nvCxnSpPr>
        <p:spPr>
          <a:xfrm rot="10800000" flipV="1">
            <a:off x="4525491" y="2875142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구부러진 연결선 67"/>
          <p:cNvCxnSpPr>
            <a:stCxn id="42" idx="1"/>
            <a:endCxn id="41" idx="1"/>
          </p:cNvCxnSpPr>
          <p:nvPr/>
        </p:nvCxnSpPr>
        <p:spPr>
          <a:xfrm rot="10800000" flipV="1">
            <a:off x="4525491" y="3163174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구부러진 연결선 75"/>
          <p:cNvCxnSpPr/>
          <p:nvPr/>
        </p:nvCxnSpPr>
        <p:spPr>
          <a:xfrm rot="5400000">
            <a:off x="2551023" y="3433753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구부러진 연결선 76"/>
          <p:cNvCxnSpPr/>
          <p:nvPr/>
        </p:nvCxnSpPr>
        <p:spPr>
          <a:xfrm rot="5400000">
            <a:off x="4533339" y="3433753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6660232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0" name="Rectangle 12"/>
          <p:cNvSpPr>
            <a:spLocks noChangeArrowheads="1"/>
          </p:cNvSpPr>
          <p:nvPr/>
        </p:nvSpPr>
        <p:spPr bwMode="auto">
          <a:xfrm>
            <a:off x="6660232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6660232" y="27311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2" name="Line 14"/>
          <p:cNvSpPr>
            <a:spLocks noChangeShapeType="1"/>
          </p:cNvSpPr>
          <p:nvPr/>
        </p:nvSpPr>
        <p:spPr bwMode="auto">
          <a:xfrm>
            <a:off x="666023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>
            <a:off x="742223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4" name="오른쪽 화살표 83"/>
          <p:cNvSpPr/>
          <p:nvPr/>
        </p:nvSpPr>
        <p:spPr>
          <a:xfrm rot="10800000">
            <a:off x="7491873" y="242088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7820986" y="2398747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6663020" y="2443110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6" name="오른쪽 화살표 95"/>
          <p:cNvSpPr/>
          <p:nvPr/>
        </p:nvSpPr>
        <p:spPr>
          <a:xfrm rot="10800000">
            <a:off x="1360215" y="2862461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1694787" y="2848737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오른쪽 화살표 97"/>
          <p:cNvSpPr/>
          <p:nvPr/>
        </p:nvSpPr>
        <p:spPr>
          <a:xfrm rot="10800000">
            <a:off x="3368847" y="2971872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9" name="Text Box 53"/>
          <p:cNvSpPr txBox="1">
            <a:spLocks noChangeArrowheads="1"/>
          </p:cNvSpPr>
          <p:nvPr/>
        </p:nvSpPr>
        <p:spPr bwMode="auto">
          <a:xfrm>
            <a:off x="3703419" y="2942546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오른쪽 화살표 99"/>
          <p:cNvSpPr/>
          <p:nvPr/>
        </p:nvSpPr>
        <p:spPr>
          <a:xfrm rot="10800000">
            <a:off x="5356496" y="2348880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1" name="Text Box 53"/>
          <p:cNvSpPr txBox="1">
            <a:spLocks noChangeArrowheads="1"/>
          </p:cNvSpPr>
          <p:nvPr/>
        </p:nvSpPr>
        <p:spPr bwMode="auto">
          <a:xfrm>
            <a:off x="5691068" y="2335156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2" name="오른쪽 화살표 101"/>
          <p:cNvSpPr/>
          <p:nvPr/>
        </p:nvSpPr>
        <p:spPr>
          <a:xfrm rot="10800000">
            <a:off x="7492353" y="3301144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3" name="Text Box 53"/>
          <p:cNvSpPr txBox="1">
            <a:spLocks noChangeArrowheads="1"/>
          </p:cNvSpPr>
          <p:nvPr/>
        </p:nvSpPr>
        <p:spPr bwMode="auto">
          <a:xfrm>
            <a:off x="7826925" y="3277895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4" name="구부러진 연결선 103"/>
          <p:cNvCxnSpPr/>
          <p:nvPr/>
        </p:nvCxnSpPr>
        <p:spPr>
          <a:xfrm rot="10800000" flipV="1">
            <a:off x="6660232" y="2886844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구부러진 연결선 104"/>
          <p:cNvCxnSpPr/>
          <p:nvPr/>
        </p:nvCxnSpPr>
        <p:spPr>
          <a:xfrm rot="10800000" flipV="1">
            <a:off x="6660232" y="3174876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구부러진 연결선 105"/>
          <p:cNvCxnSpPr/>
          <p:nvPr/>
        </p:nvCxnSpPr>
        <p:spPr>
          <a:xfrm rot="5400000">
            <a:off x="6668080" y="3445455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구부러진 연결선 106"/>
          <p:cNvCxnSpPr/>
          <p:nvPr/>
        </p:nvCxnSpPr>
        <p:spPr>
          <a:xfrm rot="10800000" flipV="1">
            <a:off x="6650707" y="2564904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내용 개체 틀 2"/>
          <p:cNvSpPr>
            <a:spLocks noGrp="1"/>
          </p:cNvSpPr>
          <p:nvPr>
            <p:ph idx="1"/>
          </p:nvPr>
        </p:nvSpPr>
        <p:spPr>
          <a:xfrm>
            <a:off x="467544" y="3854654"/>
            <a:ext cx="8219256" cy="1446554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dirty="0" smtClean="0"/>
              <a:t>Self Detection RAS  is proposed by </a:t>
            </a:r>
            <a:r>
              <a:rPr lang="en-US" altLang="ko-KR" sz="2400" dirty="0" err="1" smtClean="0"/>
              <a:t>Jourdan</a:t>
            </a:r>
            <a:r>
              <a:rPr lang="en-US" altLang="ko-KR" sz="2400" dirty="0" smtClean="0"/>
              <a:t> et al.</a:t>
            </a:r>
          </a:p>
          <a:p>
            <a:r>
              <a:rPr lang="en-US" altLang="ko-KR" sz="2400" dirty="0" smtClean="0"/>
              <a:t>The SC-RAS explicitly links each RAS entry to the logically lower RAS entry using a next-on-stack (NOS</a:t>
            </a:r>
            <a:r>
              <a:rPr lang="en-US" altLang="ko-KR" sz="2400" dirty="0" smtClean="0"/>
              <a:t>).</a:t>
            </a:r>
            <a:endParaRPr lang="en-US" altLang="ko-KR" sz="2400" dirty="0" smtClean="0"/>
          </a:p>
          <a:p>
            <a:r>
              <a:rPr lang="en-US" altLang="ko-KR" sz="2400" dirty="0" smtClean="0"/>
              <a:t>The next entry to allocate is indicated by the NEXT </a:t>
            </a:r>
            <a:r>
              <a:rPr lang="en-US" altLang="ko-KR" sz="2400" dirty="0" smtClean="0"/>
              <a:t>pointer.</a:t>
            </a:r>
            <a:endParaRPr lang="ko-KR" altLang="en-US" sz="24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73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301 L 0.00087 -0.0592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8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-0.00185 L 4.72222E-6 -0.0557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5.55112E-17 L 0.00209 -0.0613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07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139 L -0.00469 -0.057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 animBg="1"/>
      <p:bldP spid="98" grpId="0" animBg="1"/>
      <p:bldP spid="99" grpId="0"/>
      <p:bldP spid="100" grpId="0" animBg="1"/>
      <p:bldP spid="101" grpId="0"/>
      <p:bldP spid="102" grpId="0" animBg="1"/>
      <p:bldP spid="1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SD-RAS POP</a:t>
            </a:r>
            <a:endParaRPr lang="en-US" sz="5400" dirty="0"/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2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544056" y="620688"/>
            <a:ext cx="759212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539552" y="332656"/>
            <a:ext cx="763716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1400248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0" name="Rectangle 12"/>
          <p:cNvSpPr>
            <a:spLocks noChangeArrowheads="1"/>
          </p:cNvSpPr>
          <p:nvPr/>
        </p:nvSpPr>
        <p:spPr bwMode="auto">
          <a:xfrm>
            <a:off x="1400248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1400248" y="27311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2" name="Line 14"/>
          <p:cNvSpPr>
            <a:spLocks noChangeShapeType="1"/>
          </p:cNvSpPr>
          <p:nvPr/>
        </p:nvSpPr>
        <p:spPr bwMode="auto">
          <a:xfrm>
            <a:off x="1400248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>
            <a:off x="2162248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4" name="오른쪽 화살표 83"/>
          <p:cNvSpPr/>
          <p:nvPr/>
        </p:nvSpPr>
        <p:spPr>
          <a:xfrm rot="10800000">
            <a:off x="2231889" y="3308233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2561002" y="3275459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1403036" y="2443110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02" name="오른쪽 화살표 101"/>
          <p:cNvSpPr/>
          <p:nvPr/>
        </p:nvSpPr>
        <p:spPr>
          <a:xfrm rot="10800000">
            <a:off x="2235769" y="297909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3" name="Text Box 53"/>
          <p:cNvSpPr txBox="1">
            <a:spLocks noChangeArrowheads="1"/>
          </p:cNvSpPr>
          <p:nvPr/>
        </p:nvSpPr>
        <p:spPr bwMode="auto">
          <a:xfrm>
            <a:off x="2570341" y="2955844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4" name="구부러진 연결선 103"/>
          <p:cNvCxnSpPr/>
          <p:nvPr/>
        </p:nvCxnSpPr>
        <p:spPr>
          <a:xfrm rot="10800000" flipV="1">
            <a:off x="1400248" y="2886844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구부러진 연결선 104"/>
          <p:cNvCxnSpPr/>
          <p:nvPr/>
        </p:nvCxnSpPr>
        <p:spPr>
          <a:xfrm rot="10800000" flipV="1">
            <a:off x="1400248" y="3174876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구부러진 연결선 106"/>
          <p:cNvCxnSpPr/>
          <p:nvPr/>
        </p:nvCxnSpPr>
        <p:spPr>
          <a:xfrm rot="10800000" flipV="1">
            <a:off x="1390723" y="2564904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/>
          <p:nvPr/>
        </p:nvCxnSpPr>
        <p:spPr>
          <a:xfrm>
            <a:off x="1475656" y="468434"/>
            <a:ext cx="0" cy="1232374"/>
          </a:xfrm>
          <a:prstGeom prst="straightConnector1">
            <a:avLst/>
          </a:prstGeom>
          <a:ln w="349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1405632" y="3304034"/>
            <a:ext cx="744279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06" name="구부러진 연결선 105"/>
          <p:cNvCxnSpPr>
            <a:stCxn id="78" idx="1"/>
            <a:endCxn id="86" idx="1"/>
          </p:cNvCxnSpPr>
          <p:nvPr/>
        </p:nvCxnSpPr>
        <p:spPr>
          <a:xfrm rot="10800000" flipH="1">
            <a:off x="1400248" y="2587110"/>
            <a:ext cx="2788" cy="864096"/>
          </a:xfrm>
          <a:prstGeom prst="curvedConnector3">
            <a:avLst>
              <a:gd name="adj1" fmla="val 14348996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내용 개체 틀 2"/>
          <p:cNvSpPr>
            <a:spLocks noGrp="1"/>
          </p:cNvSpPr>
          <p:nvPr>
            <p:ph idx="1"/>
          </p:nvPr>
        </p:nvSpPr>
        <p:spPr>
          <a:xfrm>
            <a:off x="3491880" y="1084621"/>
            <a:ext cx="5194920" cy="4216587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By tracking the NOS, SC-RAS Pops its </a:t>
            </a:r>
            <a:r>
              <a:rPr lang="en-US" altLang="ko-KR" sz="2400" dirty="0" smtClean="0"/>
              <a:t>Prediction.</a:t>
            </a:r>
          </a:p>
          <a:p>
            <a:r>
              <a:rPr lang="en-US" altLang="ko-KR" sz="2400" dirty="0" smtClean="0"/>
              <a:t>When RAS Pop, NEXT will be not decremented.</a:t>
            </a:r>
            <a:endParaRPr lang="en-US" altLang="ko-KR" sz="2400" dirty="0" smtClean="0"/>
          </a:p>
          <a:p>
            <a:endParaRPr lang="ko-KR" altLang="en-US" sz="24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92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0.00035 -0.141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71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00034 -0.138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2411760" y="2148538"/>
            <a:ext cx="6696744" cy="156849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altLang="ko-KR" sz="5400" dirty="0"/>
              <a:t>SD-RAS Advantage</a:t>
            </a:r>
            <a:endParaRPr lang="en-US" sz="5400" dirty="0"/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755576" y="332656"/>
            <a:ext cx="2724720" cy="181588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Conditional Call (Predict miss)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(Detect Predict miss)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Return</a:t>
            </a:r>
            <a:endParaRPr lang="en-US" sz="1600" b="1" dirty="0">
              <a:latin typeface="+mj-lt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755576" y="3292954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55576" y="2996984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755576" y="226262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1517576" y="226262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9" name="오른쪽 화살표 38"/>
          <p:cNvSpPr/>
          <p:nvPr/>
        </p:nvSpPr>
        <p:spPr>
          <a:xfrm rot="10800000">
            <a:off x="1591662" y="299581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1920775" y="2973677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2483768" y="3297681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483768" y="3001711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483768" y="2721617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2483768" y="2267347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>
            <a:off x="3245768" y="2267347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8" name="오른쪽 화살표 47"/>
          <p:cNvSpPr/>
          <p:nvPr/>
        </p:nvSpPr>
        <p:spPr>
          <a:xfrm rot="10800000">
            <a:off x="3319854" y="270778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3648967" y="2685645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139952" y="3297681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4139952" y="3001711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4139952" y="2721617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4139952" y="2267347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4901952" y="2267347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4976038" y="2988617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5305151" y="2966476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5860532" y="3297681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5860532" y="3001711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5860532" y="2721617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>
            <a:off x="5860532" y="2267347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6622532" y="2267347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4" name="오른쪽 화살표 63"/>
          <p:cNvSpPr/>
          <p:nvPr/>
        </p:nvSpPr>
        <p:spPr>
          <a:xfrm rot="10800000">
            <a:off x="6696618" y="3264800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7025731" y="3242659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7516716" y="3307206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7516716" y="3011236"/>
            <a:ext cx="762000" cy="288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7516716" y="27311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9" name="Line 14"/>
          <p:cNvSpPr>
            <a:spLocks noChangeShapeType="1"/>
          </p:cNvSpPr>
          <p:nvPr/>
        </p:nvSpPr>
        <p:spPr bwMode="auto">
          <a:xfrm>
            <a:off x="7516716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0" name="Line 15"/>
          <p:cNvSpPr>
            <a:spLocks noChangeShapeType="1"/>
          </p:cNvSpPr>
          <p:nvPr/>
        </p:nvSpPr>
        <p:spPr bwMode="auto">
          <a:xfrm>
            <a:off x="8278716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6" name="오른쪽 화살표 75"/>
          <p:cNvSpPr/>
          <p:nvPr/>
        </p:nvSpPr>
        <p:spPr>
          <a:xfrm rot="10800000">
            <a:off x="8352802" y="301067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7" name="Text Box 53"/>
          <p:cNvSpPr txBox="1">
            <a:spLocks noChangeArrowheads="1"/>
          </p:cNvSpPr>
          <p:nvPr/>
        </p:nvSpPr>
        <p:spPr bwMode="auto">
          <a:xfrm>
            <a:off x="8681915" y="2988535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483768" y="4365104"/>
            <a:ext cx="29318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Recovery But miss Predict</a:t>
            </a:r>
            <a:endParaRPr lang="en-US" altLang="ko-K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755576" y="4725176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755576" y="4429206"/>
            <a:ext cx="762000" cy="288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755576" y="414911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1" name="Line 14"/>
          <p:cNvSpPr>
            <a:spLocks noChangeShapeType="1"/>
          </p:cNvSpPr>
          <p:nvPr/>
        </p:nvSpPr>
        <p:spPr bwMode="auto">
          <a:xfrm>
            <a:off x="755576" y="369484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2" name="Line 15"/>
          <p:cNvSpPr>
            <a:spLocks noChangeShapeType="1"/>
          </p:cNvSpPr>
          <p:nvPr/>
        </p:nvSpPr>
        <p:spPr bwMode="auto">
          <a:xfrm>
            <a:off x="1517576" y="369484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3" name="오른쪽 화살표 72"/>
          <p:cNvSpPr/>
          <p:nvPr/>
        </p:nvSpPr>
        <p:spPr>
          <a:xfrm rot="10800000">
            <a:off x="1591662" y="442864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1920775" y="4406505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5" name="내용 개체 틀 2"/>
          <p:cNvSpPr>
            <a:spLocks noGrp="1"/>
          </p:cNvSpPr>
          <p:nvPr>
            <p:ph idx="1"/>
          </p:nvPr>
        </p:nvSpPr>
        <p:spPr>
          <a:xfrm>
            <a:off x="3491880" y="476672"/>
            <a:ext cx="5194920" cy="2254454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Wrong </a:t>
            </a:r>
            <a:r>
              <a:rPr lang="en-US" altLang="ko-KR" sz="2000" dirty="0" smtClean="0"/>
              <a:t>path Corruption is not covered in Simple RAS.</a:t>
            </a:r>
          </a:p>
          <a:p>
            <a:r>
              <a:rPr lang="en-US" altLang="ko-KR" sz="2000" dirty="0"/>
              <a:t>When a </a:t>
            </a:r>
            <a:r>
              <a:rPr lang="en-US" altLang="ko-KR" sz="2000" dirty="0" err="1"/>
              <a:t>misprediction</a:t>
            </a:r>
            <a:r>
              <a:rPr lang="en-US" altLang="ko-KR" sz="2000" dirty="0"/>
              <a:t> is detected, the call instruction may be squashed, leaving the wrong return target on the RAS.</a:t>
            </a:r>
            <a:endParaRPr lang="ko-KR" altLang="en-US" sz="2000" dirty="0"/>
          </a:p>
          <a:p>
            <a:endParaRPr lang="ko-KR" alt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0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SD-RAS Advantage </a:t>
            </a:r>
            <a:endParaRPr lang="en-US" sz="5400" dirty="0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869761" y="3136273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869761" y="2840303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869761" y="210593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1631761" y="210593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9" name="오른쪽 화살표 38"/>
          <p:cNvSpPr/>
          <p:nvPr/>
        </p:nvSpPr>
        <p:spPr>
          <a:xfrm rot="10800000">
            <a:off x="1705847" y="2839137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2013694" y="2827629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2895510" y="3130367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895510" y="2834397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895510" y="2554303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2895510" y="210003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>
            <a:off x="3657510" y="210003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8" name="오른쪽 화살표 47"/>
          <p:cNvSpPr/>
          <p:nvPr/>
        </p:nvSpPr>
        <p:spPr>
          <a:xfrm rot="10800000">
            <a:off x="3731596" y="2540472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4025412" y="2530973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673484" y="3141000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4673484" y="2845030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4673484" y="2564936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4673484" y="211066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5435484" y="211066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5509570" y="283193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5838683" y="2809795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6538080" y="3141000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6538080" y="2845030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6538080" y="2564936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>
            <a:off x="6538080" y="211066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7300080" y="211066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4" name="오른쪽 화살표 63"/>
          <p:cNvSpPr/>
          <p:nvPr/>
        </p:nvSpPr>
        <p:spPr>
          <a:xfrm rot="10800000">
            <a:off x="7374166" y="3108119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7703279" y="3085978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3145494" y="4747366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3163739" y="3861048"/>
            <a:ext cx="743755" cy="288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3145494" y="4160669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9" name="Line 14"/>
          <p:cNvSpPr>
            <a:spLocks noChangeShapeType="1"/>
          </p:cNvSpPr>
          <p:nvPr/>
        </p:nvSpPr>
        <p:spPr bwMode="auto">
          <a:xfrm>
            <a:off x="3145494" y="371703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0" name="Line 15"/>
          <p:cNvSpPr>
            <a:spLocks noChangeShapeType="1"/>
          </p:cNvSpPr>
          <p:nvPr/>
        </p:nvSpPr>
        <p:spPr bwMode="auto">
          <a:xfrm>
            <a:off x="3907494" y="371703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6" name="오른쪽 화살표 75"/>
          <p:cNvSpPr/>
          <p:nvPr/>
        </p:nvSpPr>
        <p:spPr>
          <a:xfrm rot="10800000">
            <a:off x="3981580" y="3833663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7" name="Text Box 53"/>
          <p:cNvSpPr txBox="1">
            <a:spLocks noChangeArrowheads="1"/>
          </p:cNvSpPr>
          <p:nvPr/>
        </p:nvSpPr>
        <p:spPr bwMode="auto">
          <a:xfrm>
            <a:off x="4310693" y="381152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42" name="구부러진 연결선 41"/>
          <p:cNvCxnSpPr/>
          <p:nvPr/>
        </p:nvCxnSpPr>
        <p:spPr>
          <a:xfrm rot="10800000" flipV="1">
            <a:off x="2882810" y="3016185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구부러진 연결선 53"/>
          <p:cNvCxnSpPr/>
          <p:nvPr/>
        </p:nvCxnSpPr>
        <p:spPr>
          <a:xfrm rot="10800000" flipV="1">
            <a:off x="857060" y="2994920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구부러진 연결선 58"/>
          <p:cNvCxnSpPr/>
          <p:nvPr/>
        </p:nvCxnSpPr>
        <p:spPr>
          <a:xfrm rot="10800000" flipV="1">
            <a:off x="2873285" y="2694245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구부러진 연결선 70"/>
          <p:cNvCxnSpPr>
            <a:stCxn id="67" idx="1"/>
            <a:endCxn id="66" idx="1"/>
          </p:cNvCxnSpPr>
          <p:nvPr/>
        </p:nvCxnSpPr>
        <p:spPr>
          <a:xfrm rot="10800000" flipV="1">
            <a:off x="3145495" y="4005048"/>
            <a:ext cx="18245" cy="886318"/>
          </a:xfrm>
          <a:prstGeom prst="curvedConnector3">
            <a:avLst>
              <a:gd name="adj1" fmla="val 2956717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구부러진 연결선 71"/>
          <p:cNvCxnSpPr/>
          <p:nvPr/>
        </p:nvCxnSpPr>
        <p:spPr>
          <a:xfrm rot="5400000">
            <a:off x="865008" y="3283422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구부러진 연결선 72"/>
          <p:cNvCxnSpPr/>
          <p:nvPr/>
        </p:nvCxnSpPr>
        <p:spPr>
          <a:xfrm rot="5400000">
            <a:off x="2890757" y="3266439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오른쪽 화살표 73"/>
          <p:cNvSpPr/>
          <p:nvPr/>
        </p:nvSpPr>
        <p:spPr>
          <a:xfrm rot="10800000">
            <a:off x="1693748" y="2493955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2007054" y="2480231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8" name="오른쪽 화살표 77"/>
          <p:cNvSpPr/>
          <p:nvPr/>
        </p:nvSpPr>
        <p:spPr>
          <a:xfrm rot="10800000">
            <a:off x="3726671" y="220592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4039977" y="2192199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0" name="오른쪽 화살표 79"/>
          <p:cNvSpPr/>
          <p:nvPr/>
        </p:nvSpPr>
        <p:spPr>
          <a:xfrm rot="10800000">
            <a:off x="5505605" y="220592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1" name="Text Box 53"/>
          <p:cNvSpPr txBox="1">
            <a:spLocks noChangeArrowheads="1"/>
          </p:cNvSpPr>
          <p:nvPr/>
        </p:nvSpPr>
        <p:spPr bwMode="auto">
          <a:xfrm>
            <a:off x="5818911" y="2192199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2" name="오른쪽 화살표 81"/>
          <p:cNvSpPr/>
          <p:nvPr/>
        </p:nvSpPr>
        <p:spPr>
          <a:xfrm rot="10800000">
            <a:off x="7369603" y="220592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3" name="Text Box 53"/>
          <p:cNvSpPr txBox="1">
            <a:spLocks noChangeArrowheads="1"/>
          </p:cNvSpPr>
          <p:nvPr/>
        </p:nvSpPr>
        <p:spPr bwMode="auto">
          <a:xfrm>
            <a:off x="7682909" y="2192199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4" name="구부러진 연결선 83"/>
          <p:cNvCxnSpPr/>
          <p:nvPr/>
        </p:nvCxnSpPr>
        <p:spPr>
          <a:xfrm rot="10800000" flipV="1">
            <a:off x="4679983" y="3049703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구부러진 연결선 84"/>
          <p:cNvCxnSpPr/>
          <p:nvPr/>
        </p:nvCxnSpPr>
        <p:spPr>
          <a:xfrm rot="10800000" flipV="1">
            <a:off x="4670458" y="2727763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구부러진 연결선 85"/>
          <p:cNvCxnSpPr/>
          <p:nvPr/>
        </p:nvCxnSpPr>
        <p:spPr>
          <a:xfrm rot="5400000">
            <a:off x="4687930" y="3299957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구부러진 연결선 86"/>
          <p:cNvCxnSpPr/>
          <p:nvPr/>
        </p:nvCxnSpPr>
        <p:spPr>
          <a:xfrm rot="10800000" flipV="1">
            <a:off x="6541558" y="3030860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구부러진 연결선 87"/>
          <p:cNvCxnSpPr/>
          <p:nvPr/>
        </p:nvCxnSpPr>
        <p:spPr>
          <a:xfrm rot="10800000" flipV="1">
            <a:off x="6532033" y="2708920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구부러진 연결선 88"/>
          <p:cNvCxnSpPr/>
          <p:nvPr/>
        </p:nvCxnSpPr>
        <p:spPr>
          <a:xfrm rot="5400000">
            <a:off x="6549505" y="3281114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755576" y="332656"/>
            <a:ext cx="2724720" cy="181588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Conditional Call (Predict miss)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(Detect Predict miss)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Return</a:t>
            </a:r>
            <a:endParaRPr lang="en-US" sz="1600" b="1" dirty="0">
              <a:latin typeface="+mj-lt"/>
            </a:endParaRPr>
          </a:p>
        </p:txBody>
      </p:sp>
      <p:sp>
        <p:nvSpPr>
          <p:cNvPr id="91" name="Rectangle 12"/>
          <p:cNvSpPr>
            <a:spLocks noChangeArrowheads="1"/>
          </p:cNvSpPr>
          <p:nvPr/>
        </p:nvSpPr>
        <p:spPr bwMode="auto">
          <a:xfrm>
            <a:off x="3153717" y="4458410"/>
            <a:ext cx="753777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92" name="구부러진 연결선 91"/>
          <p:cNvCxnSpPr/>
          <p:nvPr/>
        </p:nvCxnSpPr>
        <p:spPr>
          <a:xfrm rot="10800000" flipV="1">
            <a:off x="3133156" y="4625669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구부러진 연결선 93"/>
          <p:cNvCxnSpPr/>
          <p:nvPr/>
        </p:nvCxnSpPr>
        <p:spPr>
          <a:xfrm rot="10800000" flipV="1">
            <a:off x="3123631" y="4303729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구부러진 연결선 94"/>
          <p:cNvCxnSpPr/>
          <p:nvPr/>
        </p:nvCxnSpPr>
        <p:spPr>
          <a:xfrm rot="5400000">
            <a:off x="3141103" y="4875923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오른쪽 화살표 95"/>
          <p:cNvSpPr/>
          <p:nvPr/>
        </p:nvSpPr>
        <p:spPr>
          <a:xfrm rot="10800000">
            <a:off x="3985227" y="4717602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4298533" y="4703878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5617043" y="4747366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>
            <a:off x="5627973" y="3861048"/>
            <a:ext cx="751979" cy="288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5617043" y="4160669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5617043" y="371703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02" name="Line 15"/>
          <p:cNvSpPr>
            <a:spLocks noChangeShapeType="1"/>
          </p:cNvSpPr>
          <p:nvPr/>
        </p:nvSpPr>
        <p:spPr bwMode="auto">
          <a:xfrm>
            <a:off x="6379043" y="371703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03" name="오른쪽 화살표 102"/>
          <p:cNvSpPr/>
          <p:nvPr/>
        </p:nvSpPr>
        <p:spPr>
          <a:xfrm rot="10800000">
            <a:off x="6453129" y="446988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4" name="Text Box 53"/>
          <p:cNvSpPr txBox="1">
            <a:spLocks noChangeArrowheads="1"/>
          </p:cNvSpPr>
          <p:nvPr/>
        </p:nvSpPr>
        <p:spPr bwMode="auto">
          <a:xfrm>
            <a:off x="6782242" y="443711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5" name="구부러진 연결선 104"/>
          <p:cNvCxnSpPr>
            <a:stCxn id="106" idx="1"/>
            <a:endCxn id="98" idx="1"/>
          </p:cNvCxnSpPr>
          <p:nvPr/>
        </p:nvCxnSpPr>
        <p:spPr>
          <a:xfrm rot="10800000" flipV="1">
            <a:off x="5617043" y="4602410"/>
            <a:ext cx="8224" cy="288956"/>
          </a:xfrm>
          <a:prstGeom prst="curvedConnector3">
            <a:avLst>
              <a:gd name="adj1" fmla="val 2879669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2"/>
          <p:cNvSpPr>
            <a:spLocks noChangeArrowheads="1"/>
          </p:cNvSpPr>
          <p:nvPr/>
        </p:nvSpPr>
        <p:spPr bwMode="auto">
          <a:xfrm>
            <a:off x="5625267" y="4458410"/>
            <a:ext cx="753776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09" name="구부러진 연결선 108"/>
          <p:cNvCxnSpPr/>
          <p:nvPr/>
        </p:nvCxnSpPr>
        <p:spPr>
          <a:xfrm rot="5400000">
            <a:off x="5612652" y="4875923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오른쪽 화살표 109"/>
          <p:cNvSpPr/>
          <p:nvPr/>
        </p:nvSpPr>
        <p:spPr>
          <a:xfrm rot="10800000">
            <a:off x="6456776" y="4090796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6770082" y="4077072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7" name="구부러진 연결선 106"/>
          <p:cNvCxnSpPr/>
          <p:nvPr/>
        </p:nvCxnSpPr>
        <p:spPr>
          <a:xfrm rot="10800000" flipV="1">
            <a:off x="5580113" y="3982842"/>
            <a:ext cx="18245" cy="886318"/>
          </a:xfrm>
          <a:prstGeom prst="curvedConnector3">
            <a:avLst>
              <a:gd name="adj1" fmla="val 2956717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구부러진 연결선 107"/>
          <p:cNvCxnSpPr/>
          <p:nvPr/>
        </p:nvCxnSpPr>
        <p:spPr>
          <a:xfrm rot="10800000" flipV="1">
            <a:off x="5580194" y="4281523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내용 개체 틀 2"/>
          <p:cNvSpPr>
            <a:spLocks noGrp="1"/>
          </p:cNvSpPr>
          <p:nvPr>
            <p:ph idx="1"/>
          </p:nvPr>
        </p:nvSpPr>
        <p:spPr>
          <a:xfrm>
            <a:off x="3491880" y="620689"/>
            <a:ext cx="5194920" cy="2254454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Wrong </a:t>
            </a:r>
            <a:r>
              <a:rPr lang="en-US" altLang="ko-KR" sz="2000" dirty="0" smtClean="0"/>
              <a:t>path Corruption is covered in SD-RAS.</a:t>
            </a:r>
          </a:p>
          <a:p>
            <a:r>
              <a:rPr lang="en-US" altLang="ko-KR" sz="2000" dirty="0" smtClean="0"/>
              <a:t>The Correct Path is leaved in the SD-RAS when Recovering. </a:t>
            </a:r>
            <a:endParaRPr lang="ko-KR" altLang="en-US" sz="2000" dirty="0"/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2590280" y="2060848"/>
            <a:ext cx="5870152" cy="156849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2587675" y="3660706"/>
            <a:ext cx="2344365" cy="156849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00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SD-RAS </a:t>
            </a:r>
            <a:r>
              <a:rPr lang="en-US" sz="5400" dirty="0" smtClean="0"/>
              <a:t>Disadvantage </a:t>
            </a:r>
            <a:endParaRPr lang="en-US" sz="5400" dirty="0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869761" y="3280289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869761" y="2984319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869761" y="224995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1631761" y="224995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9" name="오른쪽 화살표 38"/>
          <p:cNvSpPr/>
          <p:nvPr/>
        </p:nvSpPr>
        <p:spPr>
          <a:xfrm rot="10800000">
            <a:off x="1705847" y="2983153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2013694" y="2971645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2751494" y="3274383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751494" y="2978413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751494" y="2698319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2751494" y="224404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>
            <a:off x="3513494" y="224404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8" name="오른쪽 화살표 47"/>
          <p:cNvSpPr/>
          <p:nvPr/>
        </p:nvSpPr>
        <p:spPr>
          <a:xfrm rot="10800000">
            <a:off x="3587580" y="2985185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3881396" y="2975686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817500" y="3285016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4817500" y="2989046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4817500" y="270895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4817500" y="225468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5579500" y="225468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5653586" y="2392507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5982699" y="2370366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6682096" y="3285016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6682096" y="2989046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6682096" y="270895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>
            <a:off x="6682096" y="225468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7444096" y="225468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4" name="오른쪽 화살표 63"/>
          <p:cNvSpPr/>
          <p:nvPr/>
        </p:nvSpPr>
        <p:spPr>
          <a:xfrm rot="10800000">
            <a:off x="7518182" y="3328611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7847295" y="3306470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42" name="구부러진 연결선 41"/>
          <p:cNvCxnSpPr/>
          <p:nvPr/>
        </p:nvCxnSpPr>
        <p:spPr>
          <a:xfrm rot="10800000" flipV="1">
            <a:off x="2738794" y="3160201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구부러진 연결선 53"/>
          <p:cNvCxnSpPr/>
          <p:nvPr/>
        </p:nvCxnSpPr>
        <p:spPr>
          <a:xfrm rot="10800000" flipV="1">
            <a:off x="857060" y="3138936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구부러진 연결선 58"/>
          <p:cNvCxnSpPr/>
          <p:nvPr/>
        </p:nvCxnSpPr>
        <p:spPr>
          <a:xfrm rot="10800000" flipV="1">
            <a:off x="2729269" y="2838261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구부러진 연결선 71"/>
          <p:cNvCxnSpPr/>
          <p:nvPr/>
        </p:nvCxnSpPr>
        <p:spPr>
          <a:xfrm rot="5400000">
            <a:off x="865008" y="3427438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구부러진 연결선 72"/>
          <p:cNvCxnSpPr/>
          <p:nvPr/>
        </p:nvCxnSpPr>
        <p:spPr>
          <a:xfrm rot="5400000">
            <a:off x="2746741" y="3410455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오른쪽 화살표 73"/>
          <p:cNvSpPr/>
          <p:nvPr/>
        </p:nvSpPr>
        <p:spPr>
          <a:xfrm rot="10800000">
            <a:off x="1693748" y="2637971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2007054" y="2624247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8" name="오른쪽 화살표 77"/>
          <p:cNvSpPr/>
          <p:nvPr/>
        </p:nvSpPr>
        <p:spPr>
          <a:xfrm rot="10800000">
            <a:off x="3582655" y="2384090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3895961" y="2370366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0" name="오른쪽 화살표 79"/>
          <p:cNvSpPr/>
          <p:nvPr/>
        </p:nvSpPr>
        <p:spPr>
          <a:xfrm rot="10800000">
            <a:off x="5649621" y="3298708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1" name="Text Box 53"/>
          <p:cNvSpPr txBox="1">
            <a:spLocks noChangeArrowheads="1"/>
          </p:cNvSpPr>
          <p:nvPr/>
        </p:nvSpPr>
        <p:spPr bwMode="auto">
          <a:xfrm>
            <a:off x="5962927" y="3284984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2" name="오른쪽 화살표 81"/>
          <p:cNvSpPr/>
          <p:nvPr/>
        </p:nvSpPr>
        <p:spPr>
          <a:xfrm rot="10800000">
            <a:off x="7513619" y="3010676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3" name="Text Box 53"/>
          <p:cNvSpPr txBox="1">
            <a:spLocks noChangeArrowheads="1"/>
          </p:cNvSpPr>
          <p:nvPr/>
        </p:nvSpPr>
        <p:spPr bwMode="auto">
          <a:xfrm>
            <a:off x="7826925" y="2996952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4" name="구부러진 연결선 83"/>
          <p:cNvCxnSpPr/>
          <p:nvPr/>
        </p:nvCxnSpPr>
        <p:spPr>
          <a:xfrm rot="10800000" flipV="1">
            <a:off x="4823999" y="3193719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구부러진 연결선 84"/>
          <p:cNvCxnSpPr/>
          <p:nvPr/>
        </p:nvCxnSpPr>
        <p:spPr>
          <a:xfrm rot="10800000" flipV="1">
            <a:off x="4814474" y="2871779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구부러진 연결선 85"/>
          <p:cNvCxnSpPr/>
          <p:nvPr/>
        </p:nvCxnSpPr>
        <p:spPr>
          <a:xfrm rot="5400000">
            <a:off x="4831946" y="3443973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구부러진 연결선 86"/>
          <p:cNvCxnSpPr/>
          <p:nvPr/>
        </p:nvCxnSpPr>
        <p:spPr>
          <a:xfrm rot="10800000" flipV="1">
            <a:off x="6685574" y="3174876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구부러진 연결선 87"/>
          <p:cNvCxnSpPr/>
          <p:nvPr/>
        </p:nvCxnSpPr>
        <p:spPr>
          <a:xfrm rot="10800000" flipV="1">
            <a:off x="6676049" y="2852936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755576" y="332656"/>
            <a:ext cx="763735" cy="156966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Return</a:t>
            </a:r>
            <a:endParaRPr lang="en-US" sz="1600" b="1" dirty="0">
              <a:latin typeface="+mj-lt"/>
            </a:endParaRPr>
          </a:p>
        </p:txBody>
      </p:sp>
      <p:sp>
        <p:nvSpPr>
          <p:cNvPr id="93" name="Rectangle 13"/>
          <p:cNvSpPr>
            <a:spLocks noChangeArrowheads="1"/>
          </p:cNvSpPr>
          <p:nvPr/>
        </p:nvSpPr>
        <p:spPr bwMode="auto">
          <a:xfrm>
            <a:off x="4816142" y="24209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12" name="구부러진 연결선 111"/>
          <p:cNvCxnSpPr>
            <a:stCxn id="93" idx="1"/>
            <a:endCxn id="51" idx="1"/>
          </p:cNvCxnSpPr>
          <p:nvPr/>
        </p:nvCxnSpPr>
        <p:spPr>
          <a:xfrm rot="10800000" flipH="1" flipV="1">
            <a:off x="4816142" y="2564920"/>
            <a:ext cx="1358" cy="568126"/>
          </a:xfrm>
          <a:prstGeom prst="curvedConnector3">
            <a:avLst>
              <a:gd name="adj1" fmla="val -32993814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3"/>
          <p:cNvSpPr>
            <a:spLocks noChangeArrowheads="1"/>
          </p:cNvSpPr>
          <p:nvPr/>
        </p:nvSpPr>
        <p:spPr bwMode="auto">
          <a:xfrm>
            <a:off x="6683005" y="2420888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14" name="Rectangle 13"/>
          <p:cNvSpPr>
            <a:spLocks noChangeArrowheads="1"/>
          </p:cNvSpPr>
          <p:nvPr/>
        </p:nvSpPr>
        <p:spPr bwMode="auto">
          <a:xfrm>
            <a:off x="6682177" y="3285016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15" name="구부러진 연결선 114"/>
          <p:cNvCxnSpPr/>
          <p:nvPr/>
        </p:nvCxnSpPr>
        <p:spPr>
          <a:xfrm rot="10800000" flipH="1" flipV="1">
            <a:off x="6666189" y="2557589"/>
            <a:ext cx="1358" cy="568126"/>
          </a:xfrm>
          <a:prstGeom prst="curvedConnector3">
            <a:avLst>
              <a:gd name="adj1" fmla="val -32993814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구부러진 연결선 115"/>
          <p:cNvCxnSpPr>
            <a:stCxn id="114" idx="1"/>
            <a:endCxn id="60" idx="1"/>
          </p:cNvCxnSpPr>
          <p:nvPr/>
        </p:nvCxnSpPr>
        <p:spPr>
          <a:xfrm rot="10800000">
            <a:off x="6682097" y="3133046"/>
            <a:ext cx="81" cy="295970"/>
          </a:xfrm>
          <a:prstGeom prst="curvedConnector3">
            <a:avLst>
              <a:gd name="adj1" fmla="val -3047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내용 개체 틀 2"/>
          <p:cNvSpPr>
            <a:spLocks noGrp="1"/>
          </p:cNvSpPr>
          <p:nvPr>
            <p:ph idx="1"/>
          </p:nvPr>
        </p:nvSpPr>
        <p:spPr>
          <a:xfrm>
            <a:off x="3491880" y="620689"/>
            <a:ext cx="5194920" cy="2254454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If same function called repeatedly, SD-RAS can be overwritten with the same value.</a:t>
            </a:r>
          </a:p>
          <a:p>
            <a:pPr lvl="1"/>
            <a:r>
              <a:rPr lang="en-US" altLang="ko-KR" sz="1400" dirty="0" smtClean="0"/>
              <a:t>SD-RAS can be overflowed more frequently.</a:t>
            </a:r>
            <a:endParaRPr lang="ko-KR" altLang="en-US" sz="1400" dirty="0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9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539552" y="221415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1301552" y="221415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26" name="오른쪽 화살표 25"/>
          <p:cNvSpPr/>
          <p:nvPr/>
        </p:nvSpPr>
        <p:spPr>
          <a:xfrm rot="10800000">
            <a:off x="1362567" y="359846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1697139" y="3575219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SD-RAS With Empty bit</a:t>
            </a:r>
            <a:endParaRPr lang="en-US" dirty="0"/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2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544056" y="620688"/>
            <a:ext cx="757496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539552" y="332656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79" name="직선 화살표 연결선 78"/>
          <p:cNvCxnSpPr/>
          <p:nvPr/>
        </p:nvCxnSpPr>
        <p:spPr>
          <a:xfrm flipH="1" flipV="1">
            <a:off x="1466572" y="476656"/>
            <a:ext cx="9084" cy="116078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오른쪽 화살표 95"/>
          <p:cNvSpPr/>
          <p:nvPr/>
        </p:nvSpPr>
        <p:spPr>
          <a:xfrm rot="10800000">
            <a:off x="1360215" y="320960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1694787" y="3195879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3656" y="1844824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=1</a:t>
            </a:r>
            <a:endParaRPr lang="en-US" dirty="0"/>
          </a:p>
        </p:txBody>
      </p:sp>
      <p:sp>
        <p:nvSpPr>
          <p:cNvPr id="56" name="Text Box 53"/>
          <p:cNvSpPr txBox="1">
            <a:spLocks noChangeArrowheads="1"/>
          </p:cNvSpPr>
          <p:nvPr/>
        </p:nvSpPr>
        <p:spPr bwMode="auto">
          <a:xfrm>
            <a:off x="1619672" y="1875602"/>
            <a:ext cx="1006173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Empty bit</a:t>
            </a:r>
            <a:endParaRPr lang="en-US" sz="1600" b="1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73896" y="1854116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E=0</a:t>
            </a:r>
            <a:endParaRPr lang="en-US" dirty="0"/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2783258" y="3244490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>
            <a:off x="2783258" y="221415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>
            <a:off x="3545258" y="221415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1" name="오른쪽 화살표 60"/>
          <p:cNvSpPr/>
          <p:nvPr/>
        </p:nvSpPr>
        <p:spPr>
          <a:xfrm rot="10800000">
            <a:off x="3606273" y="323842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2" name="Text Box 53"/>
          <p:cNvSpPr txBox="1">
            <a:spLocks noChangeArrowheads="1"/>
          </p:cNvSpPr>
          <p:nvPr/>
        </p:nvSpPr>
        <p:spPr bwMode="auto">
          <a:xfrm>
            <a:off x="3940845" y="3243754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63" name="구부러진 연결선 62"/>
          <p:cNvCxnSpPr>
            <a:endCxn id="58" idx="1"/>
          </p:cNvCxnSpPr>
          <p:nvPr/>
        </p:nvCxnSpPr>
        <p:spPr>
          <a:xfrm rot="5400000">
            <a:off x="2772155" y="3377387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오른쪽 화살표 63"/>
          <p:cNvSpPr/>
          <p:nvPr/>
        </p:nvSpPr>
        <p:spPr>
          <a:xfrm rot="10800000">
            <a:off x="3603921" y="284956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3938493" y="2835839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내용 개체 틀 2"/>
          <p:cNvSpPr>
            <a:spLocks noGrp="1"/>
          </p:cNvSpPr>
          <p:nvPr>
            <p:ph idx="1"/>
          </p:nvPr>
        </p:nvSpPr>
        <p:spPr>
          <a:xfrm>
            <a:off x="467544" y="3854654"/>
            <a:ext cx="8219256" cy="1446554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To support the corruption detector, empty bit to the SC-RAS is </a:t>
            </a:r>
            <a:r>
              <a:rPr lang="en-US" altLang="ko-KR" sz="2400" dirty="0" smtClean="0"/>
              <a:t>added.</a:t>
            </a:r>
            <a:endParaRPr lang="en-US" altLang="ko-KR" sz="2400" dirty="0" smtClean="0"/>
          </a:p>
          <a:p>
            <a:pPr lvl="1"/>
            <a:r>
              <a:rPr lang="en-US" altLang="ko-KR" sz="1400" dirty="0" smtClean="0"/>
              <a:t>Initially set to </a:t>
            </a:r>
            <a:r>
              <a:rPr lang="en-US" altLang="ko-KR" sz="1400" dirty="0" smtClean="0"/>
              <a:t>1.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When Pushed, set to </a:t>
            </a:r>
            <a:r>
              <a:rPr lang="en-US" altLang="ko-KR" sz="1400" dirty="0" smtClean="0"/>
              <a:t>0.</a:t>
            </a:r>
            <a:endParaRPr lang="en-US" altLang="ko-KR" sz="1400" dirty="0" smtClean="0"/>
          </a:p>
          <a:p>
            <a:endParaRPr lang="ko-KR" altLang="en-US" sz="24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0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ko-KR" sz="5400" dirty="0" smtClean="0"/>
              <a:t>Paper Intro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ACM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ko-KR" dirty="0" smtClean="0"/>
              <a:t>ransactions on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ko-KR" dirty="0" smtClean="0"/>
              <a:t>rchitecture and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altLang="ko-KR" dirty="0" smtClean="0"/>
              <a:t>ode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altLang="ko-KR" dirty="0" smtClean="0"/>
              <a:t>ptimization (TACO)</a:t>
            </a:r>
          </a:p>
          <a:p>
            <a:pPr lvl="1"/>
            <a:r>
              <a:rPr lang="en-US" altLang="ko-KR" dirty="0" smtClean="0"/>
              <a:t>Volume 5 Issue 3, Nov 2008</a:t>
            </a:r>
          </a:p>
          <a:p>
            <a:r>
              <a:rPr lang="en-US" altLang="ko-KR" dirty="0" smtClean="0"/>
              <a:t>Author:</a:t>
            </a:r>
          </a:p>
          <a:p>
            <a:pPr lvl="1"/>
            <a:r>
              <a:rPr lang="en-US" altLang="ko-KR" dirty="0" smtClean="0"/>
              <a:t>Hans </a:t>
            </a:r>
            <a:r>
              <a:rPr lang="en-US" altLang="ko-KR" dirty="0" err="1"/>
              <a:t>Vandierendonck</a:t>
            </a:r>
            <a:r>
              <a:rPr lang="en-US" altLang="ko-KR" dirty="0"/>
              <a:t>  Ghent University, Gent, Belgium  </a:t>
            </a:r>
          </a:p>
          <a:p>
            <a:pPr lvl="1"/>
            <a:r>
              <a:rPr lang="en-US" altLang="ko-KR" dirty="0" smtClean="0"/>
              <a:t>André </a:t>
            </a:r>
            <a:r>
              <a:rPr lang="en-US" altLang="ko-KR" dirty="0" err="1"/>
              <a:t>Seznec</a:t>
            </a:r>
            <a:r>
              <a:rPr lang="en-US" altLang="ko-KR" dirty="0"/>
              <a:t>  IRISA/INRIA, </a:t>
            </a:r>
            <a:r>
              <a:rPr lang="en-US" altLang="ko-KR" dirty="0" err="1"/>
              <a:t>Cedex</a:t>
            </a:r>
            <a:r>
              <a:rPr lang="en-US" altLang="ko-KR" dirty="0"/>
              <a:t>, France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2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544056" y="620688"/>
            <a:ext cx="759212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539552" y="332656"/>
            <a:ext cx="763716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634543" y="3470038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634543" y="3182006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634543" y="2893974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7" name="Line 14"/>
          <p:cNvSpPr>
            <a:spLocks noChangeShapeType="1"/>
          </p:cNvSpPr>
          <p:nvPr/>
        </p:nvSpPr>
        <p:spPr bwMode="auto">
          <a:xfrm>
            <a:off x="634543" y="243970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8" name="Line 15"/>
          <p:cNvSpPr>
            <a:spLocks noChangeShapeType="1"/>
          </p:cNvSpPr>
          <p:nvPr/>
        </p:nvSpPr>
        <p:spPr bwMode="auto">
          <a:xfrm>
            <a:off x="1396543" y="243970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9" name="오른쪽 화살표 88"/>
          <p:cNvSpPr/>
          <p:nvPr/>
        </p:nvSpPr>
        <p:spPr>
          <a:xfrm rot="10800000">
            <a:off x="1424697" y="3482915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1711278" y="3471407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1" name="Rectangle 13"/>
          <p:cNvSpPr>
            <a:spLocks noChangeArrowheads="1"/>
          </p:cNvSpPr>
          <p:nvPr/>
        </p:nvSpPr>
        <p:spPr bwMode="auto">
          <a:xfrm>
            <a:off x="637331" y="2605942"/>
            <a:ext cx="754191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2" name="오른쪽 화살표 91"/>
          <p:cNvSpPr/>
          <p:nvPr/>
        </p:nvSpPr>
        <p:spPr>
          <a:xfrm rot="10800000">
            <a:off x="1417105" y="318303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1698512" y="3170417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94" name="구부러진 연결선 93"/>
          <p:cNvCxnSpPr/>
          <p:nvPr/>
        </p:nvCxnSpPr>
        <p:spPr>
          <a:xfrm rot="10800000" flipV="1">
            <a:off x="634543" y="3049676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구부러진 연결선 94"/>
          <p:cNvCxnSpPr/>
          <p:nvPr/>
        </p:nvCxnSpPr>
        <p:spPr>
          <a:xfrm rot="10800000" flipV="1">
            <a:off x="634543" y="3337708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구부러진 연결선 107"/>
          <p:cNvCxnSpPr/>
          <p:nvPr/>
        </p:nvCxnSpPr>
        <p:spPr>
          <a:xfrm rot="10800000" flipV="1">
            <a:off x="625018" y="2727736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1"/>
          <p:cNvSpPr>
            <a:spLocks noChangeArrowheads="1"/>
          </p:cNvSpPr>
          <p:nvPr/>
        </p:nvSpPr>
        <p:spPr bwMode="auto">
          <a:xfrm>
            <a:off x="625018" y="3466866"/>
            <a:ext cx="766504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10" name="구부러진 연결선 109"/>
          <p:cNvCxnSpPr>
            <a:stCxn id="66" idx="1"/>
            <a:endCxn id="91" idx="1"/>
          </p:cNvCxnSpPr>
          <p:nvPr/>
        </p:nvCxnSpPr>
        <p:spPr>
          <a:xfrm rot="10800000" flipH="1">
            <a:off x="634543" y="2749942"/>
            <a:ext cx="2788" cy="864096"/>
          </a:xfrm>
          <a:prstGeom prst="curvedConnector3">
            <a:avLst>
              <a:gd name="adj1" fmla="val 15414921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1475656" y="468434"/>
            <a:ext cx="0" cy="1232374"/>
          </a:xfrm>
          <a:prstGeom prst="straightConnector1">
            <a:avLst/>
          </a:prstGeom>
          <a:ln w="349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27114" y="2132856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E=0</a:t>
            </a:r>
            <a:endParaRPr lang="en-US" dirty="0"/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2473263" y="3479330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473263" y="3191298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473263" y="2903266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7" name="Line 14"/>
          <p:cNvSpPr>
            <a:spLocks noChangeShapeType="1"/>
          </p:cNvSpPr>
          <p:nvPr/>
        </p:nvSpPr>
        <p:spPr bwMode="auto">
          <a:xfrm>
            <a:off x="2473263" y="244899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8" name="Line 15"/>
          <p:cNvSpPr>
            <a:spLocks noChangeShapeType="1"/>
          </p:cNvSpPr>
          <p:nvPr/>
        </p:nvSpPr>
        <p:spPr bwMode="auto">
          <a:xfrm>
            <a:off x="3236775" y="244899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9" name="오른쪽 화살표 48"/>
          <p:cNvSpPr/>
          <p:nvPr/>
        </p:nvSpPr>
        <p:spPr>
          <a:xfrm rot="10800000">
            <a:off x="3267146" y="2587920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0" name="Text Box 53"/>
          <p:cNvSpPr txBox="1">
            <a:spLocks noChangeArrowheads="1"/>
          </p:cNvSpPr>
          <p:nvPr/>
        </p:nvSpPr>
        <p:spPr bwMode="auto">
          <a:xfrm>
            <a:off x="3550002" y="258729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2476051" y="2615234"/>
            <a:ext cx="754191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오른쪽 화살표 51"/>
          <p:cNvSpPr/>
          <p:nvPr/>
        </p:nvSpPr>
        <p:spPr>
          <a:xfrm rot="10800000">
            <a:off x="3259554" y="3192325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3547869" y="3179956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67" name="구부러진 연결선 66"/>
          <p:cNvCxnSpPr/>
          <p:nvPr/>
        </p:nvCxnSpPr>
        <p:spPr>
          <a:xfrm rot="10800000" flipV="1">
            <a:off x="2473263" y="3058968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구부러진 연결선 67"/>
          <p:cNvCxnSpPr/>
          <p:nvPr/>
        </p:nvCxnSpPr>
        <p:spPr>
          <a:xfrm rot="10800000" flipV="1">
            <a:off x="2473263" y="3347000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구부러진 연결선 75"/>
          <p:cNvCxnSpPr/>
          <p:nvPr/>
        </p:nvCxnSpPr>
        <p:spPr>
          <a:xfrm rot="10800000" flipV="1">
            <a:off x="2463738" y="2737028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2463738" y="3476158"/>
            <a:ext cx="766504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78" name="구부러진 연결선 77"/>
          <p:cNvCxnSpPr>
            <a:stCxn id="44" idx="1"/>
            <a:endCxn id="51" idx="1"/>
          </p:cNvCxnSpPr>
          <p:nvPr/>
        </p:nvCxnSpPr>
        <p:spPr>
          <a:xfrm rot="10800000" flipH="1">
            <a:off x="2473263" y="2759234"/>
            <a:ext cx="2788" cy="864096"/>
          </a:xfrm>
          <a:prstGeom prst="curvedConnector3">
            <a:avLst>
              <a:gd name="adj1" fmla="val 15414921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565834" y="2142148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E=0</a:t>
            </a:r>
            <a:endParaRPr lang="en-US" dirty="0"/>
          </a:p>
        </p:txBody>
      </p:sp>
      <p:sp>
        <p:nvSpPr>
          <p:cNvPr id="81" name="Rectangle 11"/>
          <p:cNvSpPr>
            <a:spLocks noChangeArrowheads="1"/>
          </p:cNvSpPr>
          <p:nvPr/>
        </p:nvSpPr>
        <p:spPr bwMode="auto">
          <a:xfrm>
            <a:off x="4287901" y="3479330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2" name="Rectangle 12"/>
          <p:cNvSpPr>
            <a:spLocks noChangeArrowheads="1"/>
          </p:cNvSpPr>
          <p:nvPr/>
        </p:nvSpPr>
        <p:spPr bwMode="auto">
          <a:xfrm>
            <a:off x="4287901" y="3191298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3" name="Rectangle 13"/>
          <p:cNvSpPr>
            <a:spLocks noChangeArrowheads="1"/>
          </p:cNvSpPr>
          <p:nvPr/>
        </p:nvSpPr>
        <p:spPr bwMode="auto">
          <a:xfrm>
            <a:off x="4287901" y="2903266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4" name="Line 14"/>
          <p:cNvSpPr>
            <a:spLocks noChangeShapeType="1"/>
          </p:cNvSpPr>
          <p:nvPr/>
        </p:nvSpPr>
        <p:spPr bwMode="auto">
          <a:xfrm>
            <a:off x="4287901" y="244899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5" name="Line 15"/>
          <p:cNvSpPr>
            <a:spLocks noChangeShapeType="1"/>
          </p:cNvSpPr>
          <p:nvPr/>
        </p:nvSpPr>
        <p:spPr bwMode="auto">
          <a:xfrm>
            <a:off x="5049901" y="244899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6" name="오른쪽 화살표 85"/>
          <p:cNvSpPr/>
          <p:nvPr/>
        </p:nvSpPr>
        <p:spPr>
          <a:xfrm rot="10800000">
            <a:off x="5107422" y="2872944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8" name="Text Box 53"/>
          <p:cNvSpPr txBox="1">
            <a:spLocks noChangeArrowheads="1"/>
          </p:cNvSpPr>
          <p:nvPr/>
        </p:nvSpPr>
        <p:spPr bwMode="auto">
          <a:xfrm>
            <a:off x="5394003" y="2861436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9" name="Rectangle 13"/>
          <p:cNvSpPr>
            <a:spLocks noChangeArrowheads="1"/>
          </p:cNvSpPr>
          <p:nvPr/>
        </p:nvSpPr>
        <p:spPr bwMode="auto">
          <a:xfrm>
            <a:off x="4290689" y="2615234"/>
            <a:ext cx="754191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00" name="오른쪽 화살표 99"/>
          <p:cNvSpPr/>
          <p:nvPr/>
        </p:nvSpPr>
        <p:spPr>
          <a:xfrm rot="10800000">
            <a:off x="5099830" y="3192325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1" name="Text Box 53"/>
          <p:cNvSpPr txBox="1">
            <a:spLocks noChangeArrowheads="1"/>
          </p:cNvSpPr>
          <p:nvPr/>
        </p:nvSpPr>
        <p:spPr bwMode="auto">
          <a:xfrm>
            <a:off x="5387862" y="3169076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2" name="구부러진 연결선 101"/>
          <p:cNvCxnSpPr/>
          <p:nvPr/>
        </p:nvCxnSpPr>
        <p:spPr>
          <a:xfrm rot="10800000" flipV="1">
            <a:off x="4287901" y="3058968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구부러진 연결선 102"/>
          <p:cNvCxnSpPr/>
          <p:nvPr/>
        </p:nvCxnSpPr>
        <p:spPr>
          <a:xfrm rot="10800000" flipV="1">
            <a:off x="4287901" y="3347000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구부러진 연결선 103"/>
          <p:cNvCxnSpPr/>
          <p:nvPr/>
        </p:nvCxnSpPr>
        <p:spPr>
          <a:xfrm rot="10800000" flipV="1">
            <a:off x="4278376" y="2737028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1"/>
          <p:cNvSpPr>
            <a:spLocks noChangeArrowheads="1"/>
          </p:cNvSpPr>
          <p:nvPr/>
        </p:nvSpPr>
        <p:spPr bwMode="auto">
          <a:xfrm>
            <a:off x="4278376" y="3476158"/>
            <a:ext cx="766504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06" name="구부러진 연결선 105"/>
          <p:cNvCxnSpPr>
            <a:stCxn id="81" idx="1"/>
            <a:endCxn id="99" idx="1"/>
          </p:cNvCxnSpPr>
          <p:nvPr/>
        </p:nvCxnSpPr>
        <p:spPr>
          <a:xfrm rot="10800000" flipH="1">
            <a:off x="4287901" y="2759234"/>
            <a:ext cx="2788" cy="864096"/>
          </a:xfrm>
          <a:prstGeom prst="curvedConnector3">
            <a:avLst>
              <a:gd name="adj1" fmla="val 18038737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380472" y="2142148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E=0</a:t>
            </a:r>
            <a:endParaRPr lang="en-US" dirty="0"/>
          </a:p>
        </p:txBody>
      </p:sp>
      <p:sp>
        <p:nvSpPr>
          <p:cNvPr id="111" name="Rectangle 11"/>
          <p:cNvSpPr>
            <a:spLocks noChangeArrowheads="1"/>
          </p:cNvSpPr>
          <p:nvPr/>
        </p:nvSpPr>
        <p:spPr bwMode="auto">
          <a:xfrm>
            <a:off x="6097625" y="3479330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12" name="Rectangle 12"/>
          <p:cNvSpPr>
            <a:spLocks noChangeArrowheads="1"/>
          </p:cNvSpPr>
          <p:nvPr/>
        </p:nvSpPr>
        <p:spPr bwMode="auto">
          <a:xfrm>
            <a:off x="6097625" y="3191298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13" name="Rectangle 13"/>
          <p:cNvSpPr>
            <a:spLocks noChangeArrowheads="1"/>
          </p:cNvSpPr>
          <p:nvPr/>
        </p:nvSpPr>
        <p:spPr bwMode="auto">
          <a:xfrm>
            <a:off x="6097625" y="2903266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14" name="Line 14"/>
          <p:cNvSpPr>
            <a:spLocks noChangeShapeType="1"/>
          </p:cNvSpPr>
          <p:nvPr/>
        </p:nvSpPr>
        <p:spPr bwMode="auto">
          <a:xfrm>
            <a:off x="6097625" y="244899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15" name="Line 15"/>
          <p:cNvSpPr>
            <a:spLocks noChangeShapeType="1"/>
          </p:cNvSpPr>
          <p:nvPr/>
        </p:nvSpPr>
        <p:spPr bwMode="auto">
          <a:xfrm>
            <a:off x="6859625" y="244899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16" name="오른쪽 화살표 115"/>
          <p:cNvSpPr/>
          <p:nvPr/>
        </p:nvSpPr>
        <p:spPr>
          <a:xfrm rot="10800000">
            <a:off x="6906830" y="308477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17" name="Text Box 53"/>
          <p:cNvSpPr txBox="1">
            <a:spLocks noChangeArrowheads="1"/>
          </p:cNvSpPr>
          <p:nvPr/>
        </p:nvSpPr>
        <p:spPr bwMode="auto">
          <a:xfrm>
            <a:off x="7207368" y="305200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8" name="Rectangle 13"/>
          <p:cNvSpPr>
            <a:spLocks noChangeArrowheads="1"/>
          </p:cNvSpPr>
          <p:nvPr/>
        </p:nvSpPr>
        <p:spPr bwMode="auto">
          <a:xfrm>
            <a:off x="6100413" y="2615234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19" name="오른쪽 화살표 118"/>
          <p:cNvSpPr/>
          <p:nvPr/>
        </p:nvSpPr>
        <p:spPr>
          <a:xfrm rot="10800000">
            <a:off x="6899238" y="3201850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0" name="Text Box 53"/>
          <p:cNvSpPr txBox="1">
            <a:spLocks noChangeArrowheads="1"/>
          </p:cNvSpPr>
          <p:nvPr/>
        </p:nvSpPr>
        <p:spPr bwMode="auto">
          <a:xfrm>
            <a:off x="7178853" y="3178601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21" name="구부러진 연결선 120"/>
          <p:cNvCxnSpPr/>
          <p:nvPr/>
        </p:nvCxnSpPr>
        <p:spPr>
          <a:xfrm rot="10800000" flipV="1">
            <a:off x="6097625" y="3058968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구부러진 연결선 121"/>
          <p:cNvCxnSpPr/>
          <p:nvPr/>
        </p:nvCxnSpPr>
        <p:spPr>
          <a:xfrm rot="10800000" flipV="1">
            <a:off x="6097625" y="3347000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구부러진 연결선 122"/>
          <p:cNvCxnSpPr/>
          <p:nvPr/>
        </p:nvCxnSpPr>
        <p:spPr>
          <a:xfrm rot="10800000" flipV="1">
            <a:off x="6088100" y="2737028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1"/>
          <p:cNvSpPr>
            <a:spLocks noChangeArrowheads="1"/>
          </p:cNvSpPr>
          <p:nvPr/>
        </p:nvSpPr>
        <p:spPr bwMode="auto">
          <a:xfrm>
            <a:off x="6088100" y="3476158"/>
            <a:ext cx="766504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25" name="구부러진 연결선 124"/>
          <p:cNvCxnSpPr>
            <a:stCxn id="111" idx="1"/>
            <a:endCxn id="118" idx="1"/>
          </p:cNvCxnSpPr>
          <p:nvPr/>
        </p:nvCxnSpPr>
        <p:spPr>
          <a:xfrm rot="10800000" flipH="1">
            <a:off x="6097625" y="2759234"/>
            <a:ext cx="2788" cy="864096"/>
          </a:xfrm>
          <a:prstGeom prst="curvedConnector3">
            <a:avLst>
              <a:gd name="adj1" fmla="val 14348996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6190196" y="2142148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E=0</a:t>
            </a:r>
            <a:endParaRPr lang="en-US" dirty="0"/>
          </a:p>
        </p:txBody>
      </p:sp>
      <p:sp>
        <p:nvSpPr>
          <p:cNvPr id="127" name="Rectangle 11"/>
          <p:cNvSpPr>
            <a:spLocks noChangeArrowheads="1"/>
          </p:cNvSpPr>
          <p:nvPr/>
        </p:nvSpPr>
        <p:spPr bwMode="auto">
          <a:xfrm>
            <a:off x="611267" y="5178183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>
            <a:off x="611267" y="4890151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29" name="Rectangle 13"/>
          <p:cNvSpPr>
            <a:spLocks noChangeArrowheads="1"/>
          </p:cNvSpPr>
          <p:nvPr/>
        </p:nvSpPr>
        <p:spPr bwMode="auto">
          <a:xfrm>
            <a:off x="611267" y="4602119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30" name="Line 14"/>
          <p:cNvSpPr>
            <a:spLocks noChangeShapeType="1"/>
          </p:cNvSpPr>
          <p:nvPr/>
        </p:nvSpPr>
        <p:spPr bwMode="auto">
          <a:xfrm>
            <a:off x="611267" y="414784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31" name="Line 15"/>
          <p:cNvSpPr>
            <a:spLocks noChangeShapeType="1"/>
          </p:cNvSpPr>
          <p:nvPr/>
        </p:nvSpPr>
        <p:spPr bwMode="auto">
          <a:xfrm>
            <a:off x="1373267" y="414784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32" name="오른쪽 화살표 131"/>
          <p:cNvSpPr/>
          <p:nvPr/>
        </p:nvSpPr>
        <p:spPr>
          <a:xfrm rot="10800000">
            <a:off x="1410947" y="5200819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33" name="Text Box 53"/>
          <p:cNvSpPr txBox="1">
            <a:spLocks noChangeArrowheads="1"/>
          </p:cNvSpPr>
          <p:nvPr/>
        </p:nvSpPr>
        <p:spPr bwMode="auto">
          <a:xfrm>
            <a:off x="1700852" y="5178678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4" name="Rectangle 13"/>
          <p:cNvSpPr>
            <a:spLocks noChangeArrowheads="1"/>
          </p:cNvSpPr>
          <p:nvPr/>
        </p:nvSpPr>
        <p:spPr bwMode="auto">
          <a:xfrm>
            <a:off x="614055" y="4314087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35" name="오른쪽 화살표 134"/>
          <p:cNvSpPr/>
          <p:nvPr/>
        </p:nvSpPr>
        <p:spPr>
          <a:xfrm rot="10800000">
            <a:off x="1403355" y="490070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36" name="Text Box 53"/>
          <p:cNvSpPr txBox="1">
            <a:spLocks noChangeArrowheads="1"/>
          </p:cNvSpPr>
          <p:nvPr/>
        </p:nvSpPr>
        <p:spPr bwMode="auto">
          <a:xfrm>
            <a:off x="1706245" y="4877454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구부러진 연결선 136"/>
          <p:cNvCxnSpPr/>
          <p:nvPr/>
        </p:nvCxnSpPr>
        <p:spPr>
          <a:xfrm rot="10800000" flipV="1">
            <a:off x="611267" y="4757821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구부러진 연결선 137"/>
          <p:cNvCxnSpPr/>
          <p:nvPr/>
        </p:nvCxnSpPr>
        <p:spPr>
          <a:xfrm rot="10800000" flipV="1">
            <a:off x="611267" y="5045853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구부러진 연결선 138"/>
          <p:cNvCxnSpPr/>
          <p:nvPr/>
        </p:nvCxnSpPr>
        <p:spPr>
          <a:xfrm rot="10800000" flipV="1">
            <a:off x="601742" y="4435881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1"/>
          <p:cNvSpPr>
            <a:spLocks noChangeArrowheads="1"/>
          </p:cNvSpPr>
          <p:nvPr/>
        </p:nvSpPr>
        <p:spPr bwMode="auto">
          <a:xfrm>
            <a:off x="601742" y="5175011"/>
            <a:ext cx="766504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41" name="구부러진 연결선 140"/>
          <p:cNvCxnSpPr>
            <a:stCxn id="127" idx="1"/>
            <a:endCxn id="134" idx="1"/>
          </p:cNvCxnSpPr>
          <p:nvPr/>
        </p:nvCxnSpPr>
        <p:spPr>
          <a:xfrm rot="10800000" flipH="1">
            <a:off x="611267" y="4458087"/>
            <a:ext cx="2788" cy="864096"/>
          </a:xfrm>
          <a:prstGeom prst="curvedConnector3">
            <a:avLst>
              <a:gd name="adj1" fmla="val 14348996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755576" y="3861048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E=1</a:t>
            </a:r>
            <a:endParaRPr lang="en-US" dirty="0"/>
          </a:p>
        </p:txBody>
      </p:sp>
      <p:sp>
        <p:nvSpPr>
          <p:cNvPr id="14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5400" dirty="0" smtClean="0"/>
              <a:t>SD-RAS With Empty bit</a:t>
            </a:r>
            <a:endParaRPr lang="en-US" dirty="0"/>
          </a:p>
        </p:txBody>
      </p:sp>
      <p:sp>
        <p:nvSpPr>
          <p:cNvPr id="144" name="내용 개체 틀 2"/>
          <p:cNvSpPr>
            <a:spLocks noGrp="1"/>
          </p:cNvSpPr>
          <p:nvPr>
            <p:ph idx="1"/>
          </p:nvPr>
        </p:nvSpPr>
        <p:spPr>
          <a:xfrm>
            <a:off x="2329408" y="4214694"/>
            <a:ext cx="6563072" cy="14465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»"/>
            </a:pPr>
            <a:r>
              <a:rPr lang="en-US" altLang="ko-KR" sz="2000" dirty="0"/>
              <a:t>When RAS Pop and no more valid entry,  set to 1.</a:t>
            </a:r>
          </a:p>
          <a:p>
            <a:r>
              <a:rPr lang="en-US" altLang="ko-KR" sz="2000" dirty="0" smtClean="0"/>
              <a:t>When </a:t>
            </a:r>
            <a:r>
              <a:rPr lang="en-US" altLang="ko-KR" sz="2000" dirty="0" smtClean="0"/>
              <a:t>empty bit is set, the RAS is not popped since there are no more valid entries in the </a:t>
            </a:r>
            <a:r>
              <a:rPr lang="en-US" altLang="ko-KR" sz="2000" dirty="0" smtClean="0"/>
              <a:t>RAS.</a:t>
            </a:r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8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SD-RAS with MAX</a:t>
            </a:r>
            <a:endParaRPr lang="en-US" sz="5400" dirty="0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869761" y="3301597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869761" y="3005627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869761" y="22712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1631761" y="22712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9" name="오른쪽 화살표 38"/>
          <p:cNvSpPr/>
          <p:nvPr/>
        </p:nvSpPr>
        <p:spPr>
          <a:xfrm rot="10800000">
            <a:off x="1705847" y="3004461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2013694" y="2992953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3447428" y="3295691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3447428" y="2999721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447428" y="2719627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3447428" y="2265357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>
            <a:off x="4209428" y="2265357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8" name="오른쪽 화살표 47"/>
          <p:cNvSpPr/>
          <p:nvPr/>
        </p:nvSpPr>
        <p:spPr>
          <a:xfrm rot="10800000">
            <a:off x="4283514" y="270579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4577330" y="2696297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6060022" y="3306324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6060022" y="3010354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6060022" y="273026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6060022" y="227599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6822022" y="227599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6896108" y="2997260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7225221" y="2975119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849448" y="4941200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849448" y="4645230"/>
            <a:ext cx="762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849448" y="4365136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>
            <a:off x="849448" y="391086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1611448" y="3910866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4" name="오른쪽 화살표 63"/>
          <p:cNvSpPr/>
          <p:nvPr/>
        </p:nvSpPr>
        <p:spPr>
          <a:xfrm rot="10800000">
            <a:off x="1685534" y="4908319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2014647" y="4896811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3441736" y="4934134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3449348" y="4047816"/>
            <a:ext cx="754388" cy="288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3441736" y="4347437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9" name="Line 14"/>
          <p:cNvSpPr>
            <a:spLocks noChangeShapeType="1"/>
          </p:cNvSpPr>
          <p:nvPr/>
        </p:nvSpPr>
        <p:spPr bwMode="auto">
          <a:xfrm>
            <a:off x="3441736" y="39038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0" name="Line 15"/>
          <p:cNvSpPr>
            <a:spLocks noChangeShapeType="1"/>
          </p:cNvSpPr>
          <p:nvPr/>
        </p:nvSpPr>
        <p:spPr bwMode="auto">
          <a:xfrm>
            <a:off x="4203736" y="39038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6" name="오른쪽 화살표 75"/>
          <p:cNvSpPr/>
          <p:nvPr/>
        </p:nvSpPr>
        <p:spPr>
          <a:xfrm rot="10800000">
            <a:off x="4277822" y="4020431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7" name="Text Box 53"/>
          <p:cNvSpPr txBox="1">
            <a:spLocks noChangeArrowheads="1"/>
          </p:cNvSpPr>
          <p:nvPr/>
        </p:nvSpPr>
        <p:spPr bwMode="auto">
          <a:xfrm>
            <a:off x="4606935" y="4008923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42" name="구부러진 연결선 41"/>
          <p:cNvCxnSpPr/>
          <p:nvPr/>
        </p:nvCxnSpPr>
        <p:spPr>
          <a:xfrm rot="10800000" flipV="1">
            <a:off x="3434728" y="3181509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구부러진 연결선 53"/>
          <p:cNvCxnSpPr/>
          <p:nvPr/>
        </p:nvCxnSpPr>
        <p:spPr>
          <a:xfrm rot="10800000" flipV="1">
            <a:off x="857060" y="3160244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구부러진 연결선 58"/>
          <p:cNvCxnSpPr/>
          <p:nvPr/>
        </p:nvCxnSpPr>
        <p:spPr>
          <a:xfrm rot="10800000" flipV="1">
            <a:off x="3425203" y="2859569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구부러진 연결선 70"/>
          <p:cNvCxnSpPr>
            <a:stCxn id="67" idx="1"/>
            <a:endCxn id="66" idx="1"/>
          </p:cNvCxnSpPr>
          <p:nvPr/>
        </p:nvCxnSpPr>
        <p:spPr>
          <a:xfrm rot="10800000" flipV="1">
            <a:off x="3441736" y="4191816"/>
            <a:ext cx="7612" cy="886318"/>
          </a:xfrm>
          <a:prstGeom prst="curvedConnector3">
            <a:avLst>
              <a:gd name="adj1" fmla="val 7139385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구부러진 연결선 71"/>
          <p:cNvCxnSpPr/>
          <p:nvPr/>
        </p:nvCxnSpPr>
        <p:spPr>
          <a:xfrm rot="5400000">
            <a:off x="865008" y="3448746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구부러진 연결선 72"/>
          <p:cNvCxnSpPr/>
          <p:nvPr/>
        </p:nvCxnSpPr>
        <p:spPr>
          <a:xfrm rot="5400000">
            <a:off x="3442675" y="3431763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오른쪽 화살표 73"/>
          <p:cNvSpPr/>
          <p:nvPr/>
        </p:nvSpPr>
        <p:spPr>
          <a:xfrm rot="10800000">
            <a:off x="1693748" y="2659279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2007054" y="2645555"/>
            <a:ext cx="1132233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NEXT, MAX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8" name="오른쪽 화살표 77"/>
          <p:cNvSpPr/>
          <p:nvPr/>
        </p:nvSpPr>
        <p:spPr>
          <a:xfrm rot="10800000">
            <a:off x="4278589" y="2371247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4591895" y="2346890"/>
            <a:ext cx="1132233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NEXT, MAX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0" name="오른쪽 화살표 79"/>
          <p:cNvSpPr/>
          <p:nvPr/>
        </p:nvSpPr>
        <p:spPr>
          <a:xfrm rot="10800000">
            <a:off x="6892143" y="2371247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1" name="Text Box 53"/>
          <p:cNvSpPr txBox="1">
            <a:spLocks noChangeArrowheads="1"/>
          </p:cNvSpPr>
          <p:nvPr/>
        </p:nvSpPr>
        <p:spPr bwMode="auto">
          <a:xfrm>
            <a:off x="7205449" y="2346890"/>
            <a:ext cx="1132233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NEXT, MAX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2" name="오른쪽 화살표 81"/>
          <p:cNvSpPr/>
          <p:nvPr/>
        </p:nvSpPr>
        <p:spPr>
          <a:xfrm rot="10800000">
            <a:off x="1680971" y="4006123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3" name="Text Box 53"/>
          <p:cNvSpPr txBox="1">
            <a:spLocks noChangeArrowheads="1"/>
          </p:cNvSpPr>
          <p:nvPr/>
        </p:nvSpPr>
        <p:spPr bwMode="auto">
          <a:xfrm>
            <a:off x="1994277" y="3992399"/>
            <a:ext cx="1132233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NEXT, MAX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4" name="구부러진 연결선 83"/>
          <p:cNvCxnSpPr/>
          <p:nvPr/>
        </p:nvCxnSpPr>
        <p:spPr>
          <a:xfrm rot="10800000" flipV="1">
            <a:off x="6066521" y="3215027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구부러진 연결선 84"/>
          <p:cNvCxnSpPr/>
          <p:nvPr/>
        </p:nvCxnSpPr>
        <p:spPr>
          <a:xfrm rot="10800000" flipV="1">
            <a:off x="6056996" y="2893087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구부러진 연결선 85"/>
          <p:cNvCxnSpPr/>
          <p:nvPr/>
        </p:nvCxnSpPr>
        <p:spPr>
          <a:xfrm rot="5400000">
            <a:off x="6074468" y="3465281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구부러진 연결선 86"/>
          <p:cNvCxnSpPr/>
          <p:nvPr/>
        </p:nvCxnSpPr>
        <p:spPr>
          <a:xfrm rot="10800000" flipV="1">
            <a:off x="852926" y="4831060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구부러진 연결선 87"/>
          <p:cNvCxnSpPr/>
          <p:nvPr/>
        </p:nvCxnSpPr>
        <p:spPr>
          <a:xfrm rot="10800000" flipV="1">
            <a:off x="843401" y="4509120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구부러진 연결선 88"/>
          <p:cNvCxnSpPr/>
          <p:nvPr/>
        </p:nvCxnSpPr>
        <p:spPr>
          <a:xfrm rot="5400000">
            <a:off x="860873" y="5081314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755576" y="332656"/>
            <a:ext cx="2724720" cy="181588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Conditional Call (Predict miss)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Call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(Detect Predict miss)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Return</a:t>
            </a:r>
            <a:endParaRPr lang="en-US" sz="1600" b="1" dirty="0">
              <a:latin typeface="+mj-lt"/>
            </a:endParaRPr>
          </a:p>
        </p:txBody>
      </p:sp>
      <p:sp>
        <p:nvSpPr>
          <p:cNvPr id="91" name="Rectangle 12"/>
          <p:cNvSpPr>
            <a:spLocks noChangeArrowheads="1"/>
          </p:cNvSpPr>
          <p:nvPr/>
        </p:nvSpPr>
        <p:spPr bwMode="auto">
          <a:xfrm>
            <a:off x="3452813" y="4645178"/>
            <a:ext cx="743608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92" name="구부러진 연결선 91"/>
          <p:cNvCxnSpPr/>
          <p:nvPr/>
        </p:nvCxnSpPr>
        <p:spPr>
          <a:xfrm rot="10800000" flipV="1">
            <a:off x="3429398" y="4812437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구부러진 연결선 93"/>
          <p:cNvCxnSpPr/>
          <p:nvPr/>
        </p:nvCxnSpPr>
        <p:spPr>
          <a:xfrm rot="10800000" flipV="1">
            <a:off x="3419873" y="4490497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구부러진 연결선 94"/>
          <p:cNvCxnSpPr/>
          <p:nvPr/>
        </p:nvCxnSpPr>
        <p:spPr>
          <a:xfrm rot="5400000">
            <a:off x="3437345" y="5062691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오른쪽 화살표 95"/>
          <p:cNvSpPr/>
          <p:nvPr/>
        </p:nvSpPr>
        <p:spPr>
          <a:xfrm rot="10800000">
            <a:off x="4281469" y="4904370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4594775" y="4890646"/>
            <a:ext cx="1132233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NEXT, MAX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6509386" y="5021418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>
            <a:off x="6516998" y="4135100"/>
            <a:ext cx="754388" cy="288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6509386" y="4434721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01" name="Line 14"/>
          <p:cNvSpPr>
            <a:spLocks noChangeShapeType="1"/>
          </p:cNvSpPr>
          <p:nvPr/>
        </p:nvSpPr>
        <p:spPr bwMode="auto">
          <a:xfrm>
            <a:off x="6509386" y="399108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02" name="Line 15"/>
          <p:cNvSpPr>
            <a:spLocks noChangeShapeType="1"/>
          </p:cNvSpPr>
          <p:nvPr/>
        </p:nvSpPr>
        <p:spPr bwMode="auto">
          <a:xfrm>
            <a:off x="7271386" y="399108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03" name="오른쪽 화살표 102"/>
          <p:cNvSpPr/>
          <p:nvPr/>
        </p:nvSpPr>
        <p:spPr>
          <a:xfrm rot="10800000">
            <a:off x="7345472" y="4712039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4" name="Text Box 53"/>
          <p:cNvSpPr txBox="1">
            <a:spLocks noChangeArrowheads="1"/>
          </p:cNvSpPr>
          <p:nvPr/>
        </p:nvSpPr>
        <p:spPr bwMode="auto">
          <a:xfrm>
            <a:off x="7674585" y="4679265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05" name="구부러진 연결선 104"/>
          <p:cNvCxnSpPr>
            <a:stCxn id="106" idx="1"/>
            <a:endCxn id="98" idx="1"/>
          </p:cNvCxnSpPr>
          <p:nvPr/>
        </p:nvCxnSpPr>
        <p:spPr>
          <a:xfrm rot="10800000" flipV="1">
            <a:off x="6509387" y="4876462"/>
            <a:ext cx="9283" cy="288956"/>
          </a:xfrm>
          <a:prstGeom prst="curvedConnector3">
            <a:avLst>
              <a:gd name="adj1" fmla="val 2562566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2"/>
          <p:cNvSpPr>
            <a:spLocks noChangeArrowheads="1"/>
          </p:cNvSpPr>
          <p:nvPr/>
        </p:nvSpPr>
        <p:spPr bwMode="auto">
          <a:xfrm>
            <a:off x="6518669" y="4732462"/>
            <a:ext cx="746229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09" name="구부러진 연결선 108"/>
          <p:cNvCxnSpPr/>
          <p:nvPr/>
        </p:nvCxnSpPr>
        <p:spPr>
          <a:xfrm rot="5400000">
            <a:off x="6504995" y="5149975"/>
            <a:ext cx="22206" cy="12700"/>
          </a:xfrm>
          <a:prstGeom prst="curvedConnector4">
            <a:avLst>
              <a:gd name="adj1" fmla="val 1177412"/>
              <a:gd name="adj2" fmla="val -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오른쪽 화살표 109"/>
          <p:cNvSpPr/>
          <p:nvPr/>
        </p:nvSpPr>
        <p:spPr>
          <a:xfrm rot="10800000">
            <a:off x="7349119" y="4364848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7662425" y="4351124"/>
            <a:ext cx="63350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NEXT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7" name="오른쪽 화살표 106"/>
          <p:cNvSpPr/>
          <p:nvPr/>
        </p:nvSpPr>
        <p:spPr>
          <a:xfrm rot="10800000">
            <a:off x="7352139" y="5048386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8" name="Text Box 53"/>
          <p:cNvSpPr txBox="1">
            <a:spLocks noChangeArrowheads="1"/>
          </p:cNvSpPr>
          <p:nvPr/>
        </p:nvSpPr>
        <p:spPr bwMode="auto">
          <a:xfrm>
            <a:off x="7665445" y="5034662"/>
            <a:ext cx="6030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MAX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2" name="내용 개체 틀 2"/>
          <p:cNvSpPr>
            <a:spLocks noGrp="1"/>
          </p:cNvSpPr>
          <p:nvPr>
            <p:ph idx="1"/>
          </p:nvPr>
        </p:nvSpPr>
        <p:spPr>
          <a:xfrm>
            <a:off x="3419872" y="332656"/>
            <a:ext cx="5724128" cy="1806594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 smtClean="0"/>
              <a:t>The NEXT pointer is recovered from checkpoint storage when detecting a misprediction, so the corruption of these entries can not be deduced from the stack pointers (Add a MAX pointer</a:t>
            </a:r>
            <a:r>
              <a:rPr lang="en-US" altLang="ko-KR" sz="2000" dirty="0" smtClean="0"/>
              <a:t>).</a:t>
            </a:r>
            <a:endParaRPr lang="en-US" altLang="ko-KR" sz="2000" dirty="0" smtClean="0"/>
          </a:p>
          <a:p>
            <a:r>
              <a:rPr lang="en-US" altLang="ko-KR" sz="2000" dirty="0" smtClean="0"/>
              <a:t>MAX tracks the maximum value of the NEXT pointer. </a:t>
            </a:r>
            <a:endParaRPr lang="en-US" altLang="ko-KR" sz="2000" dirty="0" smtClean="0"/>
          </a:p>
          <a:p>
            <a:endParaRPr lang="ko-KR" altLang="en-US" sz="2000" dirty="0"/>
          </a:p>
        </p:txBody>
      </p:sp>
      <p:cxnSp>
        <p:nvCxnSpPr>
          <p:cNvPr id="93" name="구부러진 연결선 92"/>
          <p:cNvCxnSpPr/>
          <p:nvPr/>
        </p:nvCxnSpPr>
        <p:spPr>
          <a:xfrm rot="10800000" flipV="1">
            <a:off x="6473655" y="4279083"/>
            <a:ext cx="7612" cy="886318"/>
          </a:xfrm>
          <a:prstGeom prst="curvedConnector3">
            <a:avLst>
              <a:gd name="adj1" fmla="val 7139385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구부러진 연결선 112"/>
          <p:cNvCxnSpPr/>
          <p:nvPr/>
        </p:nvCxnSpPr>
        <p:spPr>
          <a:xfrm rot="10800000" flipV="1">
            <a:off x="6451792" y="4577764"/>
            <a:ext cx="12700" cy="288032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8381593" y="4423100"/>
            <a:ext cx="0" cy="74432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 Box 53"/>
          <p:cNvSpPr txBox="1">
            <a:spLocks noChangeArrowheads="1"/>
          </p:cNvSpPr>
          <p:nvPr/>
        </p:nvSpPr>
        <p:spPr bwMode="auto">
          <a:xfrm>
            <a:off x="7236296" y="4013274"/>
            <a:ext cx="1951047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+mj-lt"/>
              </a:rPr>
              <a:t>Valid [MAX-N, NEXT]</a:t>
            </a:r>
            <a:endParaRPr lang="en-US" sz="1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3111588" y="2171416"/>
            <a:ext cx="5276836" cy="156849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539552" y="3861048"/>
            <a:ext cx="5184576" cy="156849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2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Evaluation on Paper</a:t>
            </a:r>
            <a:endParaRPr lang="en-US" sz="5400" dirty="0"/>
          </a:p>
        </p:txBody>
      </p:sp>
      <p:sp>
        <p:nvSpPr>
          <p:cNvPr id="112" name="내용 개체 틀 2"/>
          <p:cNvSpPr>
            <a:spLocks noGrp="1"/>
          </p:cNvSpPr>
          <p:nvPr>
            <p:ph idx="1"/>
          </p:nvPr>
        </p:nvSpPr>
        <p:spPr>
          <a:xfrm>
            <a:off x="755576" y="332656"/>
            <a:ext cx="7776864" cy="489654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SC-RAS only suffers from overflow </a:t>
            </a:r>
            <a:r>
              <a:rPr lang="en-US" altLang="ko-KR" dirty="0" err="1" smtClean="0"/>
              <a:t>mispredictions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Simple RAS and CT-RAS are suffer from wrong-path and </a:t>
            </a:r>
            <a:r>
              <a:rPr lang="en-US" altLang="ko-KR" dirty="0" smtClean="0"/>
              <a:t>overflows.</a:t>
            </a:r>
            <a:endParaRPr lang="en-US" altLang="ko-KR" dirty="0" smtClean="0"/>
          </a:p>
          <a:p>
            <a:r>
              <a:rPr lang="en-US" altLang="ko-KR" dirty="0" smtClean="0"/>
              <a:t>When RAS size is small(4~) CT-RAS is the most effective </a:t>
            </a:r>
            <a:r>
              <a:rPr lang="en-US" altLang="ko-KR" dirty="0" smtClean="0"/>
              <a:t>design.</a:t>
            </a:r>
          </a:p>
          <a:p>
            <a:pPr lvl="1"/>
            <a:r>
              <a:rPr lang="en-US" altLang="ko-KR" dirty="0" smtClean="0"/>
              <a:t>SC-RAS is not effective because of RAS Overflow.</a:t>
            </a:r>
            <a:endParaRPr lang="en-US" altLang="ko-KR" dirty="0" smtClean="0"/>
          </a:p>
          <a:p>
            <a:r>
              <a:rPr lang="en-US" altLang="ko-KR" dirty="0" smtClean="0"/>
              <a:t>When RAS size is big (~128) SC-RAS design is the most effective </a:t>
            </a:r>
            <a:r>
              <a:rPr lang="en-US" altLang="ko-KR" dirty="0" smtClean="0"/>
              <a:t>design.</a:t>
            </a:r>
          </a:p>
          <a:p>
            <a:pPr lvl="1"/>
            <a:r>
              <a:rPr lang="en-US" altLang="ko-KR" dirty="0" smtClean="0"/>
              <a:t>Because of wrong-path recovery, SC-RAS can be powerful.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2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End</a:t>
            </a:r>
            <a:endParaRPr lang="ko-KR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468" y="1726373"/>
            <a:ext cx="4205064" cy="34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5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ko-KR" sz="5400" dirty="0" smtClean="0"/>
              <a:t>Contents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607024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 smtClean="0"/>
              <a:t>RAS Intro</a:t>
            </a:r>
          </a:p>
          <a:p>
            <a:pPr lvl="1"/>
            <a:r>
              <a:rPr lang="en-US" altLang="ko-KR" sz="1600" dirty="0" smtClean="0"/>
              <a:t>Big Picture of RAS</a:t>
            </a:r>
          </a:p>
          <a:p>
            <a:pPr lvl="1"/>
            <a:r>
              <a:rPr lang="en-US" altLang="ko-KR" sz="1600" dirty="0" smtClean="0"/>
              <a:t>Abstract on Paper</a:t>
            </a:r>
          </a:p>
          <a:p>
            <a:pPr lvl="1"/>
            <a:r>
              <a:rPr lang="en-US" altLang="ko-KR" sz="1600" dirty="0" smtClean="0"/>
              <a:t>Introduction on Paper</a:t>
            </a:r>
          </a:p>
          <a:p>
            <a:r>
              <a:rPr lang="en-US" altLang="ko-KR" sz="2000" dirty="0" smtClean="0"/>
              <a:t>Detecting Overflows and Wrong-Path on Conventional RAS</a:t>
            </a:r>
          </a:p>
          <a:p>
            <a:pPr lvl="1"/>
            <a:r>
              <a:rPr lang="en-US" altLang="ko-KR" sz="1400" dirty="0"/>
              <a:t> Simple RAS PUSH</a:t>
            </a:r>
          </a:p>
          <a:p>
            <a:pPr lvl="1"/>
            <a:r>
              <a:rPr lang="en-US" altLang="ko-KR" sz="1400" dirty="0"/>
              <a:t> Simple RAS POP</a:t>
            </a:r>
          </a:p>
          <a:p>
            <a:pPr lvl="1"/>
            <a:r>
              <a:rPr lang="en-US" altLang="ko-KR" sz="1400" dirty="0"/>
              <a:t> Simple RAS with CD-TOS</a:t>
            </a:r>
          </a:p>
          <a:p>
            <a:pPr lvl="1"/>
            <a:r>
              <a:rPr lang="en-US" altLang="ko-KR" sz="1400" dirty="0"/>
              <a:t> CT-RAS </a:t>
            </a:r>
            <a:r>
              <a:rPr lang="en-US" altLang="ko-KR" sz="1400" dirty="0" smtClean="0"/>
              <a:t>Recovery</a:t>
            </a:r>
          </a:p>
          <a:p>
            <a:r>
              <a:rPr lang="en-US" altLang="ko-KR" sz="2000" dirty="0"/>
              <a:t>SC-RAS and Reallocation </a:t>
            </a:r>
            <a:r>
              <a:rPr lang="en-US" altLang="ko-KR" sz="2000" dirty="0" smtClean="0"/>
              <a:t>Detecting</a:t>
            </a:r>
          </a:p>
          <a:p>
            <a:pPr lvl="1"/>
            <a:r>
              <a:rPr lang="en-US" altLang="ko-KR" sz="1400" dirty="0"/>
              <a:t> SD-RAS PUSH</a:t>
            </a:r>
          </a:p>
          <a:p>
            <a:pPr lvl="1"/>
            <a:r>
              <a:rPr lang="en-US" altLang="ko-KR" sz="1400" dirty="0"/>
              <a:t> SD-RAS POP</a:t>
            </a:r>
          </a:p>
          <a:p>
            <a:pPr lvl="1"/>
            <a:r>
              <a:rPr lang="en-US" altLang="ko-KR" sz="1400" dirty="0"/>
              <a:t> SD-RAS </a:t>
            </a:r>
            <a:r>
              <a:rPr lang="en-US" altLang="ko-KR" sz="1400" dirty="0" smtClean="0"/>
              <a:t>Advantage</a:t>
            </a:r>
          </a:p>
          <a:p>
            <a:pPr lvl="1"/>
            <a:r>
              <a:rPr lang="en-US" altLang="ko-KR" sz="1400" dirty="0"/>
              <a:t> </a:t>
            </a:r>
            <a:r>
              <a:rPr lang="en-US" altLang="ko-KR" sz="1400" dirty="0" smtClean="0"/>
              <a:t>SD-RAS Disadvantage</a:t>
            </a:r>
            <a:endParaRPr lang="en-US" altLang="ko-KR" sz="1400" dirty="0"/>
          </a:p>
          <a:p>
            <a:pPr lvl="1"/>
            <a:r>
              <a:rPr lang="en-US" altLang="ko-KR" sz="1400" dirty="0"/>
              <a:t> SD-RAS with Empty bit</a:t>
            </a:r>
          </a:p>
          <a:p>
            <a:pPr lvl="1"/>
            <a:r>
              <a:rPr lang="en-US" altLang="ko-KR" sz="1400" dirty="0"/>
              <a:t> SD-RAS with </a:t>
            </a:r>
            <a:r>
              <a:rPr lang="en-US" altLang="ko-KR" sz="1400" dirty="0" smtClean="0"/>
              <a:t>MAX</a:t>
            </a:r>
          </a:p>
          <a:p>
            <a:r>
              <a:rPr lang="en-US" altLang="ko-KR" sz="2400" dirty="0"/>
              <a:t> </a:t>
            </a:r>
            <a:r>
              <a:rPr lang="en-US" altLang="ko-KR" sz="2000" dirty="0"/>
              <a:t>Evaluation on Paper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9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82458" y="2830691"/>
            <a:ext cx="533400" cy="41592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rPr>
              <a:t>+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349183" y="253791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 b="1">
              <a:latin typeface="+mj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80908" y="2206458"/>
            <a:ext cx="3016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b="1" dirty="0">
                <a:latin typeface="+mj-lt"/>
              </a:rPr>
              <a:t>4</a:t>
            </a:r>
            <a:endParaRPr lang="en-US" sz="1800" b="1" dirty="0">
              <a:latin typeface="+mj-lt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44258" y="1322566"/>
            <a:ext cx="731290" cy="338554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  PC  </a:t>
            </a:r>
            <a:endParaRPr lang="en-US" sz="1600" b="1" dirty="0">
              <a:latin typeface="+mj-lt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958658" y="1709936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 b="1">
              <a:latin typeface="+mj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20794" y="4931876"/>
            <a:ext cx="762000" cy="369332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020794" y="4627076"/>
            <a:ext cx="762000" cy="369332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020794" y="4379372"/>
            <a:ext cx="762000" cy="324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2020794" y="397354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782794" y="397354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187258" y="3227566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 b="1">
              <a:latin typeface="+mj-lt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96118" y="3287886"/>
            <a:ext cx="868443" cy="107721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>
                <a:latin typeface="+mj-lt"/>
              </a:rPr>
              <a:t>Push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Address</a:t>
            </a:r>
          </a:p>
          <a:p>
            <a:pPr eaLnBrk="0" hangingPunct="0">
              <a:buFont typeface="Wingdings" pitchFamily="2" charset="2"/>
              <a:buNone/>
            </a:pPr>
            <a:endParaRPr lang="en-US" sz="1600" b="1" dirty="0">
              <a:latin typeface="+mj-lt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558858" y="1268913"/>
            <a:ext cx="1524000" cy="1384995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>
            <a:outerShdw dist="45791" dir="3378596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endParaRPr lang="en-US" sz="1600" b="1" dirty="0">
              <a:latin typeface="+mj-lt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endParaRPr lang="en-US" sz="1600" b="1" dirty="0">
              <a:latin typeface="+mj-lt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2000" b="1" dirty="0" smtClean="0">
                <a:latin typeface="+mj-lt"/>
                <a:cs typeface="+mn-cs"/>
              </a:rPr>
              <a:t>  BTB</a:t>
            </a:r>
            <a:endParaRPr lang="en-US" sz="2000" b="1" dirty="0">
              <a:latin typeface="+mj-lt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endParaRPr lang="en-US" sz="1600" b="1" dirty="0">
              <a:latin typeface="+mj-lt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endParaRPr lang="en-US" sz="1600" b="1" dirty="0">
              <a:latin typeface="+mj-lt"/>
              <a:cs typeface="+mn-cs"/>
            </a:endParaRPr>
          </a:p>
        </p:txBody>
      </p:sp>
      <p:cxnSp>
        <p:nvCxnSpPr>
          <p:cNvPr id="17" name="AutoShape 21"/>
          <p:cNvCxnSpPr>
            <a:cxnSpLocks noChangeShapeType="1"/>
            <a:stCxn id="7" idx="3"/>
            <a:endCxn id="16" idx="1"/>
          </p:cNvCxnSpPr>
          <p:nvPr/>
        </p:nvCxnSpPr>
        <p:spPr bwMode="auto">
          <a:xfrm>
            <a:off x="1775548" y="1491843"/>
            <a:ext cx="1783310" cy="46956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28" name="AutoShape 43"/>
          <p:cNvSpPr>
            <a:spLocks noChangeArrowheads="1"/>
          </p:cNvSpPr>
          <p:nvPr/>
        </p:nvSpPr>
        <p:spPr bwMode="auto">
          <a:xfrm rot="16200000">
            <a:off x="5443270" y="2803530"/>
            <a:ext cx="10668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None/>
              <a:defRPr/>
            </a:pPr>
            <a:endParaRPr lang="en-US" b="1">
              <a:latin typeface="+mj-lt"/>
              <a:cs typeface="+mn-cs"/>
            </a:endParaRPr>
          </a:p>
        </p:txBody>
      </p:sp>
      <p:cxnSp>
        <p:nvCxnSpPr>
          <p:cNvPr id="32" name="AutoShape 49"/>
          <p:cNvCxnSpPr>
            <a:cxnSpLocks noChangeShapeType="1"/>
          </p:cNvCxnSpPr>
          <p:nvPr/>
        </p:nvCxnSpPr>
        <p:spPr bwMode="auto">
          <a:xfrm flipV="1">
            <a:off x="2632553" y="3246616"/>
            <a:ext cx="3153617" cy="942206"/>
          </a:xfrm>
          <a:prstGeom prst="bentConnector3">
            <a:avLst>
              <a:gd name="adj1" fmla="val 29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6023154" y="2244606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 b="1">
              <a:latin typeface="+mj-lt"/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5591106" y="1906468"/>
            <a:ext cx="1093569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RETURN?</a:t>
            </a:r>
            <a:endParaRPr lang="en-US" sz="1600" b="1" dirty="0">
              <a:latin typeface="+mj-lt"/>
            </a:endParaRPr>
          </a:p>
        </p:txBody>
      </p:sp>
      <p:cxnSp>
        <p:nvCxnSpPr>
          <p:cNvPr id="39" name="AutoShape 21"/>
          <p:cNvCxnSpPr>
            <a:cxnSpLocks noChangeShapeType="1"/>
            <a:stCxn id="16" idx="3"/>
          </p:cNvCxnSpPr>
          <p:nvPr/>
        </p:nvCxnSpPr>
        <p:spPr bwMode="auto">
          <a:xfrm>
            <a:off x="5082858" y="1961411"/>
            <a:ext cx="703312" cy="69624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2926810" y="3252718"/>
            <a:ext cx="965905" cy="8309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Pop</a:t>
            </a:r>
            <a:endParaRPr lang="en-US" sz="1600" b="1" dirty="0">
              <a:latin typeface="+mj-lt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>
                <a:latin typeface="+mj-lt"/>
              </a:rPr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 b="1" dirty="0">
                <a:latin typeface="+mj-lt"/>
              </a:rPr>
              <a:t>Address</a:t>
            </a:r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6167170" y="3036694"/>
            <a:ext cx="10801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square">
            <a:spAutoFit/>
          </a:bodyPr>
          <a:lstStyle/>
          <a:p>
            <a:endParaRPr lang="en-US" b="1">
              <a:latin typeface="+mj-lt"/>
            </a:endParaRP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7175282" y="2870906"/>
            <a:ext cx="1933222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latin typeface="+mj-lt"/>
              </a:rPr>
              <a:t>Predicted next PC</a:t>
            </a:r>
            <a:endParaRPr lang="en-US" sz="1600" b="1" dirty="0">
              <a:latin typeface="+mj-lt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957940" y="1484784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>
              <a:latin typeface="+mj-lt"/>
            </a:endParaRPr>
          </a:p>
        </p:txBody>
      </p:sp>
      <p:sp>
        <p:nvSpPr>
          <p:cNvPr id="26" name="오른쪽 화살표 25"/>
          <p:cNvSpPr/>
          <p:nvPr/>
        </p:nvSpPr>
        <p:spPr>
          <a:xfrm rot="10800000">
            <a:off x="2843809" y="430925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3203848" y="431458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Big Picture of RAS</a:t>
            </a:r>
            <a:endParaRPr lang="en-US" sz="54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7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ko-KR" sz="5400" dirty="0" smtClean="0"/>
              <a:t>Abstract on Paper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Present two </a:t>
            </a:r>
            <a:r>
              <a:rPr lang="en-US" altLang="ko-KR" dirty="0" smtClean="0"/>
              <a:t>low-cost corruption detectors for </a:t>
            </a:r>
            <a:r>
              <a:rPr lang="en-US" altLang="ko-KR" dirty="0" smtClean="0"/>
              <a:t>RAS.</a:t>
            </a:r>
            <a:endParaRPr lang="en-US" altLang="ko-KR" dirty="0" smtClean="0"/>
          </a:p>
          <a:p>
            <a:r>
              <a:rPr lang="en-US" altLang="ko-KR" dirty="0" smtClean="0"/>
              <a:t>They detect RAS overflows and </a:t>
            </a:r>
            <a:r>
              <a:rPr lang="en-US" altLang="ko-KR" dirty="0" smtClean="0"/>
              <a:t>wrong-path corruption.</a:t>
            </a:r>
            <a:endParaRPr lang="en-US" altLang="ko-KR" dirty="0" smtClean="0"/>
          </a:p>
          <a:p>
            <a:r>
              <a:rPr lang="en-US" altLang="ko-KR" dirty="0" smtClean="0"/>
              <a:t>When corruption is detected, BTB can be used as a free backup </a:t>
            </a:r>
            <a:r>
              <a:rPr lang="en-US" altLang="ko-KR" dirty="0" smtClean="0"/>
              <a:t>predictor.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6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ko-KR" sz="5400" dirty="0" smtClean="0"/>
              <a:t>Introduction on Paper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RAS is typically implemented as a circular buffer to store return addresses and a top-of-stack pointer (TOS) pointing to the current top of the stack.</a:t>
            </a:r>
          </a:p>
          <a:p>
            <a:r>
              <a:rPr lang="en-US" altLang="ko-KR" dirty="0" smtClean="0"/>
              <a:t>The RAS must be updated for speculatively fetched instructions.</a:t>
            </a:r>
          </a:p>
          <a:p>
            <a:r>
              <a:rPr lang="en-US" altLang="ko-KR" dirty="0" smtClean="0"/>
              <a:t>When a misprediction is detected, the call instruction may be squashed, leaving the wrong return target on the </a:t>
            </a:r>
            <a:r>
              <a:rPr lang="en-US" altLang="ko-KR" dirty="0" smtClean="0"/>
              <a:t>RAS.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35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39552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53955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130155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26" name="오른쪽 화살표 25"/>
          <p:cNvSpPr/>
          <p:nvPr/>
        </p:nvSpPr>
        <p:spPr>
          <a:xfrm rot="10800000">
            <a:off x="1362567" y="325132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1697139" y="325665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Simple RAS PUSH</a:t>
            </a:r>
            <a:endParaRPr lang="en-US" sz="5400" dirty="0"/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339752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2339752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233975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310175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8" name="오른쪽 화살표 37"/>
          <p:cNvSpPr/>
          <p:nvPr/>
        </p:nvSpPr>
        <p:spPr>
          <a:xfrm rot="10800000">
            <a:off x="3162767" y="289128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3491880" y="289661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067944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4067944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3" name="Rectangle 13"/>
          <p:cNvSpPr>
            <a:spLocks noChangeArrowheads="1"/>
          </p:cNvSpPr>
          <p:nvPr/>
        </p:nvSpPr>
        <p:spPr bwMode="auto">
          <a:xfrm>
            <a:off x="4067944" y="27311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4067944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4829944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6" name="오른쪽 화살표 45"/>
          <p:cNvSpPr/>
          <p:nvPr/>
        </p:nvSpPr>
        <p:spPr>
          <a:xfrm rot="10800000">
            <a:off x="4890959" y="2747270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5200032" y="2752596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5801595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5801595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5801595" y="27311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>
            <a:off x="5801595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6563595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6624610" y="244307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6953723" y="2448404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5804383" y="2443110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7524328" y="3315832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7524328" y="3027800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7524328" y="2739768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>
            <a:off x="7524328" y="228549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8286328" y="228549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4" name="오른쪽 화살표 63"/>
          <p:cNvSpPr/>
          <p:nvPr/>
        </p:nvSpPr>
        <p:spPr>
          <a:xfrm rot="10800000">
            <a:off x="8347343" y="249289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8676456" y="249822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7527116" y="2451736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auto">
          <a:xfrm>
            <a:off x="7524328" y="3325220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0" name="직사각형 69"/>
          <p:cNvSpPr/>
          <p:nvPr/>
        </p:nvSpPr>
        <p:spPr>
          <a:xfrm>
            <a:off x="7170340" y="3604954"/>
            <a:ext cx="16501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RAS Overflow</a:t>
            </a:r>
            <a:endParaRPr lang="en-US" altLang="ko-K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79" name="직선 화살표 연결선 78"/>
          <p:cNvCxnSpPr/>
          <p:nvPr/>
        </p:nvCxnSpPr>
        <p:spPr>
          <a:xfrm flipH="1" flipV="1">
            <a:off x="1466572" y="476656"/>
            <a:ext cx="9084" cy="116078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7" name="Rectangle 13"/>
          <p:cNvSpPr>
            <a:spLocks noChangeArrowheads="1"/>
          </p:cNvSpPr>
          <p:nvPr/>
        </p:nvSpPr>
        <p:spPr bwMode="auto">
          <a:xfrm>
            <a:off x="541267" y="620688"/>
            <a:ext cx="757473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539552" y="332656"/>
            <a:ext cx="759188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70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0.00104 0.1136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71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0.00035 0.1111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5556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5" grpId="0" animBg="1"/>
      <p:bldP spid="37" grpId="0" animBg="1"/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49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4" grpId="1" animBg="1"/>
      <p:bldP spid="65" grpId="0"/>
      <p:bldP spid="65" grpId="1"/>
      <p:bldP spid="66" grpId="0" animBg="1"/>
      <p:bldP spid="69" grpId="0" animBg="1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sz="5400" dirty="0" smtClean="0"/>
              <a:t>Simple RAS POP</a:t>
            </a:r>
            <a:endParaRPr lang="en-US" sz="5400" dirty="0"/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539552" y="3315832"/>
            <a:ext cx="762000" cy="2880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539552" y="3027800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539552" y="2739768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>
            <a:off x="539552" y="228549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1301552" y="228549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4" name="오른쪽 화살표 63"/>
          <p:cNvSpPr/>
          <p:nvPr/>
        </p:nvSpPr>
        <p:spPr>
          <a:xfrm rot="10800000">
            <a:off x="1362567" y="3301144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5" name="Text Box 53"/>
          <p:cNvSpPr txBox="1">
            <a:spLocks noChangeArrowheads="1"/>
          </p:cNvSpPr>
          <p:nvPr/>
        </p:nvSpPr>
        <p:spPr bwMode="auto">
          <a:xfrm>
            <a:off x="1691680" y="3306470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542340" y="2451736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auto">
          <a:xfrm>
            <a:off x="539552" y="3313894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0" name="직사각형 69"/>
          <p:cNvSpPr/>
          <p:nvPr/>
        </p:nvSpPr>
        <p:spPr>
          <a:xfrm>
            <a:off x="6769499" y="3645024"/>
            <a:ext cx="20541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RAS Underflow</a:t>
            </a:r>
            <a:endParaRPr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2195736" y="3324458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2195736" y="3036426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2195736" y="2748394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2195736" y="22941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2957736" y="229412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68" name="오른쪽 화살표 67"/>
          <p:cNvSpPr/>
          <p:nvPr/>
        </p:nvSpPr>
        <p:spPr>
          <a:xfrm rot="10800000">
            <a:off x="3018751" y="331839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1" name="Text Box 53"/>
          <p:cNvSpPr txBox="1">
            <a:spLocks noChangeArrowheads="1"/>
          </p:cNvSpPr>
          <p:nvPr/>
        </p:nvSpPr>
        <p:spPr bwMode="auto">
          <a:xfrm>
            <a:off x="3347864" y="332372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2198524" y="2460362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4" name="Rectangle 11"/>
          <p:cNvSpPr>
            <a:spLocks noChangeArrowheads="1"/>
          </p:cNvSpPr>
          <p:nvPr/>
        </p:nvSpPr>
        <p:spPr bwMode="auto">
          <a:xfrm>
            <a:off x="3923928" y="3323108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3923928" y="3035076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3923928" y="2747044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>
            <a:off x="3923928" y="229277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4685928" y="2292774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79" name="오른쪽 화살표 78"/>
          <p:cNvSpPr/>
          <p:nvPr/>
        </p:nvSpPr>
        <p:spPr>
          <a:xfrm rot="10800000">
            <a:off x="4746943" y="242088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0" name="Text Box 53"/>
          <p:cNvSpPr txBox="1">
            <a:spLocks noChangeArrowheads="1"/>
          </p:cNvSpPr>
          <p:nvPr/>
        </p:nvSpPr>
        <p:spPr bwMode="auto">
          <a:xfrm>
            <a:off x="5076056" y="2426214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3926716" y="2459012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2" name="Rectangle 11"/>
          <p:cNvSpPr>
            <a:spLocks noChangeArrowheads="1"/>
          </p:cNvSpPr>
          <p:nvPr/>
        </p:nvSpPr>
        <p:spPr bwMode="auto">
          <a:xfrm>
            <a:off x="5652120" y="3341122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3" name="Rectangle 12"/>
          <p:cNvSpPr>
            <a:spLocks noChangeArrowheads="1"/>
          </p:cNvSpPr>
          <p:nvPr/>
        </p:nvSpPr>
        <p:spPr bwMode="auto">
          <a:xfrm>
            <a:off x="5652120" y="3053090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4" name="Rectangle 13"/>
          <p:cNvSpPr>
            <a:spLocks noChangeArrowheads="1"/>
          </p:cNvSpPr>
          <p:nvPr/>
        </p:nvSpPr>
        <p:spPr bwMode="auto">
          <a:xfrm>
            <a:off x="5652120" y="2765058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85" name="Line 14"/>
          <p:cNvSpPr>
            <a:spLocks noChangeShapeType="1"/>
          </p:cNvSpPr>
          <p:nvPr/>
        </p:nvSpPr>
        <p:spPr bwMode="auto">
          <a:xfrm>
            <a:off x="5652120" y="231078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>
            <a:off x="6414120" y="231078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87" name="오른쪽 화살표 86"/>
          <p:cNvSpPr/>
          <p:nvPr/>
        </p:nvSpPr>
        <p:spPr>
          <a:xfrm rot="10800000">
            <a:off x="6475135" y="276502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8" name="Text Box 53"/>
          <p:cNvSpPr txBox="1">
            <a:spLocks noChangeArrowheads="1"/>
          </p:cNvSpPr>
          <p:nvPr/>
        </p:nvSpPr>
        <p:spPr bwMode="auto">
          <a:xfrm>
            <a:off x="6804248" y="277035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5654908" y="2477026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5" name="Rectangle 11"/>
          <p:cNvSpPr>
            <a:spLocks noChangeArrowheads="1"/>
          </p:cNvSpPr>
          <p:nvPr/>
        </p:nvSpPr>
        <p:spPr bwMode="auto">
          <a:xfrm>
            <a:off x="7308304" y="3357024"/>
            <a:ext cx="762000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6" name="Rectangle 12"/>
          <p:cNvSpPr>
            <a:spLocks noChangeArrowheads="1"/>
          </p:cNvSpPr>
          <p:nvPr/>
        </p:nvSpPr>
        <p:spPr bwMode="auto">
          <a:xfrm>
            <a:off x="7308304" y="306899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7" name="Rectangle 13"/>
          <p:cNvSpPr>
            <a:spLocks noChangeArrowheads="1"/>
          </p:cNvSpPr>
          <p:nvPr/>
        </p:nvSpPr>
        <p:spPr bwMode="auto">
          <a:xfrm>
            <a:off x="7308304" y="278096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98" name="Line 14"/>
          <p:cNvSpPr>
            <a:spLocks noChangeShapeType="1"/>
          </p:cNvSpPr>
          <p:nvPr/>
        </p:nvSpPr>
        <p:spPr bwMode="auto">
          <a:xfrm>
            <a:off x="7308304" y="232669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99" name="Line 15"/>
          <p:cNvSpPr>
            <a:spLocks noChangeShapeType="1"/>
          </p:cNvSpPr>
          <p:nvPr/>
        </p:nvSpPr>
        <p:spPr bwMode="auto">
          <a:xfrm>
            <a:off x="8070304" y="232669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00" name="오른쪽 화살표 99"/>
          <p:cNvSpPr/>
          <p:nvPr/>
        </p:nvSpPr>
        <p:spPr>
          <a:xfrm rot="10800000">
            <a:off x="8131319" y="306921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1" name="Text Box 53"/>
          <p:cNvSpPr txBox="1">
            <a:spLocks noChangeArrowheads="1"/>
          </p:cNvSpPr>
          <p:nvPr/>
        </p:nvSpPr>
        <p:spPr bwMode="auto">
          <a:xfrm>
            <a:off x="8460432" y="3074544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7311092" y="2492928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103" name="직선 화살표 연결선 102"/>
          <p:cNvCxnSpPr/>
          <p:nvPr/>
        </p:nvCxnSpPr>
        <p:spPr>
          <a:xfrm>
            <a:off x="1475656" y="468434"/>
            <a:ext cx="0" cy="1232374"/>
          </a:xfrm>
          <a:prstGeom prst="straightConnector1">
            <a:avLst/>
          </a:prstGeom>
          <a:ln w="349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541267" y="620688"/>
            <a:ext cx="757473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539552" y="332656"/>
            <a:ext cx="759188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98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32316E-6 L 0.00035 -0.1325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63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14758E-6 L -0.00035 -0.135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5258E-6 L 0.00104 0.0400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98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0.00035 0.037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5258E-6 L 0.00104 0.0400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98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0.00035 0.037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95258E-6 L 0.00104 0.04001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989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0.00035 0.037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39" grpId="0" animBg="1"/>
      <p:bldP spid="47" grpId="0" animBg="1"/>
      <p:bldP spid="53" grpId="0" animBg="1"/>
      <p:bldP spid="54" grpId="0" animBg="1"/>
      <p:bldP spid="67" grpId="0" animBg="1"/>
      <p:bldP spid="68" grpId="0" animBg="1"/>
      <p:bldP spid="68" grpId="1" animBg="1"/>
      <p:bldP spid="71" grpId="0"/>
      <p:bldP spid="71" grpId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0" grpId="0"/>
      <p:bldP spid="80" grpId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7" grpId="1" animBg="1"/>
      <p:bldP spid="88" grpId="0"/>
      <p:bldP spid="88" grpId="1"/>
      <p:bldP spid="89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0" grpId="1" animBg="1"/>
      <p:bldP spid="101" grpId="0"/>
      <p:bldP spid="101" grpId="1"/>
      <p:bldP spid="1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67544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67544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1229544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26" name="오른쪽 화살표 25"/>
          <p:cNvSpPr/>
          <p:nvPr/>
        </p:nvSpPr>
        <p:spPr>
          <a:xfrm rot="10800000">
            <a:off x="1290559" y="3394418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1625131" y="3399744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537330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2537330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 dirty="0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2537330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3299330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38" name="오른쪽 화살표 37"/>
          <p:cNvSpPr/>
          <p:nvPr/>
        </p:nvSpPr>
        <p:spPr>
          <a:xfrm rot="10800000">
            <a:off x="3360345" y="289128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3689458" y="289661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625562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4625562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3" name="Rectangle 13"/>
          <p:cNvSpPr>
            <a:spLocks noChangeArrowheads="1"/>
          </p:cNvSpPr>
          <p:nvPr/>
        </p:nvSpPr>
        <p:spPr bwMode="auto">
          <a:xfrm>
            <a:off x="4625562" y="27311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462556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5387562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46" name="오른쪽 화살표 45"/>
          <p:cNvSpPr/>
          <p:nvPr/>
        </p:nvSpPr>
        <p:spPr>
          <a:xfrm rot="10800000">
            <a:off x="5448577" y="2747270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5757650" y="2752596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6791261" y="3307206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6791261" y="3019174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791261" y="2731142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52" name="Line 14"/>
          <p:cNvSpPr>
            <a:spLocks noChangeShapeType="1"/>
          </p:cNvSpPr>
          <p:nvPr/>
        </p:nvSpPr>
        <p:spPr bwMode="auto">
          <a:xfrm>
            <a:off x="6791261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7553261" y="2276872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56" name="오른쪽 화살표 55"/>
          <p:cNvSpPr/>
          <p:nvPr/>
        </p:nvSpPr>
        <p:spPr>
          <a:xfrm rot="10800000">
            <a:off x="7614276" y="2509056"/>
            <a:ext cx="352028" cy="3154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7943389" y="2514382"/>
            <a:ext cx="57060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6794049" y="2443110"/>
            <a:ext cx="76200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cxnSp>
        <p:nvCxnSpPr>
          <p:cNvPr id="79" name="직선 화살표 연결선 78"/>
          <p:cNvCxnSpPr/>
          <p:nvPr/>
        </p:nvCxnSpPr>
        <p:spPr>
          <a:xfrm flipH="1" flipV="1">
            <a:off x="1466572" y="476656"/>
            <a:ext cx="9084" cy="116078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제목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/>
          <a:p>
            <a:pPr algn="r"/>
            <a:r>
              <a:rPr lang="en-US" altLang="ko-KR" sz="5400" dirty="0"/>
              <a:t>Simple </a:t>
            </a:r>
            <a:r>
              <a:rPr lang="en-US" altLang="ko-KR" sz="5400" dirty="0" smtClean="0"/>
              <a:t>RAS with CD-TOS</a:t>
            </a:r>
            <a:endParaRPr lang="en-US" sz="5400" dirty="0"/>
          </a:p>
        </p:txBody>
      </p:sp>
      <p:sp>
        <p:nvSpPr>
          <p:cNvPr id="54" name="오른쪽 화살표 53"/>
          <p:cNvSpPr/>
          <p:nvPr/>
        </p:nvSpPr>
        <p:spPr>
          <a:xfrm rot="10800000">
            <a:off x="7595142" y="3220926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7" name="Text Box 53"/>
          <p:cNvSpPr txBox="1">
            <a:spLocks noChangeArrowheads="1"/>
          </p:cNvSpPr>
          <p:nvPr/>
        </p:nvSpPr>
        <p:spPr bwMode="auto">
          <a:xfrm>
            <a:off x="7929714" y="3226252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오른쪽 화살표 67"/>
          <p:cNvSpPr/>
          <p:nvPr/>
        </p:nvSpPr>
        <p:spPr>
          <a:xfrm rot="10800000">
            <a:off x="5426276" y="3213392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6" name="Text Box 53"/>
          <p:cNvSpPr txBox="1">
            <a:spLocks noChangeArrowheads="1"/>
          </p:cNvSpPr>
          <p:nvPr/>
        </p:nvSpPr>
        <p:spPr bwMode="auto">
          <a:xfrm>
            <a:off x="5760848" y="3208085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7" name="오른쪽 화살표 76"/>
          <p:cNvSpPr/>
          <p:nvPr/>
        </p:nvSpPr>
        <p:spPr>
          <a:xfrm rot="10800000">
            <a:off x="3338045" y="3213392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8" name="Text Box 53"/>
          <p:cNvSpPr txBox="1">
            <a:spLocks noChangeArrowheads="1"/>
          </p:cNvSpPr>
          <p:nvPr/>
        </p:nvSpPr>
        <p:spPr bwMode="auto">
          <a:xfrm>
            <a:off x="3672617" y="3208085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0" name="오른쪽 화살표 79"/>
          <p:cNvSpPr/>
          <p:nvPr/>
        </p:nvSpPr>
        <p:spPr>
          <a:xfrm rot="10800000">
            <a:off x="1276885" y="3198736"/>
            <a:ext cx="352028" cy="315416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1" name="Text Box 53"/>
          <p:cNvSpPr txBox="1">
            <a:spLocks noChangeArrowheads="1"/>
          </p:cNvSpPr>
          <p:nvPr/>
        </p:nvSpPr>
        <p:spPr bwMode="auto">
          <a:xfrm>
            <a:off x="1611457" y="3193429"/>
            <a:ext cx="818750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CD-TOS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7632" y="1907540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FW=0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513856" y="1907540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FW=0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674096" y="1896580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FW=0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834336" y="1896580"/>
            <a:ext cx="90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FW=0</a:t>
            </a:r>
            <a:endParaRPr lang="en-US" dirty="0"/>
          </a:p>
        </p:txBody>
      </p:sp>
      <p:sp>
        <p:nvSpPr>
          <p:cNvPr id="59" name="내용 개체 틀 2"/>
          <p:cNvSpPr>
            <a:spLocks noGrp="1"/>
          </p:cNvSpPr>
          <p:nvPr>
            <p:ph idx="1"/>
          </p:nvPr>
        </p:nvSpPr>
        <p:spPr>
          <a:xfrm>
            <a:off x="467544" y="3854654"/>
            <a:ext cx="8219256" cy="144655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Detect RAS overflows by means of a second pointer to the RAS (Corruption Detection TOS) and </a:t>
            </a:r>
            <a:br>
              <a:rPr lang="en-US" altLang="ko-KR" dirty="0" smtClean="0"/>
            </a:br>
            <a:r>
              <a:rPr lang="en-US" altLang="ko-KR" dirty="0" smtClean="0"/>
              <a:t>FW (First Wrap bit</a:t>
            </a:r>
            <a:r>
              <a:rPr lang="en-US" altLang="ko-KR" dirty="0" smtClean="0"/>
              <a:t>).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541268" y="1484784"/>
            <a:ext cx="762000" cy="288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541268" y="1196752"/>
            <a:ext cx="762000" cy="2880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541268" y="908720"/>
            <a:ext cx="762000" cy="288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541267" y="620688"/>
            <a:ext cx="757473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539552" y="332656"/>
            <a:ext cx="759188" cy="288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 b="1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2FD3C-31D5-42B7-A8AD-CF570F53FC9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5" grpId="0" animBg="1"/>
      <p:bldP spid="37" grpId="0" animBg="1"/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/>
      <p:bldP spid="49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/>
      <p:bldP spid="58" grpId="0" animBg="1"/>
      <p:bldP spid="54" grpId="0" animBg="1"/>
      <p:bldP spid="67" grpId="0"/>
      <p:bldP spid="68" grpId="0" animBg="1"/>
      <p:bldP spid="76" grpId="0"/>
      <p:bldP spid="77" grpId="0" animBg="1"/>
      <p:bldP spid="78" grpId="0"/>
      <p:bldP spid="83" grpId="0"/>
      <p:bldP spid="84" grpId="0"/>
      <p:bldP spid="8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온난">
  <a:themeElements>
    <a:clrScheme name="온난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온난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온난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TC101859868[[fn=온난]]</Template>
  <TotalTime>4381</TotalTime>
  <Words>1010</Words>
  <Application>Microsoft Office PowerPoint</Application>
  <PresentationFormat>화면 슬라이드 쇼(4:3)</PresentationFormat>
  <Paragraphs>369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온난</vt:lpstr>
      <vt:lpstr>Speculative Return Address Stack Management Revisited</vt:lpstr>
      <vt:lpstr>Paper Intro</vt:lpstr>
      <vt:lpstr>Contents</vt:lpstr>
      <vt:lpstr>Big Picture of RAS</vt:lpstr>
      <vt:lpstr>Abstract on Paper</vt:lpstr>
      <vt:lpstr>Introduction on Paper</vt:lpstr>
      <vt:lpstr>Simple RAS PUSH</vt:lpstr>
      <vt:lpstr>Simple RAS POP</vt:lpstr>
      <vt:lpstr>Simple RAS with CD-TOS</vt:lpstr>
      <vt:lpstr>Simple RAS with CD-TOS</vt:lpstr>
      <vt:lpstr>Simple RAS with CD-TOS</vt:lpstr>
      <vt:lpstr>Simple RAS with CD-TOS</vt:lpstr>
      <vt:lpstr>CT-RAS Recovery</vt:lpstr>
      <vt:lpstr>SD-RAS PUSH</vt:lpstr>
      <vt:lpstr>SD-RAS POP</vt:lpstr>
      <vt:lpstr>SD-RAS Advantage</vt:lpstr>
      <vt:lpstr>SD-RAS Advantage </vt:lpstr>
      <vt:lpstr>SD-RAS Disadvantage </vt:lpstr>
      <vt:lpstr>SD-RAS With Empty bit</vt:lpstr>
      <vt:lpstr>SD-RAS With Empty bit</vt:lpstr>
      <vt:lpstr>SD-RAS with MAX</vt:lpstr>
      <vt:lpstr>Evaluation on Paper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hanyee</dc:creator>
  <cp:lastModifiedBy>hanyee</cp:lastModifiedBy>
  <cp:revision>245</cp:revision>
  <cp:lastPrinted>2013-07-02T05:24:04Z</cp:lastPrinted>
  <dcterms:created xsi:type="dcterms:W3CDTF">2013-04-08T03:54:48Z</dcterms:created>
  <dcterms:modified xsi:type="dcterms:W3CDTF">2013-07-02T05:58:17Z</dcterms:modified>
</cp:coreProperties>
</file>