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7" r:id="rId2"/>
    <p:sldId id="284" r:id="rId3"/>
    <p:sldId id="268" r:id="rId4"/>
    <p:sldId id="285" r:id="rId5"/>
    <p:sldId id="297" r:id="rId6"/>
    <p:sldId id="272" r:id="rId7"/>
    <p:sldId id="294" r:id="rId8"/>
    <p:sldId id="298" r:id="rId9"/>
    <p:sldId id="288" r:id="rId10"/>
    <p:sldId id="299" r:id="rId11"/>
    <p:sldId id="296" r:id="rId12"/>
    <p:sldId id="287" r:id="rId13"/>
    <p:sldId id="282" r:id="rId14"/>
    <p:sldId id="276" r:id="rId15"/>
    <p:sldId id="292" r:id="rId16"/>
    <p:sldId id="293" r:id="rId17"/>
    <p:sldId id="281" r:id="rId18"/>
    <p:sldId id="269" r:id="rId19"/>
    <p:sldId id="270" r:id="rId20"/>
  </p:sldIdLst>
  <p:sldSz cx="9144000" cy="6858000" type="screen4x3"/>
  <p:notesSz cx="6742113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0895165-FD6B-46D1-B67D-7DD9941A9967}">
          <p14:sldIdLst>
            <p14:sldId id="257"/>
          </p14:sldIdLst>
        </p14:section>
        <p14:section name="Intro" id="{C4BC2C4B-C399-4E3A-A4E2-488AF71036A3}">
          <p14:sldIdLst>
            <p14:sldId id="284"/>
          </p14:sldIdLst>
        </p14:section>
        <p14:section name="2,3 Option" id="{DD69078B-336B-4CEE-BDD4-9B5E7D6F93CD}">
          <p14:sldIdLst>
            <p14:sldId id="268"/>
            <p14:sldId id="285"/>
            <p14:sldId id="297"/>
            <p14:sldId id="272"/>
            <p14:sldId id="294"/>
          </p14:sldIdLst>
        </p14:section>
        <p14:section name="Intro" id="{C74655B0-104B-46A7-BCCB-05BAFCD088F0}">
          <p14:sldIdLst>
            <p14:sldId id="298"/>
            <p14:sldId id="288"/>
          </p14:sldIdLst>
        </p14:section>
        <p14:section name="Solution&amp;CurrentWork" id="{074B26DB-119B-4F86-9E67-652E522B0FED}">
          <p14:sldIdLst>
            <p14:sldId id="299"/>
            <p14:sldId id="296"/>
            <p14:sldId id="287"/>
            <p14:sldId id="282"/>
            <p14:sldId id="276"/>
            <p14:sldId id="292"/>
            <p14:sldId id="293"/>
          </p14:sldIdLst>
        </p14:section>
        <p14:section name="Backup" id="{59C1ADB2-B7C7-464D-8851-A55DA61AF5A7}">
          <p14:sldIdLst>
            <p14:sldId id="281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00FF00"/>
    <a:srgbClr val="014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497" autoAdjust="0"/>
  </p:normalViewPr>
  <p:slideViewPr>
    <p:cSldViewPr snapToGrid="0">
      <p:cViewPr varScale="1">
        <p:scale>
          <a:sx n="108" d="100"/>
          <a:sy n="108" d="100"/>
        </p:scale>
        <p:origin x="1686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42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42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2F15E4B7-899C-4BAD-8DC5-8E4E49CEB2D8}" type="datetimeFigureOut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751983"/>
            <a:ext cx="5393690" cy="3887986"/>
          </a:xfrm>
          <a:prstGeom prst="rect">
            <a:avLst/>
          </a:prstGeom>
        </p:spPr>
        <p:txBody>
          <a:bodyPr vert="horz" lIns="94947" tIns="47474" rIns="94947" bIns="4747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21582" cy="495426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1" y="9378825"/>
            <a:ext cx="2921582" cy="495426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6503AD9F-5A06-446E-B11C-756BA458BC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43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lobal_surveillance" TargetMode="External"/><Relationship Id="rId13" Type="http://schemas.openxmlformats.org/officeDocument/2006/relationships/hyperlink" Target="https://en.wikipedia.org/wiki/Laura_Poitras" TargetMode="External"/><Relationship Id="rId18" Type="http://schemas.openxmlformats.org/officeDocument/2006/relationships/hyperlink" Target="https://en.wikipedia.org/wiki/The_New_York_Times" TargetMode="External"/><Relationship Id="rId3" Type="http://schemas.openxmlformats.org/officeDocument/2006/relationships/hyperlink" Target="https://en.wikipedia.org/wiki/Computer_professional" TargetMode="External"/><Relationship Id="rId7" Type="http://schemas.openxmlformats.org/officeDocument/2006/relationships/hyperlink" Target="https://en.wikipedia.org/wiki/Government_Communications_Headquarters" TargetMode="External"/><Relationship Id="rId12" Type="http://schemas.openxmlformats.org/officeDocument/2006/relationships/hyperlink" Target="https://en.wikipedia.org/wiki/Glenn_Greenwald" TargetMode="External"/><Relationship Id="rId17" Type="http://schemas.openxmlformats.org/officeDocument/2006/relationships/hyperlink" Target="https://en.wikipedia.org/wiki/Der_Spiegel" TargetMode="External"/><Relationship Id="rId2" Type="http://schemas.openxmlformats.org/officeDocument/2006/relationships/slide" Target="../slides/slide7.xml"/><Relationship Id="rId16" Type="http://schemas.openxmlformats.org/officeDocument/2006/relationships/hyperlink" Target="https://en.wikipedia.org/wiki/The_Washington_Post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National_Security_Agency" TargetMode="External"/><Relationship Id="rId11" Type="http://schemas.openxmlformats.org/officeDocument/2006/relationships/hyperlink" Target="https://en.wikipedia.org/wiki/Hong_Kong" TargetMode="External"/><Relationship Id="rId5" Type="http://schemas.openxmlformats.org/officeDocument/2006/relationships/hyperlink" Target="https://en.wikipedia.org/wiki/Classified_information" TargetMode="External"/><Relationship Id="rId15" Type="http://schemas.openxmlformats.org/officeDocument/2006/relationships/hyperlink" Target="https://en.wikipedia.org/wiki/The_Guardian" TargetMode="External"/><Relationship Id="rId10" Type="http://schemas.openxmlformats.org/officeDocument/2006/relationships/hyperlink" Target="https://en.wikipedia.org/wiki/Telecommunication_companies" TargetMode="External"/><Relationship Id="rId4" Type="http://schemas.openxmlformats.org/officeDocument/2006/relationships/hyperlink" Target="https://en.wikipedia.org/wiki/CIA" TargetMode="External"/><Relationship Id="rId9" Type="http://schemas.openxmlformats.org/officeDocument/2006/relationships/hyperlink" Target="https://en.wikipedia.org/wiki/Five_Eyes" TargetMode="External"/><Relationship Id="rId14" Type="http://schemas.openxmlformats.org/officeDocument/2006/relationships/hyperlink" Target="https://en.wikipedia.org/wiki/Ewen_MacAskil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D9F-5A06-446E-B11C-756BA458BC5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36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What</a:t>
            </a:r>
            <a:r>
              <a:rPr lang="en-US" altLang="ko-KR" baseline="0" dirty="0" smtClean="0"/>
              <a:t> is Big data?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D9F-5A06-446E-B11C-756BA458BC5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72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AMORE PACIFIC and</a:t>
            </a:r>
            <a:r>
              <a:rPr lang="en-US" baseline="0" dirty="0" smtClean="0"/>
              <a:t> TESCO </a:t>
            </a:r>
            <a:endParaRPr lang="en-US" dirty="0" smtClean="0"/>
          </a:p>
          <a:p>
            <a:pPr marL="0" indent="0">
              <a:buNone/>
            </a:pPr>
            <a:r>
              <a:rPr lang="ko-KR" altLang="en-US" dirty="0" smtClean="0"/>
              <a:t>아모레 </a:t>
            </a:r>
            <a:r>
              <a:rPr lang="ko-KR" altLang="en-US" dirty="0" err="1" smtClean="0"/>
              <a:t>퍼시픽은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AACE (advanced</a:t>
            </a:r>
            <a:r>
              <a:rPr lang="en-US" altLang="ko-KR" baseline="0" dirty="0" smtClean="0"/>
              <a:t> analytics and campaign enhancement) </a:t>
            </a:r>
            <a:r>
              <a:rPr lang="ko-KR" altLang="en-US" baseline="0" dirty="0" smtClean="0"/>
              <a:t>프로젝트를 통해서 고객의 행동 패턴 </a:t>
            </a:r>
            <a:r>
              <a:rPr lang="en-US" altLang="ko-KR" baseline="0" dirty="0" smtClean="0"/>
              <a:t>50</a:t>
            </a:r>
            <a:r>
              <a:rPr lang="ko-KR" altLang="en-US" baseline="0" dirty="0" smtClean="0"/>
              <a:t>가지로 분류하여 </a:t>
            </a:r>
            <a:r>
              <a:rPr lang="en-US" altLang="ko-KR" baseline="0" dirty="0" smtClean="0"/>
              <a:t>(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예시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마일리지의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소진한 고객은 휴면으로 갈 확률이 일반 고객보다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 높다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ko-KR" baseline="0" dirty="0" smtClean="0"/>
              <a:t>) </a:t>
            </a:r>
            <a:r>
              <a:rPr lang="ko-KR" altLang="en-US" baseline="0" dirty="0" smtClean="0"/>
              <a:t>맞춤 서비스를 개발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고객 맞춤 서비스를 제공 하였다</a:t>
            </a:r>
            <a:r>
              <a:rPr lang="en-US" altLang="ko-KR" baseline="0" dirty="0" smtClean="0"/>
              <a:t>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r>
              <a:rPr lang="ko-KR" altLang="en-US" baseline="0" dirty="0" err="1" smtClean="0"/>
              <a:t>테스코</a:t>
            </a:r>
            <a:r>
              <a:rPr lang="ko-KR" altLang="en-US" baseline="0" dirty="0" smtClean="0"/>
              <a:t> 클럽카드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err="1" smtClean="0"/>
              <a:t>테스코는</a:t>
            </a:r>
            <a:r>
              <a:rPr lang="ko-KR" altLang="en-US" baseline="0" dirty="0" smtClean="0"/>
              <a:t> 클럽 카드를 배분하여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매주 </a:t>
            </a:r>
            <a:r>
              <a:rPr lang="en-US" altLang="ko-KR" baseline="0" dirty="0" smtClean="0"/>
              <a:t>1500</a:t>
            </a:r>
            <a:r>
              <a:rPr lang="ko-KR" altLang="en-US" baseline="0" dirty="0" err="1" smtClean="0"/>
              <a:t>만건이</a:t>
            </a:r>
            <a:r>
              <a:rPr lang="ko-KR" altLang="en-US" baseline="0" dirty="0" smtClean="0"/>
              <a:t> 넘는 거래 데이터를 분석하여 식품 구매 성향에 따른 </a:t>
            </a:r>
            <a:r>
              <a:rPr lang="en-US" altLang="ko-KR" baseline="0" dirty="0" smtClean="0"/>
              <a:t>20</a:t>
            </a:r>
            <a:r>
              <a:rPr lang="ko-KR" altLang="en-US" baseline="0" dirty="0" smtClean="0"/>
              <a:t>개의 </a:t>
            </a:r>
            <a:r>
              <a:rPr lang="ko-KR" altLang="en-US" baseline="0" dirty="0" err="1" smtClean="0"/>
              <a:t>특성군을</a:t>
            </a:r>
            <a:r>
              <a:rPr lang="ko-KR" altLang="en-US" baseline="0" dirty="0" smtClean="0"/>
              <a:t> 생성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맞춤형 광고 및 매장제품 배치를 시행하였다</a:t>
            </a:r>
            <a:r>
              <a:rPr lang="en-US" altLang="ko-KR" baseline="0" dirty="0" smtClean="0"/>
              <a:t>.</a:t>
            </a:r>
          </a:p>
          <a:p>
            <a:pPr marL="0" indent="0">
              <a:buFontTx/>
              <a:buNone/>
            </a:pPr>
            <a:r>
              <a:rPr lang="ko-KR" altLang="en-US" baseline="0" dirty="0" smtClean="0"/>
              <a:t>영국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위에서 세계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위로 성장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D9F-5A06-446E-B11C-756BA458BC5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95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Security</a:t>
            </a:r>
            <a:r>
              <a:rPr lang="en-US" altLang="ko-KR" baseline="0" dirty="0" smtClean="0"/>
              <a:t> with </a:t>
            </a:r>
            <a:r>
              <a:rPr lang="en-US" altLang="ko-KR" dirty="0" smtClean="0"/>
              <a:t>Traditional method +</a:t>
            </a:r>
            <a:r>
              <a:rPr lang="en-US" altLang="ko-KR" baseline="0" dirty="0" smtClean="0"/>
              <a:t> Security with Big Data processing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D9F-5A06-446E-B11C-756BA458BC5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25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1. Break System</a:t>
            </a:r>
          </a:p>
          <a:p>
            <a:r>
              <a:rPr lang="en-US" altLang="ko-KR" dirty="0" smtClean="0"/>
              <a:t>2. Steal</a:t>
            </a:r>
            <a:r>
              <a:rPr lang="en-US" altLang="ko-KR" baseline="0" dirty="0" smtClean="0"/>
              <a:t> information</a:t>
            </a:r>
          </a:p>
          <a:p>
            <a:r>
              <a:rPr lang="en-US" altLang="ko-KR" baseline="0" dirty="0" smtClean="0"/>
              <a:t>3. Modify </a:t>
            </a:r>
            <a:r>
              <a:rPr lang="en-US" altLang="ko-KR" baseline="0" dirty="0" smtClean="0"/>
              <a:t>data</a:t>
            </a:r>
          </a:p>
          <a:p>
            <a:endParaRPr lang="en-US" altLang="ko-KR" baseline="0" dirty="0" smtClean="0"/>
          </a:p>
          <a:p>
            <a:pPr rtl="0"/>
            <a:r>
              <a:rPr lang="en-US" altLang="ko-KR" b="1" dirty="0" smtClean="0">
                <a:effectLst/>
              </a:rPr>
              <a:t>Edward Joseph Snowden</a:t>
            </a:r>
            <a:r>
              <a:rPr lang="en-US" altLang="ko-KR" dirty="0" smtClean="0">
                <a:effectLst/>
              </a:rPr>
              <a:t> (born June 21, 1983) is a </a:t>
            </a:r>
            <a:r>
              <a:rPr lang="en-US" altLang="ko-KR" dirty="0" smtClean="0">
                <a:effectLst/>
                <a:hlinkClick r:id="rId3" tooltip="Computer professional"/>
              </a:rPr>
              <a:t>computer professional</a:t>
            </a:r>
            <a:r>
              <a:rPr lang="en-US" altLang="ko-KR" dirty="0" smtClean="0">
                <a:effectLst/>
              </a:rPr>
              <a:t>, former </a:t>
            </a:r>
            <a:r>
              <a:rPr lang="en-US" altLang="ko-KR" dirty="0" smtClean="0">
                <a:effectLst/>
                <a:hlinkClick r:id="rId4" tooltip="CIA"/>
              </a:rPr>
              <a:t>CIA</a:t>
            </a:r>
            <a:r>
              <a:rPr lang="en-US" altLang="ko-KR" dirty="0" smtClean="0">
                <a:effectLst/>
              </a:rPr>
              <a:t> employee, and former government contractor who copied </a:t>
            </a:r>
            <a:r>
              <a:rPr lang="en-US" altLang="ko-KR" dirty="0" smtClean="0">
                <a:effectLst/>
                <a:hlinkClick r:id="rId5" tooltip="Classified information"/>
              </a:rPr>
              <a:t>classified information</a:t>
            </a:r>
            <a:r>
              <a:rPr lang="en-US" altLang="ko-KR" dirty="0" smtClean="0">
                <a:effectLst/>
              </a:rPr>
              <a:t> from the United States </a:t>
            </a:r>
            <a:r>
              <a:rPr lang="en-US" altLang="ko-KR" dirty="0" smtClean="0">
                <a:effectLst/>
                <a:hlinkClick r:id="rId6" tooltip="National Security Agency"/>
              </a:rPr>
              <a:t>National Security Agency</a:t>
            </a:r>
            <a:r>
              <a:rPr lang="en-US" altLang="ko-KR" dirty="0" smtClean="0">
                <a:effectLst/>
              </a:rPr>
              <a:t> (NSA) and United Kingdom </a:t>
            </a:r>
            <a:r>
              <a:rPr lang="en-US" altLang="ko-KR" dirty="0" smtClean="0">
                <a:effectLst/>
                <a:hlinkClick r:id="rId7" tooltip="Government Communications Headquarters"/>
              </a:rPr>
              <a:t>Government Communications Headquarters</a:t>
            </a:r>
            <a:r>
              <a:rPr lang="en-US" altLang="ko-KR" dirty="0" smtClean="0">
                <a:effectLst/>
              </a:rPr>
              <a:t> (GCHQ) for public disclosure in 2013. The information revealed numerous </a:t>
            </a:r>
            <a:r>
              <a:rPr lang="en-US" altLang="ko-KR" dirty="0" smtClean="0">
                <a:effectLst/>
                <a:hlinkClick r:id="rId8" tooltip="Global surveillance"/>
              </a:rPr>
              <a:t>global surveillance</a:t>
            </a:r>
            <a:r>
              <a:rPr lang="en-US" altLang="ko-KR" dirty="0" smtClean="0">
                <a:effectLst/>
              </a:rPr>
              <a:t> programs, many run by the NSA and </a:t>
            </a:r>
            <a:r>
              <a:rPr lang="en-US" altLang="ko-KR" dirty="0" smtClean="0">
                <a:effectLst/>
                <a:hlinkClick r:id="rId9" tooltip="Five Eyes"/>
              </a:rPr>
              <a:t>Five Eyes</a:t>
            </a:r>
            <a:r>
              <a:rPr lang="en-US" altLang="ko-KR" dirty="0" smtClean="0">
                <a:effectLst/>
              </a:rPr>
              <a:t> with the cooperation of </a:t>
            </a:r>
            <a:r>
              <a:rPr lang="en-US" altLang="ko-KR" dirty="0" smtClean="0">
                <a:effectLst/>
                <a:hlinkClick r:id="rId10" tooltip="Telecommunication companies"/>
              </a:rPr>
              <a:t>telecommunication companies</a:t>
            </a:r>
            <a:r>
              <a:rPr lang="en-US" altLang="ko-KR" dirty="0" smtClean="0">
                <a:effectLst/>
              </a:rPr>
              <a:t> and European governments.</a:t>
            </a:r>
          </a:p>
          <a:p>
            <a:pPr rtl="0"/>
            <a:r>
              <a:rPr lang="en-US" altLang="ko-KR" dirty="0" smtClean="0">
                <a:effectLst/>
              </a:rPr>
              <a:t>On May 20, 2013, Snowden flew to </a:t>
            </a:r>
            <a:r>
              <a:rPr lang="en-US" altLang="ko-KR" dirty="0" smtClean="0">
                <a:effectLst/>
                <a:hlinkClick r:id="rId11" tooltip="Hong Kong"/>
              </a:rPr>
              <a:t>Hong Kong</a:t>
            </a:r>
            <a:r>
              <a:rPr lang="en-US" altLang="ko-KR" dirty="0" smtClean="0">
                <a:effectLst/>
              </a:rPr>
              <a:t> after leaving his job at an NSA facility in Hawaii and in early June he gave thousands of classified NSA and GCHQ documents to journalists </a:t>
            </a:r>
            <a:r>
              <a:rPr lang="en-US" altLang="ko-KR" dirty="0" smtClean="0">
                <a:effectLst/>
                <a:hlinkClick r:id="rId12" tooltip="Glenn Greenwald"/>
              </a:rPr>
              <a:t>Glenn Greenwald</a:t>
            </a:r>
            <a:r>
              <a:rPr lang="en-US" altLang="ko-KR" dirty="0" smtClean="0">
                <a:effectLst/>
              </a:rPr>
              <a:t>, </a:t>
            </a:r>
            <a:r>
              <a:rPr lang="en-US" altLang="ko-KR" dirty="0" smtClean="0">
                <a:effectLst/>
                <a:hlinkClick r:id="rId13" tooltip="Laura Poitras"/>
              </a:rPr>
              <a:t>Laura </a:t>
            </a:r>
            <a:r>
              <a:rPr lang="en-US" altLang="ko-KR" dirty="0" err="1" smtClean="0">
                <a:effectLst/>
                <a:hlinkClick r:id="rId13" tooltip="Laura Poitras"/>
              </a:rPr>
              <a:t>Poitras</a:t>
            </a:r>
            <a:r>
              <a:rPr lang="en-US" altLang="ko-KR" dirty="0" smtClean="0">
                <a:effectLst/>
              </a:rPr>
              <a:t> and </a:t>
            </a:r>
            <a:r>
              <a:rPr lang="en-US" altLang="ko-KR" dirty="0" err="1" smtClean="0">
                <a:effectLst/>
                <a:hlinkClick r:id="rId14" tooltip="Ewen MacAskill"/>
              </a:rPr>
              <a:t>Ewen</a:t>
            </a:r>
            <a:r>
              <a:rPr lang="en-US" altLang="ko-KR" dirty="0" smtClean="0">
                <a:effectLst/>
                <a:hlinkClick r:id="rId14" tooltip="Ewen MacAskill"/>
              </a:rPr>
              <a:t> MacAskill</a:t>
            </a:r>
            <a:r>
              <a:rPr lang="en-US" altLang="ko-KR" dirty="0" smtClean="0">
                <a:effectLst/>
              </a:rPr>
              <a:t>. Snowden came to international attention after stories based on the material appeared in </a:t>
            </a:r>
            <a:r>
              <a:rPr lang="en-US" altLang="ko-KR" i="1" dirty="0" smtClean="0">
                <a:effectLst/>
                <a:hlinkClick r:id="rId15" tooltip="The Guardian"/>
              </a:rPr>
              <a:t>The Guardian</a:t>
            </a:r>
            <a:r>
              <a:rPr lang="en-US" altLang="ko-KR" dirty="0" smtClean="0">
                <a:effectLst/>
              </a:rPr>
              <a:t> and </a:t>
            </a:r>
            <a:r>
              <a:rPr lang="en-US" altLang="ko-KR" i="1" dirty="0" smtClean="0">
                <a:effectLst/>
                <a:hlinkClick r:id="rId16" tooltip="The Washington Post"/>
              </a:rPr>
              <a:t>The Washington Post</a:t>
            </a:r>
            <a:r>
              <a:rPr lang="en-US" altLang="ko-KR" dirty="0" smtClean="0">
                <a:effectLst/>
              </a:rPr>
              <a:t>. Further disclosures were made by other newspapers including </a:t>
            </a:r>
            <a:r>
              <a:rPr lang="en-US" altLang="ko-KR" i="1" dirty="0" smtClean="0">
                <a:effectLst/>
                <a:hlinkClick r:id="rId17" tooltip="Der Spiegel"/>
              </a:rPr>
              <a:t>Der Spiegel</a:t>
            </a:r>
            <a:r>
              <a:rPr lang="en-US" altLang="ko-KR" dirty="0" smtClean="0">
                <a:effectLst/>
              </a:rPr>
              <a:t> and </a:t>
            </a:r>
            <a:r>
              <a:rPr lang="en-US" altLang="ko-KR" i="1" dirty="0" smtClean="0">
                <a:effectLst/>
                <a:hlinkClick r:id="rId18" tooltip="The New York Times"/>
              </a:rPr>
              <a:t>The New York Times</a:t>
            </a:r>
            <a:r>
              <a:rPr lang="en-US" altLang="ko-KR" dirty="0" smtClean="0">
                <a:effectLst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D9F-5A06-446E-B11C-756BA458BC5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3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D9F-5A06-446E-B11C-756BA458BC5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29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D9F-5A06-446E-B11C-756BA458BC5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72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Colored</a:t>
            </a:r>
            <a:r>
              <a:rPr lang="en-US" altLang="ko-KR" baseline="0" dirty="0" smtClean="0"/>
              <a:t> boundary means FPGA execution boundary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AD9F-5A06-446E-B11C-756BA458BC5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23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CI_main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793" y="0"/>
            <a:ext cx="9180000" cy="6885000"/>
          </a:xfrm>
          <a:prstGeom prst="rect">
            <a:avLst/>
          </a:prstGeom>
        </p:spPr>
      </p:pic>
      <p:sp>
        <p:nvSpPr>
          <p:cNvPr id="14" name="Rectangle 6"/>
          <p:cNvSpPr/>
          <p:nvPr userDrawn="1"/>
        </p:nvSpPr>
        <p:spPr>
          <a:xfrm>
            <a:off x="-7439" y="6693743"/>
            <a:ext cx="9146751" cy="148934"/>
          </a:xfrm>
          <a:prstGeom prst="rect">
            <a:avLst/>
          </a:prstGeom>
          <a:solidFill>
            <a:srgbClr val="91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직사각형 1"/>
          <p:cNvSpPr/>
          <p:nvPr userDrawn="1"/>
        </p:nvSpPr>
        <p:spPr>
          <a:xfrm>
            <a:off x="-8793" y="42855"/>
            <a:ext cx="9180000" cy="664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6"/>
          <p:cNvSpPr/>
          <p:nvPr userDrawn="1"/>
        </p:nvSpPr>
        <p:spPr>
          <a:xfrm>
            <a:off x="-3849" y="2059012"/>
            <a:ext cx="6860063" cy="1828800"/>
          </a:xfrm>
          <a:prstGeom prst="rect">
            <a:avLst/>
          </a:prstGeom>
          <a:solidFill>
            <a:srgbClr val="91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6"/>
          <p:cNvSpPr/>
          <p:nvPr userDrawn="1"/>
        </p:nvSpPr>
        <p:spPr>
          <a:xfrm>
            <a:off x="-8793" y="6693211"/>
            <a:ext cx="9180000" cy="148934"/>
          </a:xfrm>
          <a:prstGeom prst="rect">
            <a:avLst/>
          </a:prstGeom>
          <a:solidFill>
            <a:srgbClr val="91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6"/>
          <p:cNvSpPr/>
          <p:nvPr userDrawn="1"/>
        </p:nvSpPr>
        <p:spPr>
          <a:xfrm>
            <a:off x="-8793" y="2059012"/>
            <a:ext cx="9180000" cy="1828800"/>
          </a:xfrm>
          <a:prstGeom prst="rect">
            <a:avLst/>
          </a:prstGeom>
          <a:solidFill>
            <a:srgbClr val="91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800" b="1" cap="none" spc="0" baseline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81557" y="6422855"/>
            <a:ext cx="2595043" cy="365125"/>
          </a:xfrm>
        </p:spPr>
        <p:txBody>
          <a:bodyPr/>
          <a:lstStyle/>
          <a:p>
            <a:fld id="{EC76CD37-6AF4-4176-A5C8-E24BF68C323F}" type="datetime1">
              <a:rPr lang="ko-KR" altLang="en-US" smtClean="0"/>
              <a:t>2015-11-23</a:t>
            </a:fld>
            <a:endParaRPr lang="ko-KR" alt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139" y="6422855"/>
            <a:ext cx="709698" cy="365125"/>
          </a:xfrm>
        </p:spPr>
        <p:txBody>
          <a:bodyPr/>
          <a:lstStyle/>
          <a:p>
            <a:fld id="{D63CB97D-42AC-47CF-9B1C-E101A4C3CEE4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422855"/>
            <a:ext cx="4060627" cy="36512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9" name="Picture 11" descr="C:\Documents and Settings\SungHo Chin\바탕 화면\SW 뉴딜 제안서\PPT\logo&amp;ui(2)\globalsymbol_koreng2_large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393564"/>
            <a:ext cx="21351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64" y="387255"/>
            <a:ext cx="2395069" cy="590469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52" y="276445"/>
            <a:ext cx="1556097" cy="8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1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9833-4F12-4937-BF0E-10EC50D57696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807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52B9-170A-4B2D-9EB3-0A0BFA96B5CB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90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I_main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>
            <a:off x="-3849" y="2059012"/>
            <a:ext cx="6860063" cy="1828800"/>
          </a:xfrm>
          <a:prstGeom prst="rect">
            <a:avLst/>
          </a:prstGeom>
          <a:solidFill>
            <a:srgbClr val="91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5739" y="2166366"/>
            <a:ext cx="6452756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3600" b="1" cap="none" spc="0" baseline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57250" y="3970316"/>
            <a:ext cx="51435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-5579" y="6693743"/>
            <a:ext cx="6860063" cy="148934"/>
          </a:xfrm>
          <a:prstGeom prst="rect">
            <a:avLst/>
          </a:prstGeom>
          <a:solidFill>
            <a:srgbClr val="91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11168" y="6422856"/>
            <a:ext cx="1946282" cy="365125"/>
          </a:xfrm>
        </p:spPr>
        <p:txBody>
          <a:bodyPr/>
          <a:lstStyle/>
          <a:p>
            <a:fld id="{F5874668-4E74-4546-83D7-246CF95058BF}" type="datetime1">
              <a:rPr lang="ko-KR" altLang="en-US" smtClean="0"/>
              <a:t>2015-11-23</a:t>
            </a:fld>
            <a:endParaRPr lang="ko-KR" alt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854" y="6422856"/>
            <a:ext cx="532274" cy="365125"/>
          </a:xfrm>
        </p:spPr>
        <p:txBody>
          <a:bodyPr/>
          <a:lstStyle/>
          <a:p>
            <a:fld id="{D63CB97D-42AC-47CF-9B1C-E101A4C3CEE4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3251" y="6422856"/>
            <a:ext cx="3045470" cy="365125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37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32644" y="255877"/>
            <a:ext cx="7772400" cy="618935"/>
          </a:xfrm>
        </p:spPr>
        <p:txBody>
          <a:bodyPr>
            <a:normAutofit/>
          </a:bodyPr>
          <a:lstStyle>
            <a:lvl1pPr>
              <a:defRPr sz="3600" b="1" cap="none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8" name="Rectangle 6"/>
          <p:cNvSpPr/>
          <p:nvPr userDrawn="1"/>
        </p:nvSpPr>
        <p:spPr>
          <a:xfrm>
            <a:off x="-16605" y="6709066"/>
            <a:ext cx="9180000" cy="148934"/>
          </a:xfrm>
          <a:prstGeom prst="rect">
            <a:avLst/>
          </a:prstGeom>
          <a:solidFill>
            <a:srgbClr val="91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그림 20" descr="1-3.png"/>
          <p:cNvPicPr>
            <a:picLocks noChangeAspect="1"/>
          </p:cNvPicPr>
          <p:nvPr userDrawn="1"/>
        </p:nvPicPr>
        <p:blipFill>
          <a:blip r:embed="rId2" cstate="print"/>
          <a:srcRect l="1728" t="3621" r="90371" b="86832"/>
          <a:stretch>
            <a:fillRect/>
          </a:stretch>
        </p:blipFill>
        <p:spPr>
          <a:xfrm>
            <a:off x="10502" y="248356"/>
            <a:ext cx="722489" cy="65475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019" y="1239241"/>
            <a:ext cx="7772400" cy="4733136"/>
          </a:xfrm>
        </p:spPr>
        <p:txBody>
          <a:bodyPr/>
          <a:lstStyle>
            <a:lvl1pPr marL="228600" indent="-228600">
              <a:lnSpc>
                <a:spcPct val="10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684000" indent="-228600">
              <a:lnSpc>
                <a:spcPct val="10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900000" indent="-182880">
              <a:lnSpc>
                <a:spcPct val="10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 sz="18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00000"/>
              </a:lnSpc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00000"/>
              </a:lnSpc>
              <a:defRPr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ko-KR" altLang="en-US" dirty="0" smtClean="0"/>
              <a:t> 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셋째 수준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84883" y="1076960"/>
            <a:ext cx="877824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8"/>
          <a:stretch/>
        </p:blipFill>
        <p:spPr>
          <a:xfrm>
            <a:off x="8153406" y="6303268"/>
            <a:ext cx="1025316" cy="360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3"/>
          <a:stretch/>
        </p:blipFill>
        <p:spPr>
          <a:xfrm>
            <a:off x="41259" y="6303268"/>
            <a:ext cx="1696877" cy="37185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17151" y="6422855"/>
            <a:ext cx="709698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63CB97D-42AC-47CF-9B1C-E101A4C3CEE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412695"/>
            <a:ext cx="4060627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681557" y="6422855"/>
            <a:ext cx="2595043" cy="365125"/>
          </a:xfrm>
        </p:spPr>
        <p:txBody>
          <a:bodyPr/>
          <a:lstStyle/>
          <a:p>
            <a:fld id="{DF98BC5E-AEAB-4735-BED1-725F0E501DD5}" type="datetime1">
              <a:rPr lang="ko-KR" altLang="en-US" smtClean="0"/>
              <a:t>2015-11-23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0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67BE-E751-4BEC-B849-81BAE333FB1E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04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DD8E-06F3-4C39-B6CB-8C24F22DCDAB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1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3429-E98F-4CC6-9BEA-D02D74FA3F77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6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E23-4CE2-4FE6-A091-62FDD3EF9BF9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51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CBC-B443-40AA-8533-C1D209661B10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704D-F6A3-4F7E-93A2-0D248DC135BB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07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B5E4-79C5-4081-ADFC-1632A8F7EEC0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22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93578-B6C4-47B7-AC7E-A9C04D124A51}" type="datetime1">
              <a:rPr lang="ko-KR" altLang="en-US" smtClean="0"/>
              <a:t>2015-11-23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DB03D-35BD-4E3A-8DF9-E2E104EBD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94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6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5" Type="http://schemas.microsoft.com/office/2007/relationships/hdphoto" Target="../media/hdphoto1.wdp"/><Relationship Id="rId10" Type="http://schemas.openxmlformats.org/officeDocument/2006/relationships/image" Target="../media/image47.png"/><Relationship Id="rId4" Type="http://schemas.openxmlformats.org/officeDocument/2006/relationships/image" Target="../media/image51.jpe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2.PNG"/><Relationship Id="rId3" Type="http://schemas.openxmlformats.org/officeDocument/2006/relationships/image" Target="../media/image6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5.png"/><Relationship Id="rId5" Type="http://schemas.openxmlformats.org/officeDocument/2006/relationships/image" Target="../media/image54.png"/><Relationship Id="rId10" Type="http://schemas.openxmlformats.org/officeDocument/2006/relationships/image" Target="../media/image64.png"/><Relationship Id="rId4" Type="http://schemas.openxmlformats.org/officeDocument/2006/relationships/image" Target="../media/image42.jpe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65.png"/><Relationship Id="rId3" Type="http://schemas.openxmlformats.org/officeDocument/2006/relationships/image" Target="../media/image48.jpg"/><Relationship Id="rId7" Type="http://schemas.openxmlformats.org/officeDocument/2006/relationships/image" Target="../media/image51.jpeg"/><Relationship Id="rId12" Type="http://schemas.openxmlformats.org/officeDocument/2006/relationships/image" Target="../media/image44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microsoft.com/office/2007/relationships/hdphoto" Target="../media/hdphoto2.wdp"/><Relationship Id="rId5" Type="http://schemas.openxmlformats.org/officeDocument/2006/relationships/image" Target="../media/image41.png"/><Relationship Id="rId15" Type="http://schemas.microsoft.com/office/2007/relationships/hdphoto" Target="../media/hdphoto1.wdp"/><Relationship Id="rId10" Type="http://schemas.openxmlformats.org/officeDocument/2006/relationships/image" Target="../media/image63.png"/><Relationship Id="rId19" Type="http://schemas.microsoft.com/office/2007/relationships/hdphoto" Target="../media/hdphoto3.wdp"/><Relationship Id="rId4" Type="http://schemas.openxmlformats.org/officeDocument/2006/relationships/image" Target="../media/image66.png"/><Relationship Id="rId9" Type="http://schemas.openxmlformats.org/officeDocument/2006/relationships/image" Target="../media/image54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wikibon.org/wiki/v/Big_Data_Vendor_Revenue_and_Market_Forecast_2013-201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microsoft.com/office/2007/relationships/hdphoto" Target="../media/hdphoto5.wdp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eweconomy.com/strategy/big-data-is-not-without-its-proble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.hortonworks.com/blog/big-data-defined-part-deux-value-definition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7458" y="2417762"/>
            <a:ext cx="8643256" cy="1102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Enhanced </a:t>
            </a:r>
            <a:r>
              <a:rPr lang="en-US" altLang="ko-KR" sz="36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</a:t>
            </a:r>
            <a:r>
              <a:rPr lang="en-US" altLang="ko-KR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altLang="ko-KR" sz="36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 for Defense </a:t>
            </a:r>
            <a:r>
              <a:rPr lang="en-US" altLang="ko-KR" sz="3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lang="ko-KR" altLang="en-US" sz="3600" dirty="0"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부제목 2"/>
          <p:cNvSpPr>
            <a:spLocks noGrp="1"/>
          </p:cNvSpPr>
          <p:nvPr>
            <p:ph type="subTitle" idx="1"/>
          </p:nvPr>
        </p:nvSpPr>
        <p:spPr>
          <a:xfrm>
            <a:off x="899592" y="4367053"/>
            <a:ext cx="7344816" cy="19951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ko-KR" sz="2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Taeweon Suh</a:t>
            </a:r>
          </a:p>
          <a:p>
            <a:pPr>
              <a:lnSpc>
                <a:spcPct val="100000"/>
              </a:lnSpc>
            </a:pPr>
            <a:r>
              <a:rPr lang="en-US" altLang="ko-KR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Science and Engineering </a:t>
            </a:r>
          </a:p>
          <a:p>
            <a:pPr>
              <a:lnSpc>
                <a:spcPct val="100000"/>
              </a:lnSpc>
            </a:pPr>
            <a:r>
              <a:rPr lang="en-US" altLang="ko-KR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Korea University</a:t>
            </a:r>
          </a:p>
          <a:p>
            <a:pPr>
              <a:lnSpc>
                <a:spcPct val="100000"/>
              </a:lnSpc>
            </a:pPr>
            <a:endParaRPr lang="en-US" altLang="ko-KR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26, </a:t>
            </a:r>
            <a:r>
              <a:rPr lang="en-US" altLang="ko-KR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en-US" altLang="ko-KR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03" y="3349770"/>
            <a:ext cx="2430201" cy="2083540"/>
          </a:xfrm>
          <a:prstGeom prst="rect">
            <a:avLst/>
          </a:prstGeom>
        </p:spPr>
      </p:pic>
      <p:cxnSp>
        <p:nvCxnSpPr>
          <p:cNvPr id="14" name="Straight Arrow Connector 35"/>
          <p:cNvCxnSpPr/>
          <p:nvPr/>
        </p:nvCxnSpPr>
        <p:spPr>
          <a:xfrm flipH="1" flipV="1">
            <a:off x="8201974" y="2890703"/>
            <a:ext cx="0" cy="468000"/>
          </a:xfrm>
          <a:prstGeom prst="straightConnector1">
            <a:avLst/>
          </a:prstGeom>
          <a:ln w="12700">
            <a:solidFill>
              <a:srgbClr val="080808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58" y="3359451"/>
            <a:ext cx="900000" cy="72703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Approach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199244" y="1239241"/>
            <a:ext cx="3512050" cy="4733136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lnSpc>
                <a:spcPct val="110000"/>
              </a:lnSpc>
            </a:pPr>
            <a:r>
              <a:rPr lang="en-US" altLang="ko-KR" sz="2400" dirty="0" smtClean="0"/>
              <a:t>User</a:t>
            </a:r>
            <a:endParaRPr lang="en-US" altLang="ko-KR" sz="2400" dirty="0"/>
          </a:p>
          <a:p>
            <a:pPr marL="714375" lvl="1" indent="-260350">
              <a:lnSpc>
                <a:spcPct val="110000"/>
              </a:lnSpc>
            </a:pPr>
            <a:r>
              <a:rPr lang="en-US" altLang="ko-KR" sz="2000" dirty="0"/>
              <a:t>Encrypt </a:t>
            </a:r>
            <a:r>
              <a:rPr lang="en-US" altLang="ko-KR" sz="2000" dirty="0" smtClean="0"/>
              <a:t>data with symmetric key</a:t>
            </a:r>
          </a:p>
          <a:p>
            <a:pPr marL="714375" lvl="1" indent="-260350">
              <a:lnSpc>
                <a:spcPct val="110000"/>
              </a:lnSpc>
            </a:pPr>
            <a:r>
              <a:rPr lang="en-US" altLang="ko-KR" dirty="0"/>
              <a:t>E</a:t>
            </a:r>
            <a:r>
              <a:rPr lang="en-US" altLang="ko-KR" sz="2000" dirty="0" smtClean="0"/>
              <a:t>ncrypt symmetric key with cloud’s public key</a:t>
            </a:r>
          </a:p>
          <a:p>
            <a:pPr marL="714375" lvl="1" indent="-260350">
              <a:lnSpc>
                <a:spcPct val="110000"/>
              </a:lnSpc>
            </a:pPr>
            <a:endParaRPr lang="en-US" altLang="ko-KR" sz="2000" dirty="0" smtClean="0"/>
          </a:p>
          <a:p>
            <a:pPr marL="266700" indent="-266700">
              <a:lnSpc>
                <a:spcPct val="110000"/>
              </a:lnSpc>
            </a:pPr>
            <a:r>
              <a:rPr lang="en-US" altLang="ko-KR" sz="2400" dirty="0" smtClean="0"/>
              <a:t>Cloud</a:t>
            </a:r>
            <a:endParaRPr lang="en-US" altLang="ko-KR" sz="2400" dirty="0"/>
          </a:p>
          <a:p>
            <a:pPr marL="714375" lvl="1" indent="-260350">
              <a:lnSpc>
                <a:spcPct val="110000"/>
              </a:lnSpc>
            </a:pPr>
            <a:r>
              <a:rPr lang="en-US" altLang="ko-KR" sz="2000" dirty="0" smtClean="0"/>
              <a:t>Scheduling for application</a:t>
            </a:r>
          </a:p>
          <a:p>
            <a:pPr marL="714375" lvl="1" indent="-260350">
              <a:lnSpc>
                <a:spcPct val="110000"/>
              </a:lnSpc>
            </a:pPr>
            <a:endParaRPr lang="en-US" altLang="ko-KR" sz="2000" dirty="0" smtClean="0"/>
          </a:p>
          <a:p>
            <a:pPr marL="266700" indent="-266700">
              <a:lnSpc>
                <a:spcPct val="110000"/>
              </a:lnSpc>
            </a:pPr>
            <a:r>
              <a:rPr lang="en-US" altLang="ko-KR" sz="2400" dirty="0" smtClean="0"/>
              <a:t>SoC FPGA</a:t>
            </a:r>
          </a:p>
          <a:p>
            <a:pPr marL="714375" lvl="1" indent="-260350">
              <a:lnSpc>
                <a:spcPct val="110000"/>
              </a:lnSpc>
            </a:pPr>
            <a:r>
              <a:rPr lang="en-US" altLang="ko-KR" sz="2000" dirty="0" smtClean="0"/>
              <a:t>Decrypt and process data on FPGA</a:t>
            </a:r>
          </a:p>
          <a:p>
            <a:pPr lvl="1">
              <a:lnSpc>
                <a:spcPct val="110000"/>
              </a:lnSpc>
            </a:pPr>
            <a:endParaRPr lang="ko-KR" altLang="en-US" sz="2000" dirty="0"/>
          </a:p>
        </p:txBody>
      </p:sp>
      <p:pic>
        <p:nvPicPr>
          <p:cNvPr id="6" name="Picture 7" descr="network,ser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88" y="1419316"/>
            <a:ext cx="135609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7825014" y="1903234"/>
            <a:ext cx="621965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</a:t>
            </a:r>
          </a:p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8" name="Freeform 29"/>
          <p:cNvSpPr/>
          <p:nvPr/>
        </p:nvSpPr>
        <p:spPr>
          <a:xfrm>
            <a:off x="5302012" y="1618875"/>
            <a:ext cx="2304000" cy="317248"/>
          </a:xfrm>
          <a:custGeom>
            <a:avLst/>
            <a:gdLst>
              <a:gd name="connsiteX0" fmla="*/ 0 w 937846"/>
              <a:gd name="connsiteY0" fmla="*/ 150327 h 183152"/>
              <a:gd name="connsiteX1" fmla="*/ 501748 w 937846"/>
              <a:gd name="connsiteY1" fmla="*/ 272 h 183152"/>
              <a:gd name="connsiteX2" fmla="*/ 937846 w 937846"/>
              <a:gd name="connsiteY2" fmla="*/ 183152 h 18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846" h="183152">
                <a:moveTo>
                  <a:pt x="0" y="150327"/>
                </a:moveTo>
                <a:cubicBezTo>
                  <a:pt x="172720" y="72564"/>
                  <a:pt x="345440" y="-5199"/>
                  <a:pt x="501748" y="272"/>
                </a:cubicBezTo>
                <a:cubicBezTo>
                  <a:pt x="658056" y="5743"/>
                  <a:pt x="797951" y="94447"/>
                  <a:pt x="937846" y="183152"/>
                </a:cubicBezTo>
              </a:path>
            </a:pathLst>
          </a:custGeom>
          <a:noFill/>
          <a:ln>
            <a:solidFill>
              <a:srgbClr val="080808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100" b="1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372242" y="1182772"/>
            <a:ext cx="2164054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Encrypted Data and Key</a:t>
            </a:r>
            <a:endParaRPr lang="ko-KR" altLang="en-US" sz="1400" b="1" dirty="0">
              <a:solidFill>
                <a:schemeClr val="accent6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10" name="Picture 50" descr="C:\Users\Soojung\Desktop\Proposal\people-user-270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28" y="1630545"/>
            <a:ext cx="1247153" cy="12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33"/>
          <p:cNvSpPr/>
          <p:nvPr/>
        </p:nvSpPr>
        <p:spPr>
          <a:xfrm>
            <a:off x="8030700" y="1230594"/>
            <a:ext cx="756000" cy="3741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  <a:endParaRPr lang="ko-KR" altLang="en-US" sz="1400" b="1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46031" y="3336444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Sensitive Data</a:t>
            </a:r>
            <a:endParaRPr lang="ko-KR" altLang="en-US" sz="12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15" name="TextBox 50"/>
          <p:cNvSpPr txBox="1"/>
          <p:nvPr/>
        </p:nvSpPr>
        <p:spPr>
          <a:xfrm>
            <a:off x="6830127" y="5569059"/>
            <a:ext cx="1800172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 </a:t>
            </a:r>
            <a:r>
              <a:rPr lang="en-US" altLang="ko-K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  <a:r>
              <a:rPr lang="ko-KR" altLang="en-US" sz="1200" b="1" dirty="0" smtClean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(SoC </a:t>
            </a:r>
            <a:r>
              <a:rPr lang="en-US" altLang="ko-K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FPGA)</a:t>
            </a:r>
            <a:endParaRPr lang="ko-KR" altLang="en-US" sz="12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16" name="Freeform 30"/>
          <p:cNvSpPr/>
          <p:nvPr/>
        </p:nvSpPr>
        <p:spPr>
          <a:xfrm>
            <a:off x="5314180" y="2000987"/>
            <a:ext cx="2196000" cy="276257"/>
          </a:xfrm>
          <a:custGeom>
            <a:avLst/>
            <a:gdLst>
              <a:gd name="connsiteX0" fmla="*/ 1050387 w 1050387"/>
              <a:gd name="connsiteY0" fmla="*/ 0 h 159487"/>
              <a:gd name="connsiteX1" fmla="*/ 539261 w 1050387"/>
              <a:gd name="connsiteY1" fmla="*/ 159433 h 159487"/>
              <a:gd name="connsiteX2" fmla="*/ 0 w 1050387"/>
              <a:gd name="connsiteY2" fmla="*/ 14067 h 1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387" h="159487">
                <a:moveTo>
                  <a:pt x="1050387" y="0"/>
                </a:moveTo>
                <a:cubicBezTo>
                  <a:pt x="882356" y="78544"/>
                  <a:pt x="714325" y="157089"/>
                  <a:pt x="539261" y="159433"/>
                </a:cubicBezTo>
                <a:cubicBezTo>
                  <a:pt x="364197" y="161777"/>
                  <a:pt x="182098" y="87922"/>
                  <a:pt x="0" y="14067"/>
                </a:cubicBezTo>
              </a:path>
            </a:pathLst>
          </a:custGeom>
          <a:noFill/>
          <a:ln>
            <a:solidFill>
              <a:srgbClr val="27241E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4886" y="2550150"/>
            <a:ext cx="153728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Encrypted Result</a:t>
            </a:r>
            <a:endParaRPr lang="ko-KR" altLang="en-US" sz="1400" b="1" dirty="0">
              <a:solidFill>
                <a:schemeClr val="accent6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9019" y="1389296"/>
            <a:ext cx="4119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58" y="4023344"/>
            <a:ext cx="900000" cy="727033"/>
          </a:xfrm>
          <a:prstGeom prst="rect">
            <a:avLst/>
          </a:prstGeom>
          <a:noFill/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58" y="4687236"/>
            <a:ext cx="900000" cy="727033"/>
          </a:xfrm>
          <a:prstGeom prst="rect">
            <a:avLst/>
          </a:prstGeom>
        </p:spPr>
      </p:pic>
      <p:cxnSp>
        <p:nvCxnSpPr>
          <p:cNvPr id="38" name="직선 연결선 37"/>
          <p:cNvCxnSpPr/>
          <p:nvPr/>
        </p:nvCxnSpPr>
        <p:spPr>
          <a:xfrm flipH="1">
            <a:off x="7806941" y="4689413"/>
            <a:ext cx="254717" cy="61175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 flipV="1">
            <a:off x="7758980" y="3599413"/>
            <a:ext cx="252000" cy="48707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직사각형 86"/>
          <p:cNvSpPr/>
          <p:nvPr/>
        </p:nvSpPr>
        <p:spPr>
          <a:xfrm>
            <a:off x="5549890" y="3477212"/>
            <a:ext cx="2160000" cy="18720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9" name="Straight Arrow Connector 10"/>
          <p:cNvCxnSpPr/>
          <p:nvPr/>
        </p:nvCxnSpPr>
        <p:spPr>
          <a:xfrm>
            <a:off x="6051982" y="3969566"/>
            <a:ext cx="0" cy="828000"/>
          </a:xfrm>
          <a:prstGeom prst="straightConnector1">
            <a:avLst/>
          </a:prstGeom>
          <a:ln w="9525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20"/>
          <p:cNvSpPr/>
          <p:nvPr/>
        </p:nvSpPr>
        <p:spPr>
          <a:xfrm rot="5400000">
            <a:off x="6988052" y="4027207"/>
            <a:ext cx="360000" cy="0"/>
          </a:xfrm>
          <a:custGeom>
            <a:avLst/>
            <a:gdLst>
              <a:gd name="connsiteX0" fmla="*/ 0 w 517837"/>
              <a:gd name="connsiteY0" fmla="*/ 511126 h 511126"/>
              <a:gd name="connsiteX1" fmla="*/ 337624 w 517837"/>
              <a:gd name="connsiteY1" fmla="*/ 468923 h 511126"/>
              <a:gd name="connsiteX2" fmla="*/ 497058 w 517837"/>
              <a:gd name="connsiteY2" fmla="*/ 257907 h 511126"/>
              <a:gd name="connsiteX3" fmla="*/ 511126 w 517837"/>
              <a:gd name="connsiteY3" fmla="*/ 0 h 51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37" h="511126">
                <a:moveTo>
                  <a:pt x="0" y="511126"/>
                </a:moveTo>
                <a:cubicBezTo>
                  <a:pt x="127390" y="511126"/>
                  <a:pt x="254781" y="511126"/>
                  <a:pt x="337624" y="468923"/>
                </a:cubicBezTo>
                <a:cubicBezTo>
                  <a:pt x="420467" y="426720"/>
                  <a:pt x="468141" y="336061"/>
                  <a:pt x="497058" y="257907"/>
                </a:cubicBezTo>
                <a:cubicBezTo>
                  <a:pt x="525975" y="179753"/>
                  <a:pt x="518550" y="89876"/>
                  <a:pt x="511126" y="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solid"/>
            <a:headEnd type="arrow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rgbClr val="27241E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cxnSp>
        <p:nvCxnSpPr>
          <p:cNvPr id="81" name="꺾인 연결선 80"/>
          <p:cNvCxnSpPr/>
          <p:nvPr/>
        </p:nvCxnSpPr>
        <p:spPr>
          <a:xfrm flipV="1">
            <a:off x="6265286" y="4792817"/>
            <a:ext cx="900000" cy="372185"/>
          </a:xfrm>
          <a:prstGeom prst="bentConnector2">
            <a:avLst/>
          </a:prstGeom>
          <a:ln w="1270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모서리가 둥근 직사각형 81"/>
          <p:cNvSpPr/>
          <p:nvPr/>
        </p:nvSpPr>
        <p:spPr>
          <a:xfrm>
            <a:off x="6618732" y="4214228"/>
            <a:ext cx="1044000" cy="578589"/>
          </a:xfrm>
          <a:prstGeom prst="roundRect">
            <a:avLst>
              <a:gd name="adj" fmla="val 6395"/>
            </a:avLst>
          </a:prstGeom>
          <a:solidFill>
            <a:srgbClr val="FF9900"/>
          </a:solidFill>
          <a:ln w="127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400" b="1" dirty="0" smtClean="0">
                <a:solidFill>
                  <a:srgbClr val="272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endParaRPr lang="ko-KR" altLang="en-US" sz="1386" b="1" dirty="0">
              <a:solidFill>
                <a:srgbClr val="27241E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83" name="그림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59" y="4189280"/>
            <a:ext cx="504000" cy="504000"/>
          </a:xfrm>
          <a:prstGeom prst="rect">
            <a:avLst/>
          </a:prstGeom>
        </p:spPr>
      </p:pic>
      <p:sp>
        <p:nvSpPr>
          <p:cNvPr id="88" name="Freeform 20"/>
          <p:cNvSpPr/>
          <p:nvPr/>
        </p:nvSpPr>
        <p:spPr>
          <a:xfrm rot="5400000">
            <a:off x="7715294" y="4419476"/>
            <a:ext cx="216000" cy="0"/>
          </a:xfrm>
          <a:custGeom>
            <a:avLst/>
            <a:gdLst>
              <a:gd name="connsiteX0" fmla="*/ 0 w 517837"/>
              <a:gd name="connsiteY0" fmla="*/ 511126 h 511126"/>
              <a:gd name="connsiteX1" fmla="*/ 337624 w 517837"/>
              <a:gd name="connsiteY1" fmla="*/ 468923 h 511126"/>
              <a:gd name="connsiteX2" fmla="*/ 497058 w 517837"/>
              <a:gd name="connsiteY2" fmla="*/ 257907 h 511126"/>
              <a:gd name="connsiteX3" fmla="*/ 511126 w 517837"/>
              <a:gd name="connsiteY3" fmla="*/ 0 h 51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37" h="511126">
                <a:moveTo>
                  <a:pt x="0" y="511126"/>
                </a:moveTo>
                <a:cubicBezTo>
                  <a:pt x="127390" y="511126"/>
                  <a:pt x="254781" y="511126"/>
                  <a:pt x="337624" y="468923"/>
                </a:cubicBezTo>
                <a:cubicBezTo>
                  <a:pt x="420467" y="426720"/>
                  <a:pt x="468141" y="336061"/>
                  <a:pt x="497058" y="257907"/>
                </a:cubicBezTo>
                <a:cubicBezTo>
                  <a:pt x="525975" y="179753"/>
                  <a:pt x="518550" y="89876"/>
                  <a:pt x="511126" y="0"/>
                </a:cubicBezTo>
              </a:path>
            </a:pathLst>
          </a:custGeom>
          <a:noFill/>
          <a:ln>
            <a:solidFill>
              <a:srgbClr val="000000"/>
            </a:solidFill>
            <a:prstDash val="solid"/>
            <a:tailEnd type="triangle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rgbClr val="27241E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87" y="3719292"/>
            <a:ext cx="650415" cy="650415"/>
          </a:xfrm>
          <a:prstGeom prst="rect">
            <a:avLst/>
          </a:prstGeom>
        </p:spPr>
      </p:pic>
      <p:sp>
        <p:nvSpPr>
          <p:cNvPr id="40" name="모서리가 둥근 직사각형 39"/>
          <p:cNvSpPr/>
          <p:nvPr/>
        </p:nvSpPr>
        <p:spPr>
          <a:xfrm>
            <a:off x="6546005" y="3689134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Sensitive Data</a:t>
            </a:r>
            <a:endParaRPr lang="ko-KR" altLang="en-US" sz="12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01" y="3484643"/>
            <a:ext cx="576000" cy="576000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2593485" y="5790569"/>
            <a:ext cx="1439520" cy="454791"/>
            <a:chOff x="3959458" y="5880275"/>
            <a:chExt cx="1439520" cy="454791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458" y="5880275"/>
              <a:ext cx="454791" cy="454791"/>
            </a:xfrm>
            <a:prstGeom prst="rect">
              <a:avLst/>
            </a:prstGeom>
          </p:spPr>
        </p:pic>
        <p:sp>
          <p:nvSpPr>
            <p:cNvPr id="43" name="TextBox 50"/>
            <p:cNvSpPr txBox="1"/>
            <p:nvPr/>
          </p:nvSpPr>
          <p:spPr>
            <a:xfrm>
              <a:off x="4430764" y="6025133"/>
              <a:ext cx="96821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Symmetric Key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072335" y="5814863"/>
            <a:ext cx="2447626" cy="432000"/>
            <a:chOff x="5374382" y="5904370"/>
            <a:chExt cx="2447626" cy="432000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382" y="5904370"/>
              <a:ext cx="432000" cy="432000"/>
            </a:xfrm>
            <a:prstGeom prst="rect">
              <a:avLst/>
            </a:prstGeom>
          </p:spPr>
        </p:pic>
        <p:sp>
          <p:nvSpPr>
            <p:cNvPr id="45" name="TextBox 50"/>
            <p:cNvSpPr txBox="1"/>
            <p:nvPr/>
          </p:nvSpPr>
          <p:spPr>
            <a:xfrm>
              <a:off x="5763751" y="6025133"/>
              <a:ext cx="205825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 FPGA </a:t>
              </a:r>
              <a:r>
                <a:rPr lang="en-US" altLang="ko-KR" sz="10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Public</a:t>
              </a:r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Key Encryption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6585133" y="5829287"/>
            <a:ext cx="2543593" cy="432000"/>
            <a:chOff x="-1364063" y="5405811"/>
            <a:chExt cx="2543593" cy="432000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4063" y="5405811"/>
              <a:ext cx="432000" cy="432000"/>
            </a:xfrm>
            <a:prstGeom prst="rect">
              <a:avLst/>
            </a:prstGeom>
          </p:spPr>
        </p:pic>
        <p:sp>
          <p:nvSpPr>
            <p:cNvPr id="48" name="TextBox 50"/>
            <p:cNvSpPr txBox="1"/>
            <p:nvPr/>
          </p:nvSpPr>
          <p:spPr>
            <a:xfrm>
              <a:off x="-960479" y="5520142"/>
              <a:ext cx="214000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 FPGA </a:t>
              </a:r>
              <a:r>
                <a:rPr lang="en-US" altLang="ko-KR" sz="1000" b="1" dirty="0" smtClean="0">
                  <a:solidFill>
                    <a:srgbClr val="FF99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Private</a:t>
              </a:r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Key Decryption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68" y="3711672"/>
            <a:ext cx="650415" cy="65041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52" y="4793811"/>
            <a:ext cx="540000" cy="54000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51" y="3465405"/>
            <a:ext cx="576000" cy="576000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49" y="3525087"/>
            <a:ext cx="504000" cy="504000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>
          <a:xfrm>
            <a:off x="7870331" y="4319424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  <a:endParaRPr lang="ko-KR" altLang="en-US" sz="11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28" y="4038998"/>
            <a:ext cx="650415" cy="6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2.77778E-6 0.0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8.33333E-7 0.14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4977 L -8.33333E-7 -0.09537 C -8.33333E-7 -0.20486 0.07292 -0.33982 0.13281 -0.33982 L 0.2658 -0.3398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44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824 L 2.77778E-6 -0.08658 C 2.77778E-6 -0.16181 0.04323 -0.25463 0.07864 -0.25463 L 0.15764 -0.2546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68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-0.24561 C -8.33333E-7 -0.35579 0.0724 -0.49098 0.1316 -0.49098 L 0.26458 -0.4909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245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2.77778E-6 -0.16875 C 2.77778E-6 -0.24444 0.04305 -0.33726 0.0783 -0.33726 L 0.15712 -0.33726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0.33703 L 0.27934 -0.33703 C 0.3335 -0.33703 0.40104 -0.26805 0.40104 -0.21203 L 0.40104 -0.08703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2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0.25463 L 0.27916 -0.25463 C 0.33368 -0.25463 0.40069 -0.18565 0.40069 -0.12963 L 0.40069 -0.00463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125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37 -0.49121 L 0.36076 -0.49121 C 0.40469 -0.49121 0.45903 -0.42292 0.45903 -0.3669 L 0.45903 -0.24167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1247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93 -0.34144 L 0.3625 -0.34144 C 0.40642 -0.34144 0.46042 -0.27246 0.46042 -0.21644 L 0.46042 -0.09144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0122 0.1932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91 -0.31041 L -0.11336 -0.31041 C -0.06232 -0.31041 0.00035 -0.225 0.00035 -0.15509 L 0.00035 0.0007 " pathEditMode="relative" rAng="0" ptsTypes="AAAA">
                                      <p:cBhvr>
                                        <p:cTn id="115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555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46 L -0.00104 -0.15856 C -0.00104 -0.22916 -0.06458 -0.31597 -0.11632 -0.31597 L -0.2309 -0.3159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3" grpId="1" animBg="1"/>
      <p:bldP spid="13" grpId="2" animBg="1"/>
      <p:bldP spid="16" grpId="0" animBg="1"/>
      <p:bldP spid="17" grpId="0"/>
      <p:bldP spid="87" grpId="0" animBg="1"/>
      <p:bldP spid="80" grpId="0" animBg="1"/>
      <p:bldP spid="82" grpId="0" animBg="1"/>
      <p:bldP spid="88" grpId="0" animBg="1"/>
      <p:bldP spid="40" grpId="0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Status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81831" y="1297167"/>
            <a:ext cx="8423713" cy="1947102"/>
          </a:xfrm>
        </p:spPr>
        <p:txBody>
          <a:bodyPr>
            <a:normAutofit fontScale="85000" lnSpcReduction="10000"/>
          </a:bodyPr>
          <a:lstStyle/>
          <a:p>
            <a:pPr marL="266700" indent="-266700">
              <a:lnSpc>
                <a:spcPct val="120000"/>
              </a:lnSpc>
            </a:pPr>
            <a:r>
              <a:rPr lang="en-US" altLang="ko-KR" sz="2400" dirty="0" smtClean="0"/>
              <a:t> Successfully ported MapReduce applications onto </a:t>
            </a:r>
            <a:r>
              <a:rPr lang="en-US" altLang="ko-KR" sz="2400" dirty="0" err="1" smtClean="0"/>
              <a:t>SoC</a:t>
            </a:r>
            <a:r>
              <a:rPr lang="en-US" altLang="ko-KR" sz="2400" dirty="0" smtClean="0"/>
              <a:t> FPGA</a:t>
            </a:r>
          </a:p>
          <a:p>
            <a:pPr marL="722100" lvl="1" indent="-266700">
              <a:lnSpc>
                <a:spcPct val="120000"/>
              </a:lnSpc>
            </a:pPr>
            <a:r>
              <a:rPr lang="en-US" altLang="ko-KR" sz="2000" dirty="0" smtClean="0"/>
              <a:t>DNA Sequencing &amp; K-means applications</a:t>
            </a:r>
          </a:p>
          <a:p>
            <a:pPr marL="266700" indent="-266700">
              <a:lnSpc>
                <a:spcPct val="120000"/>
              </a:lnSpc>
            </a:pPr>
            <a:r>
              <a:rPr lang="en-US" altLang="ko-KR" sz="2400" dirty="0" smtClean="0"/>
              <a:t> Comparison of Cryptography module on different platform</a:t>
            </a:r>
            <a:endParaRPr lang="en-US" altLang="ko-KR" sz="2400" dirty="0"/>
          </a:p>
          <a:p>
            <a:pPr marL="714375" lvl="1" indent="-260350">
              <a:lnSpc>
                <a:spcPct val="120000"/>
              </a:lnSpc>
            </a:pPr>
            <a:r>
              <a:rPr lang="en-US" altLang="ko-KR" dirty="0" err="1" smtClean="0"/>
              <a:t>Zynq</a:t>
            </a:r>
            <a:r>
              <a:rPr lang="en-US" altLang="ko-KR" dirty="0" smtClean="0"/>
              <a:t> </a:t>
            </a:r>
            <a:r>
              <a:rPr lang="en-US" altLang="ko-KR" sz="2000" dirty="0" err="1" smtClean="0"/>
              <a:t>SoC</a:t>
            </a:r>
            <a:r>
              <a:rPr lang="en-US" altLang="ko-KR" sz="2000" dirty="0" smtClean="0"/>
              <a:t> FPGA  vs Cortex-A9 (ARMv7)  vs  Intel Core i7 with AES</a:t>
            </a:r>
            <a:endParaRPr lang="ko-KR" altLang="en-US" sz="2400" dirty="0"/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257" y="3285154"/>
            <a:ext cx="3111018" cy="2596091"/>
          </a:xfrm>
          <a:prstGeom prst="rect">
            <a:avLst/>
          </a:prstGeom>
        </p:spPr>
      </p:pic>
      <p:pic>
        <p:nvPicPr>
          <p:cNvPr id="143" name="그림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12" y="3313674"/>
            <a:ext cx="2453232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Research Directions &amp; Challenges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2260" y="1239240"/>
            <a:ext cx="5737886" cy="497237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Design and validate an FPGA-based server farm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Port Hadoop on the FPGA farm</a:t>
            </a:r>
          </a:p>
          <a:p>
            <a:r>
              <a:rPr lang="en-US" altLang="ko-KR" dirty="0" smtClean="0"/>
              <a:t> Accelerate MapReduce processing via eliminating shuffle barriers</a:t>
            </a:r>
          </a:p>
          <a:p>
            <a:r>
              <a:rPr lang="en-US" altLang="ko-KR" dirty="0" smtClean="0"/>
              <a:t> Automate </a:t>
            </a:r>
            <a:r>
              <a:rPr lang="en-US" altLang="ko-KR" dirty="0"/>
              <a:t>MapReduce hardware porting to </a:t>
            </a:r>
            <a:r>
              <a:rPr lang="en-US" altLang="ko-KR" dirty="0" smtClean="0"/>
              <a:t>FPGA </a:t>
            </a:r>
            <a:r>
              <a:rPr lang="en-US" altLang="ko-KR" dirty="0"/>
              <a:t>depending on applications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Optimize FPGA resource utilization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…</a:t>
            </a:r>
          </a:p>
          <a:p>
            <a:endParaRPr lang="ko-KR" altLang="en-US" dirty="0"/>
          </a:p>
        </p:txBody>
      </p:sp>
      <p:pic>
        <p:nvPicPr>
          <p:cNvPr id="5" name="그림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46" y="1432977"/>
            <a:ext cx="900000" cy="727033"/>
          </a:xfrm>
          <a:prstGeom prst="rect">
            <a:avLst/>
          </a:prstGeom>
        </p:spPr>
      </p:pic>
      <p:pic>
        <p:nvPicPr>
          <p:cNvPr id="6" name="그림 5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46" y="2096870"/>
            <a:ext cx="900000" cy="727033"/>
          </a:xfrm>
          <a:prstGeom prst="rect">
            <a:avLst/>
          </a:prstGeom>
          <a:noFill/>
        </p:spPr>
      </p:pic>
      <p:pic>
        <p:nvPicPr>
          <p:cNvPr id="7" name="그림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46" y="2760762"/>
            <a:ext cx="900000" cy="727033"/>
          </a:xfrm>
          <a:prstGeom prst="rect">
            <a:avLst/>
          </a:prstGeom>
        </p:spPr>
      </p:pic>
      <p:pic>
        <p:nvPicPr>
          <p:cNvPr id="9" name="그림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47" y="1427725"/>
            <a:ext cx="900000" cy="727033"/>
          </a:xfrm>
          <a:prstGeom prst="rect">
            <a:avLst/>
          </a:prstGeom>
        </p:spPr>
      </p:pic>
      <p:pic>
        <p:nvPicPr>
          <p:cNvPr id="10" name="그림 5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47" y="2091618"/>
            <a:ext cx="900000" cy="727033"/>
          </a:xfrm>
          <a:prstGeom prst="rect">
            <a:avLst/>
          </a:prstGeom>
          <a:noFill/>
        </p:spPr>
      </p:pic>
      <p:pic>
        <p:nvPicPr>
          <p:cNvPr id="11" name="그림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47" y="2755510"/>
            <a:ext cx="900000" cy="727033"/>
          </a:xfrm>
          <a:prstGeom prst="rect">
            <a:avLst/>
          </a:prstGeom>
        </p:spPr>
      </p:pic>
      <p:pic>
        <p:nvPicPr>
          <p:cNvPr id="12" name="그림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48" y="1422473"/>
            <a:ext cx="900000" cy="727033"/>
          </a:xfrm>
          <a:prstGeom prst="rect">
            <a:avLst/>
          </a:prstGeom>
        </p:spPr>
      </p:pic>
      <p:pic>
        <p:nvPicPr>
          <p:cNvPr id="13" name="그림 5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48" y="2086366"/>
            <a:ext cx="900000" cy="727033"/>
          </a:xfrm>
          <a:prstGeom prst="rect">
            <a:avLst/>
          </a:prstGeom>
          <a:noFill/>
        </p:spPr>
      </p:pic>
      <p:pic>
        <p:nvPicPr>
          <p:cNvPr id="14" name="그림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48" y="2750258"/>
            <a:ext cx="900000" cy="727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47" y="4072791"/>
            <a:ext cx="1914397" cy="14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 &amp; A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00" y="1901997"/>
            <a:ext cx="4092529" cy="3069396"/>
          </a:xfrm>
          <a:prstGeom prst="rect">
            <a:avLst/>
          </a:prstGeom>
          <a:noFill/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17080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Terminologies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85326" y="1239241"/>
            <a:ext cx="8122650" cy="5066966"/>
          </a:xfrm>
        </p:spPr>
        <p:txBody>
          <a:bodyPr>
            <a:normAutofit fontScale="92500" lnSpcReduction="20000"/>
          </a:bodyPr>
          <a:lstStyle/>
          <a:p>
            <a:pPr marL="266700" indent="-266700"/>
            <a:r>
              <a:rPr lang="en-US" altLang="ko-KR" dirty="0" smtClean="0"/>
              <a:t>Symmetric </a:t>
            </a:r>
            <a:r>
              <a:rPr lang="en-US" altLang="ko-KR" dirty="0"/>
              <a:t>Encryption</a:t>
            </a:r>
          </a:p>
          <a:p>
            <a:pPr marL="714375" lvl="1" indent="-260350"/>
            <a:r>
              <a:rPr lang="en-US" altLang="ko-KR" dirty="0"/>
              <a:t>Same key for both encryption and decryption</a:t>
            </a:r>
          </a:p>
          <a:p>
            <a:pPr marL="714375" lvl="1" indent="-260350"/>
            <a:r>
              <a:rPr lang="en-US" altLang="ko-KR" dirty="0" smtClean="0"/>
              <a:t>Faster </a:t>
            </a:r>
            <a:r>
              <a:rPr lang="en-US" altLang="ko-KR" dirty="0"/>
              <a:t>than Asymmetric </a:t>
            </a:r>
            <a:r>
              <a:rPr lang="en-US" altLang="ko-KR" dirty="0" smtClean="0"/>
              <a:t>Encryption</a:t>
            </a:r>
          </a:p>
          <a:p>
            <a:pPr marL="714375" lvl="1" indent="-260350"/>
            <a:endParaRPr lang="en-US" altLang="ko-KR" dirty="0"/>
          </a:p>
          <a:p>
            <a:pPr marL="266700" indent="-266700"/>
            <a:r>
              <a:rPr lang="en-US" altLang="ko-KR" dirty="0" smtClean="0"/>
              <a:t>Asymmetric </a:t>
            </a:r>
            <a:r>
              <a:rPr lang="en-US" altLang="ko-KR" dirty="0"/>
              <a:t>Encryption</a:t>
            </a:r>
          </a:p>
          <a:p>
            <a:pPr marL="714375" lvl="1" indent="-260350"/>
            <a:r>
              <a:rPr lang="en-US" altLang="ko-KR" dirty="0"/>
              <a:t>Different key for encryption and decryption</a:t>
            </a:r>
          </a:p>
          <a:p>
            <a:pPr marL="714375" lvl="1" indent="-260350"/>
            <a:r>
              <a:rPr lang="en-US" altLang="ko-KR" dirty="0"/>
              <a:t>Public key</a:t>
            </a:r>
          </a:p>
          <a:p>
            <a:pPr lvl="2"/>
            <a:r>
              <a:rPr lang="en-US" altLang="ko-KR" dirty="0"/>
              <a:t>Used for encryption</a:t>
            </a:r>
          </a:p>
          <a:p>
            <a:pPr lvl="2"/>
            <a:r>
              <a:rPr lang="en-US" altLang="ko-KR" dirty="0"/>
              <a:t>Can be shared with anyone</a:t>
            </a:r>
          </a:p>
          <a:p>
            <a:pPr lvl="1"/>
            <a:r>
              <a:rPr lang="en-US" altLang="ko-KR" dirty="0"/>
              <a:t>Private key</a:t>
            </a:r>
          </a:p>
          <a:p>
            <a:pPr lvl="2"/>
            <a:r>
              <a:rPr lang="en-US" altLang="ko-KR" dirty="0"/>
              <a:t>Used for decryption </a:t>
            </a:r>
          </a:p>
          <a:p>
            <a:pPr lvl="2"/>
            <a:r>
              <a:rPr lang="en-US" altLang="ko-KR" dirty="0"/>
              <a:t>Need to be kept </a:t>
            </a:r>
            <a:r>
              <a:rPr lang="en-US" altLang="ko-KR" dirty="0" smtClean="0"/>
              <a:t>secret</a:t>
            </a:r>
          </a:p>
          <a:p>
            <a:pPr lvl="2"/>
            <a:endParaRPr lang="en-US" altLang="ko-KR" dirty="0"/>
          </a:p>
          <a:p>
            <a:pPr marL="266700" indent="-266700"/>
            <a:r>
              <a:rPr lang="en-US" altLang="ko-KR" dirty="0" smtClean="0"/>
              <a:t> </a:t>
            </a:r>
            <a:r>
              <a:rPr lang="en-US" altLang="ko-KR" dirty="0" err="1" smtClean="0"/>
              <a:t>SoC</a:t>
            </a:r>
            <a:r>
              <a:rPr lang="en-US" altLang="ko-KR" dirty="0" smtClean="0"/>
              <a:t> FPGA (or Programmable </a:t>
            </a:r>
            <a:r>
              <a:rPr lang="en-US" altLang="ko-KR" dirty="0" err="1" smtClean="0"/>
              <a:t>SoC</a:t>
            </a:r>
            <a:r>
              <a:rPr lang="en-US" altLang="ko-KR" smtClean="0"/>
              <a:t>)</a:t>
            </a:r>
            <a:endParaRPr lang="en-US" altLang="ko-KR" dirty="0"/>
          </a:p>
          <a:p>
            <a:pPr marL="714375" lvl="1" indent="-260350"/>
            <a:r>
              <a:rPr lang="en-US" altLang="ko-KR" dirty="0"/>
              <a:t>CPU + FPGA</a:t>
            </a:r>
          </a:p>
          <a:p>
            <a:pPr marL="714375" lvl="1" indent="-260350"/>
            <a:r>
              <a:rPr lang="en-US" altLang="ko-KR" dirty="0"/>
              <a:t>FPGA </a:t>
            </a:r>
            <a:r>
              <a:rPr lang="en-US" altLang="ko-KR" dirty="0" smtClean="0"/>
              <a:t>(Hardware) can </a:t>
            </a:r>
            <a:r>
              <a:rPr lang="en-US" altLang="ko-KR" dirty="0"/>
              <a:t>be </a:t>
            </a:r>
            <a:r>
              <a:rPr lang="en-US" altLang="ko-KR" dirty="0" smtClean="0"/>
              <a:t>dynamically configured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5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3" y="3325071"/>
            <a:ext cx="468000" cy="4749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Solution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48" name="내용 개체 틀 3"/>
          <p:cNvSpPr>
            <a:spLocks noGrp="1"/>
          </p:cNvSpPr>
          <p:nvPr>
            <p:ph idx="1"/>
          </p:nvPr>
        </p:nvSpPr>
        <p:spPr>
          <a:xfrm>
            <a:off x="685019" y="1239241"/>
            <a:ext cx="7772400" cy="787522"/>
          </a:xfrm>
        </p:spPr>
        <p:txBody>
          <a:bodyPr>
            <a:normAutofit/>
          </a:bodyPr>
          <a:lstStyle/>
          <a:p>
            <a:pPr marL="266700" indent="-266700"/>
            <a:r>
              <a:rPr lang="en-US" altLang="ko-KR" sz="2400" dirty="0" smtClean="0"/>
              <a:t>Proxy Re-encryption Based Solution</a:t>
            </a:r>
            <a:endParaRPr lang="ko-KR" altLang="en-US" sz="2400" dirty="0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6" y="2997230"/>
            <a:ext cx="1116000" cy="1286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그룹 62"/>
          <p:cNvGrpSpPr/>
          <p:nvPr/>
        </p:nvGrpSpPr>
        <p:grpSpPr>
          <a:xfrm>
            <a:off x="1887652" y="2761700"/>
            <a:ext cx="1247153" cy="1487727"/>
            <a:chOff x="1887652" y="2461702"/>
            <a:chExt cx="1247153" cy="1487727"/>
          </a:xfrm>
        </p:grpSpPr>
        <p:pic>
          <p:nvPicPr>
            <p:cNvPr id="53" name="Picture 50" descr="C:\Users\Soojung\Desktop\Proposal\people-user-2706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52" y="2702276"/>
              <a:ext cx="1247153" cy="124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2237115" y="2461702"/>
              <a:ext cx="548227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User A</a:t>
              </a:r>
              <a:endParaRPr lang="ko-KR" altLang="en-US" sz="1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5780507" y="2761700"/>
            <a:ext cx="1247153" cy="1487727"/>
            <a:chOff x="5780507" y="2461702"/>
            <a:chExt cx="1247153" cy="1487727"/>
          </a:xfrm>
        </p:grpSpPr>
        <p:pic>
          <p:nvPicPr>
            <p:cNvPr id="55" name="Picture 50" descr="C:\Users\Soojung\Desktop\Proposal\people-user-2706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507" y="2702276"/>
              <a:ext cx="1247153" cy="1247153"/>
            </a:xfrm>
            <a:prstGeom prst="rect">
              <a:avLst/>
            </a:prstGeom>
            <a:noFill/>
            <a:scene3d>
              <a:camera prst="orthographicFront">
                <a:rot lat="0" lon="1079997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6129970" y="2461702"/>
              <a:ext cx="548227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User B</a:t>
              </a:r>
              <a:endParaRPr lang="ko-KR" altLang="en-US" sz="1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228427" y="2761700"/>
            <a:ext cx="458459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Proxy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4005092" y="3373139"/>
            <a:ext cx="948181" cy="487636"/>
            <a:chOff x="7065992" y="2852936"/>
            <a:chExt cx="1260000" cy="648000"/>
          </a:xfrm>
        </p:grpSpPr>
        <p:sp>
          <p:nvSpPr>
            <p:cNvPr id="79" name="직사각형 78"/>
            <p:cNvSpPr/>
            <p:nvPr/>
          </p:nvSpPr>
          <p:spPr>
            <a:xfrm>
              <a:off x="7065992" y="2852936"/>
              <a:ext cx="1260000" cy="64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180" y="2899850"/>
              <a:ext cx="576000" cy="576000"/>
            </a:xfrm>
            <a:prstGeom prst="rect">
              <a:avLst/>
            </a:prstGeom>
          </p:spPr>
        </p:pic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104" y="2904100"/>
              <a:ext cx="576000" cy="576000"/>
            </a:xfrm>
            <a:prstGeom prst="rect">
              <a:avLst/>
            </a:prstGeom>
          </p:spPr>
        </p:pic>
        <p:sp>
          <p:nvSpPr>
            <p:cNvPr id="82" name="오른쪽 화살표 81"/>
            <p:cNvSpPr/>
            <p:nvPr/>
          </p:nvSpPr>
          <p:spPr>
            <a:xfrm>
              <a:off x="7596336" y="3187850"/>
              <a:ext cx="190512" cy="17786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84" name="그림 8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9" y="4491887"/>
            <a:ext cx="468000" cy="4749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46" y="3239680"/>
            <a:ext cx="619709" cy="612000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59" y="4525221"/>
            <a:ext cx="468000" cy="4749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33" name="그룹 32"/>
          <p:cNvGrpSpPr/>
          <p:nvPr/>
        </p:nvGrpSpPr>
        <p:grpSpPr>
          <a:xfrm>
            <a:off x="2144482" y="5822881"/>
            <a:ext cx="2254262" cy="432000"/>
            <a:chOff x="5472050" y="6077725"/>
            <a:chExt cx="2254262" cy="432000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050" y="6077725"/>
              <a:ext cx="432000" cy="432000"/>
            </a:xfrm>
            <a:prstGeom prst="rect">
              <a:avLst/>
            </a:prstGeom>
          </p:spPr>
        </p:pic>
        <p:sp>
          <p:nvSpPr>
            <p:cNvPr id="35" name="TextBox 50"/>
            <p:cNvSpPr txBox="1"/>
            <p:nvPr/>
          </p:nvSpPr>
          <p:spPr>
            <a:xfrm>
              <a:off x="5874843" y="6198488"/>
              <a:ext cx="185146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User B Public Key Encryption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749763" y="5822881"/>
            <a:ext cx="2392344" cy="432000"/>
            <a:chOff x="6997093" y="6084157"/>
            <a:chExt cx="2392344" cy="43200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093" y="6084157"/>
              <a:ext cx="432000" cy="432000"/>
            </a:xfrm>
            <a:prstGeom prst="rect">
              <a:avLst/>
            </a:prstGeom>
          </p:spPr>
        </p:pic>
        <p:sp>
          <p:nvSpPr>
            <p:cNvPr id="38" name="TextBox 50"/>
            <p:cNvSpPr txBox="1"/>
            <p:nvPr/>
          </p:nvSpPr>
          <p:spPr>
            <a:xfrm>
              <a:off x="7456215" y="6198488"/>
              <a:ext cx="193322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User B Private Key Decryption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2144482" y="5336633"/>
            <a:ext cx="2246648" cy="432000"/>
            <a:chOff x="5479670" y="5932945"/>
            <a:chExt cx="2246648" cy="432000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670" y="5932945"/>
              <a:ext cx="432000" cy="432000"/>
            </a:xfrm>
            <a:prstGeom prst="rect">
              <a:avLst/>
            </a:prstGeom>
          </p:spPr>
        </p:pic>
        <p:sp>
          <p:nvSpPr>
            <p:cNvPr id="41" name="TextBox 50"/>
            <p:cNvSpPr txBox="1"/>
            <p:nvPr/>
          </p:nvSpPr>
          <p:spPr>
            <a:xfrm>
              <a:off x="5874849" y="6068948"/>
              <a:ext cx="185146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User A Public Key Encryption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4758554" y="5355487"/>
            <a:ext cx="2378400" cy="432000"/>
            <a:chOff x="6997093" y="6084157"/>
            <a:chExt cx="2378400" cy="432000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093" y="6084157"/>
              <a:ext cx="432000" cy="432000"/>
            </a:xfrm>
            <a:prstGeom prst="rect">
              <a:avLst/>
            </a:prstGeom>
          </p:spPr>
        </p:pic>
        <p:sp>
          <p:nvSpPr>
            <p:cNvPr id="44" name="TextBox 50"/>
            <p:cNvSpPr txBox="1"/>
            <p:nvPr/>
          </p:nvSpPr>
          <p:spPr>
            <a:xfrm>
              <a:off x="7442271" y="6198488"/>
              <a:ext cx="193322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User A Private Key Decryption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03" y="4406209"/>
            <a:ext cx="629873" cy="61200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47" y="4424209"/>
            <a:ext cx="58325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1025 -0.002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08542 C -0.00052 -0.12385 0.04809 -0.17107 0.08784 -0.17107 L 0.17621 -0.1710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85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-0.00231 L 0.11025 -0.0875 C 0.11025 -0.12569 0.15886 -0.17268 0.19844 -0.17268 L 0.28663 -0.1726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05868 1.85185E-6 C 0.08507 1.85185E-6 0.11753 0.04768 0.11753 0.08657 L 0.11753 0.17315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865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5834 -4.44444E-6 C 0.08438 -4.44444E-6 0.11667 0.047 0.11667 0.08565 L 0.11667 0.1713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3229 0.0004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70" y="3675046"/>
            <a:ext cx="2430201" cy="2083540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5130868" y="3802484"/>
            <a:ext cx="2160000" cy="18720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Solution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81" y="4204997"/>
            <a:ext cx="1405592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etwork,ser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29" y="1526848"/>
            <a:ext cx="135609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2256" y="1999343"/>
            <a:ext cx="621965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</a:t>
            </a:r>
          </a:p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10" name="Freeform 29"/>
          <p:cNvSpPr/>
          <p:nvPr/>
        </p:nvSpPr>
        <p:spPr>
          <a:xfrm>
            <a:off x="2929279" y="1726407"/>
            <a:ext cx="1889951" cy="317248"/>
          </a:xfrm>
          <a:custGeom>
            <a:avLst/>
            <a:gdLst>
              <a:gd name="connsiteX0" fmla="*/ 0 w 937846"/>
              <a:gd name="connsiteY0" fmla="*/ 150327 h 183152"/>
              <a:gd name="connsiteX1" fmla="*/ 501748 w 937846"/>
              <a:gd name="connsiteY1" fmla="*/ 272 h 183152"/>
              <a:gd name="connsiteX2" fmla="*/ 937846 w 937846"/>
              <a:gd name="connsiteY2" fmla="*/ 183152 h 18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846" h="183152">
                <a:moveTo>
                  <a:pt x="0" y="150327"/>
                </a:moveTo>
                <a:cubicBezTo>
                  <a:pt x="172720" y="72564"/>
                  <a:pt x="345440" y="-5199"/>
                  <a:pt x="501748" y="272"/>
                </a:cubicBezTo>
                <a:cubicBezTo>
                  <a:pt x="658056" y="5743"/>
                  <a:pt x="797951" y="94447"/>
                  <a:pt x="937846" y="183152"/>
                </a:cubicBezTo>
              </a:path>
            </a:pathLst>
          </a:custGeom>
          <a:noFill/>
          <a:ln>
            <a:solidFill>
              <a:srgbClr val="27241E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3625" y="1280779"/>
            <a:ext cx="1611018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Encrypted Data</a:t>
            </a:r>
            <a:endParaRPr lang="ko-KR" altLang="en-US" sz="1400" b="1" dirty="0">
              <a:solidFill>
                <a:schemeClr val="accent6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12" name="Freeform 30"/>
          <p:cNvSpPr/>
          <p:nvPr/>
        </p:nvSpPr>
        <p:spPr>
          <a:xfrm>
            <a:off x="2967300" y="2218392"/>
            <a:ext cx="1819435" cy="276257"/>
          </a:xfrm>
          <a:custGeom>
            <a:avLst/>
            <a:gdLst>
              <a:gd name="connsiteX0" fmla="*/ 1050387 w 1050387"/>
              <a:gd name="connsiteY0" fmla="*/ 0 h 159487"/>
              <a:gd name="connsiteX1" fmla="*/ 539261 w 1050387"/>
              <a:gd name="connsiteY1" fmla="*/ 159433 h 159487"/>
              <a:gd name="connsiteX2" fmla="*/ 0 w 1050387"/>
              <a:gd name="connsiteY2" fmla="*/ 14067 h 1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387" h="159487">
                <a:moveTo>
                  <a:pt x="1050387" y="0"/>
                </a:moveTo>
                <a:cubicBezTo>
                  <a:pt x="882356" y="78544"/>
                  <a:pt x="714325" y="157089"/>
                  <a:pt x="539261" y="159433"/>
                </a:cubicBezTo>
                <a:cubicBezTo>
                  <a:pt x="364197" y="161777"/>
                  <a:pt x="182098" y="87922"/>
                  <a:pt x="0" y="14067"/>
                </a:cubicBezTo>
              </a:path>
            </a:pathLst>
          </a:custGeom>
          <a:noFill/>
          <a:ln>
            <a:solidFill>
              <a:srgbClr val="27241E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761" y="2792826"/>
            <a:ext cx="1760098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Encrypted Result</a:t>
            </a:r>
            <a:endParaRPr lang="ko-KR" altLang="en-US" sz="1400" b="1" dirty="0">
              <a:solidFill>
                <a:schemeClr val="accent6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14" name="Picture 50" descr="C:\Users\Soojung\Desktop\Proposal\people-user-2706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34" y="1738077"/>
            <a:ext cx="1247153" cy="12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9"/>
          <p:cNvSpPr/>
          <p:nvPr/>
        </p:nvSpPr>
        <p:spPr>
          <a:xfrm>
            <a:off x="1957049" y="3383765"/>
            <a:ext cx="720000" cy="288000"/>
          </a:xfrm>
          <a:custGeom>
            <a:avLst/>
            <a:gdLst>
              <a:gd name="connsiteX0" fmla="*/ 0 w 937846"/>
              <a:gd name="connsiteY0" fmla="*/ 150327 h 183152"/>
              <a:gd name="connsiteX1" fmla="*/ 501748 w 937846"/>
              <a:gd name="connsiteY1" fmla="*/ 272 h 183152"/>
              <a:gd name="connsiteX2" fmla="*/ 937846 w 937846"/>
              <a:gd name="connsiteY2" fmla="*/ 183152 h 18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846" h="183152">
                <a:moveTo>
                  <a:pt x="0" y="150327"/>
                </a:moveTo>
                <a:cubicBezTo>
                  <a:pt x="172720" y="72564"/>
                  <a:pt x="345440" y="-5199"/>
                  <a:pt x="501748" y="272"/>
                </a:cubicBezTo>
                <a:cubicBezTo>
                  <a:pt x="658056" y="5743"/>
                  <a:pt x="797951" y="94447"/>
                  <a:pt x="937846" y="183152"/>
                </a:cubicBezTo>
              </a:path>
            </a:pathLst>
          </a:custGeom>
          <a:noFill/>
          <a:ln>
            <a:solidFill>
              <a:srgbClr val="27241E"/>
            </a:solidFill>
            <a:prstDash val="sysDash"/>
            <a:tailEnd type="stealth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1" name="Freeform 30"/>
          <p:cNvSpPr/>
          <p:nvPr/>
        </p:nvSpPr>
        <p:spPr>
          <a:xfrm>
            <a:off x="1404520" y="3374240"/>
            <a:ext cx="720000" cy="288000"/>
          </a:xfrm>
          <a:custGeom>
            <a:avLst/>
            <a:gdLst>
              <a:gd name="connsiteX0" fmla="*/ 1050387 w 1050387"/>
              <a:gd name="connsiteY0" fmla="*/ 0 h 159487"/>
              <a:gd name="connsiteX1" fmla="*/ 539261 w 1050387"/>
              <a:gd name="connsiteY1" fmla="*/ 159433 h 159487"/>
              <a:gd name="connsiteX2" fmla="*/ 0 w 1050387"/>
              <a:gd name="connsiteY2" fmla="*/ 14067 h 1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387" h="159487">
                <a:moveTo>
                  <a:pt x="1050387" y="0"/>
                </a:moveTo>
                <a:cubicBezTo>
                  <a:pt x="882356" y="78544"/>
                  <a:pt x="714325" y="157089"/>
                  <a:pt x="539261" y="159433"/>
                </a:cubicBezTo>
                <a:cubicBezTo>
                  <a:pt x="364197" y="161777"/>
                  <a:pt x="182098" y="87922"/>
                  <a:pt x="0" y="14067"/>
                </a:cubicBezTo>
              </a:path>
            </a:pathLst>
          </a:custGeom>
          <a:noFill/>
          <a:ln>
            <a:solidFill>
              <a:srgbClr val="27241E"/>
            </a:solidFill>
            <a:prstDash val="sysDash"/>
            <a:tailEnd type="stealth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3589" y="3308125"/>
            <a:ext cx="2949526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Re-encryption Key Generation</a:t>
            </a:r>
            <a:endParaRPr lang="ko-KR" altLang="en-US" sz="1400" b="1" dirty="0">
              <a:solidFill>
                <a:schemeClr val="accent6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Freeform 29"/>
          <p:cNvSpPr/>
          <p:nvPr/>
        </p:nvSpPr>
        <p:spPr>
          <a:xfrm>
            <a:off x="2758713" y="4851710"/>
            <a:ext cx="2160000" cy="288000"/>
          </a:xfrm>
          <a:custGeom>
            <a:avLst/>
            <a:gdLst>
              <a:gd name="connsiteX0" fmla="*/ 0 w 937846"/>
              <a:gd name="connsiteY0" fmla="*/ 150327 h 183152"/>
              <a:gd name="connsiteX1" fmla="*/ 501748 w 937846"/>
              <a:gd name="connsiteY1" fmla="*/ 272 h 183152"/>
              <a:gd name="connsiteX2" fmla="*/ 937846 w 937846"/>
              <a:gd name="connsiteY2" fmla="*/ 183152 h 18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846" h="183152">
                <a:moveTo>
                  <a:pt x="0" y="150327"/>
                </a:moveTo>
                <a:cubicBezTo>
                  <a:pt x="172720" y="72564"/>
                  <a:pt x="345440" y="-5199"/>
                  <a:pt x="501748" y="272"/>
                </a:cubicBezTo>
                <a:cubicBezTo>
                  <a:pt x="658056" y="5743"/>
                  <a:pt x="797951" y="94447"/>
                  <a:pt x="937846" y="183152"/>
                </a:cubicBezTo>
              </a:path>
            </a:pathLst>
          </a:custGeom>
          <a:noFill/>
          <a:ln>
            <a:solidFill>
              <a:srgbClr val="27241E"/>
            </a:solidFill>
            <a:prstDash val="sysDash"/>
            <a:tailEnd type="stealth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4" name="Freeform 30"/>
          <p:cNvSpPr/>
          <p:nvPr/>
        </p:nvSpPr>
        <p:spPr>
          <a:xfrm>
            <a:off x="2907991" y="4474656"/>
            <a:ext cx="2160000" cy="288000"/>
          </a:xfrm>
          <a:custGeom>
            <a:avLst/>
            <a:gdLst>
              <a:gd name="connsiteX0" fmla="*/ 1050387 w 1050387"/>
              <a:gd name="connsiteY0" fmla="*/ 0 h 159487"/>
              <a:gd name="connsiteX1" fmla="*/ 539261 w 1050387"/>
              <a:gd name="connsiteY1" fmla="*/ 159433 h 159487"/>
              <a:gd name="connsiteX2" fmla="*/ 0 w 1050387"/>
              <a:gd name="connsiteY2" fmla="*/ 14067 h 1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387" h="159487">
                <a:moveTo>
                  <a:pt x="1050387" y="0"/>
                </a:moveTo>
                <a:cubicBezTo>
                  <a:pt x="882356" y="78544"/>
                  <a:pt x="714325" y="157089"/>
                  <a:pt x="539261" y="159433"/>
                </a:cubicBezTo>
                <a:cubicBezTo>
                  <a:pt x="364197" y="161777"/>
                  <a:pt x="182098" y="87922"/>
                  <a:pt x="0" y="14067"/>
                </a:cubicBezTo>
              </a:path>
            </a:pathLst>
          </a:custGeom>
          <a:noFill/>
          <a:ln>
            <a:solidFill>
              <a:srgbClr val="27241E"/>
            </a:solidFill>
            <a:prstDash val="sysDash"/>
            <a:tailEnd type="stealth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26" y="5301127"/>
            <a:ext cx="1830629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Data Key Request</a:t>
            </a:r>
            <a:endParaRPr lang="ko-KR" altLang="en-US" sz="1400" b="1" dirty="0">
              <a:solidFill>
                <a:schemeClr val="accent6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cxnSp>
        <p:nvCxnSpPr>
          <p:cNvPr id="38" name="꺾인 연결선 37"/>
          <p:cNvCxnSpPr>
            <a:endCxn id="49" idx="0"/>
          </p:cNvCxnSpPr>
          <p:nvPr/>
        </p:nvCxnSpPr>
        <p:spPr>
          <a:xfrm>
            <a:off x="6380089" y="2336848"/>
            <a:ext cx="1575376" cy="1347879"/>
          </a:xfrm>
          <a:prstGeom prst="bentConnector2">
            <a:avLst/>
          </a:prstGeom>
          <a:ln>
            <a:solidFill>
              <a:srgbClr val="27241E"/>
            </a:solidFill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ounded Rectangle 33"/>
          <p:cNvSpPr/>
          <p:nvPr/>
        </p:nvSpPr>
        <p:spPr>
          <a:xfrm>
            <a:off x="5146291" y="1339049"/>
            <a:ext cx="1175648" cy="3741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  <a:endParaRPr lang="ko-KR" altLang="en-US" sz="1400" b="1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46666" y="1497751"/>
            <a:ext cx="4119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03564" y="4061095"/>
            <a:ext cx="519373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Proxy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65" y="3684727"/>
            <a:ext cx="900000" cy="727033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65" y="4348620"/>
            <a:ext cx="900000" cy="727033"/>
          </a:xfrm>
          <a:prstGeom prst="rect">
            <a:avLst/>
          </a:prstGeom>
          <a:noFill/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65" y="5012512"/>
            <a:ext cx="900000" cy="727033"/>
          </a:xfrm>
          <a:prstGeom prst="rect">
            <a:avLst/>
          </a:prstGeom>
        </p:spPr>
      </p:pic>
      <p:cxnSp>
        <p:nvCxnSpPr>
          <p:cNvPr id="53" name="직선 연결선 52"/>
          <p:cNvCxnSpPr/>
          <p:nvPr/>
        </p:nvCxnSpPr>
        <p:spPr>
          <a:xfrm flipH="1">
            <a:off x="7350507" y="4930421"/>
            <a:ext cx="182469" cy="76871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10"/>
          <p:cNvCxnSpPr/>
          <p:nvPr/>
        </p:nvCxnSpPr>
        <p:spPr>
          <a:xfrm>
            <a:off x="5632949" y="4186892"/>
            <a:ext cx="0" cy="115200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20"/>
          <p:cNvSpPr/>
          <p:nvPr/>
        </p:nvSpPr>
        <p:spPr>
          <a:xfrm rot="5400000">
            <a:off x="6569019" y="4352483"/>
            <a:ext cx="360000" cy="0"/>
          </a:xfrm>
          <a:custGeom>
            <a:avLst/>
            <a:gdLst>
              <a:gd name="connsiteX0" fmla="*/ 0 w 517837"/>
              <a:gd name="connsiteY0" fmla="*/ 511126 h 511126"/>
              <a:gd name="connsiteX1" fmla="*/ 337624 w 517837"/>
              <a:gd name="connsiteY1" fmla="*/ 468923 h 511126"/>
              <a:gd name="connsiteX2" fmla="*/ 497058 w 517837"/>
              <a:gd name="connsiteY2" fmla="*/ 257907 h 511126"/>
              <a:gd name="connsiteX3" fmla="*/ 511126 w 517837"/>
              <a:gd name="connsiteY3" fmla="*/ 0 h 51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37" h="511126">
                <a:moveTo>
                  <a:pt x="0" y="511126"/>
                </a:moveTo>
                <a:cubicBezTo>
                  <a:pt x="127390" y="511126"/>
                  <a:pt x="254781" y="511126"/>
                  <a:pt x="337624" y="468923"/>
                </a:cubicBezTo>
                <a:cubicBezTo>
                  <a:pt x="420467" y="426720"/>
                  <a:pt x="468141" y="336061"/>
                  <a:pt x="497058" y="257907"/>
                </a:cubicBezTo>
                <a:cubicBezTo>
                  <a:pt x="525975" y="179753"/>
                  <a:pt x="518550" y="89876"/>
                  <a:pt x="511126" y="0"/>
                </a:cubicBezTo>
              </a:path>
            </a:pathLst>
          </a:custGeom>
          <a:noFill/>
          <a:ln w="12700">
            <a:solidFill>
              <a:srgbClr val="000000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rgbClr val="27241E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cxnSp>
        <p:nvCxnSpPr>
          <p:cNvPr id="56" name="꺾인 연결선 55"/>
          <p:cNvCxnSpPr/>
          <p:nvPr/>
        </p:nvCxnSpPr>
        <p:spPr>
          <a:xfrm flipV="1">
            <a:off x="6260592" y="5118093"/>
            <a:ext cx="504000" cy="372185"/>
          </a:xfrm>
          <a:prstGeom prst="bentConnector2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모서리가 둥근 직사각형 56"/>
          <p:cNvSpPr/>
          <p:nvPr/>
        </p:nvSpPr>
        <p:spPr>
          <a:xfrm>
            <a:off x="6199699" y="4539504"/>
            <a:ext cx="1044000" cy="578589"/>
          </a:xfrm>
          <a:prstGeom prst="roundRect">
            <a:avLst>
              <a:gd name="adj" fmla="val 6395"/>
            </a:avLst>
          </a:prstGeom>
          <a:solidFill>
            <a:srgbClr val="FF9900"/>
          </a:solidFill>
          <a:ln w="127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ko-KR" sz="1386" b="1" smtClean="0">
                <a:solidFill>
                  <a:srgbClr val="272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endParaRPr lang="ko-KR" altLang="en-US" sz="1386" b="1" dirty="0">
              <a:solidFill>
                <a:srgbClr val="27241E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6" y="4603456"/>
            <a:ext cx="576000" cy="576000"/>
          </a:xfrm>
          <a:prstGeom prst="rect">
            <a:avLst/>
          </a:prstGeom>
        </p:spPr>
      </p:pic>
      <p:sp>
        <p:nvSpPr>
          <p:cNvPr id="61" name="모서리가 둥근 직사각형 60"/>
          <p:cNvSpPr/>
          <p:nvPr/>
        </p:nvSpPr>
        <p:spPr>
          <a:xfrm>
            <a:off x="5170279" y="5355530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Symmetric Key</a:t>
            </a:r>
            <a:endParaRPr lang="ko-KR" altLang="en-US" sz="11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 flipH="1" flipV="1">
            <a:off x="7339947" y="3924689"/>
            <a:ext cx="252000" cy="48707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그룹 63"/>
          <p:cNvGrpSpPr/>
          <p:nvPr/>
        </p:nvGrpSpPr>
        <p:grpSpPr>
          <a:xfrm>
            <a:off x="1601258" y="4700818"/>
            <a:ext cx="948181" cy="487636"/>
            <a:chOff x="7065992" y="2852936"/>
            <a:chExt cx="1260000" cy="648000"/>
          </a:xfrm>
        </p:grpSpPr>
        <p:sp>
          <p:nvSpPr>
            <p:cNvPr id="65" name="직사각형 64"/>
            <p:cNvSpPr/>
            <p:nvPr/>
          </p:nvSpPr>
          <p:spPr>
            <a:xfrm>
              <a:off x="7065992" y="2852936"/>
              <a:ext cx="1260000" cy="64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180" y="2899850"/>
              <a:ext cx="576000" cy="576000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104" y="2904100"/>
              <a:ext cx="576000" cy="576000"/>
            </a:xfrm>
            <a:prstGeom prst="rect">
              <a:avLst/>
            </a:prstGeom>
          </p:spPr>
        </p:pic>
        <p:sp>
          <p:nvSpPr>
            <p:cNvPr id="68" name="오른쪽 화살표 67"/>
            <p:cNvSpPr/>
            <p:nvPr/>
          </p:nvSpPr>
          <p:spPr>
            <a:xfrm>
              <a:off x="7596336" y="3187850"/>
              <a:ext cx="190512" cy="17786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2" name="모서리가 둥근 직사각형 71"/>
          <p:cNvSpPr/>
          <p:nvPr/>
        </p:nvSpPr>
        <p:spPr>
          <a:xfrm>
            <a:off x="250724" y="1116482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Sensitive Data</a:t>
            </a:r>
            <a:endParaRPr lang="ko-KR" altLang="en-US" sz="11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76" name="Freeform 20"/>
          <p:cNvSpPr/>
          <p:nvPr/>
        </p:nvSpPr>
        <p:spPr>
          <a:xfrm rot="5400000">
            <a:off x="7298954" y="4654711"/>
            <a:ext cx="180000" cy="0"/>
          </a:xfrm>
          <a:custGeom>
            <a:avLst/>
            <a:gdLst>
              <a:gd name="connsiteX0" fmla="*/ 0 w 517837"/>
              <a:gd name="connsiteY0" fmla="*/ 511126 h 511126"/>
              <a:gd name="connsiteX1" fmla="*/ 337624 w 517837"/>
              <a:gd name="connsiteY1" fmla="*/ 468923 h 511126"/>
              <a:gd name="connsiteX2" fmla="*/ 497058 w 517837"/>
              <a:gd name="connsiteY2" fmla="*/ 257907 h 511126"/>
              <a:gd name="connsiteX3" fmla="*/ 511126 w 517837"/>
              <a:gd name="connsiteY3" fmla="*/ 0 h 51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37" h="511126">
                <a:moveTo>
                  <a:pt x="0" y="511126"/>
                </a:moveTo>
                <a:cubicBezTo>
                  <a:pt x="127390" y="511126"/>
                  <a:pt x="254781" y="511126"/>
                  <a:pt x="337624" y="468923"/>
                </a:cubicBezTo>
                <a:cubicBezTo>
                  <a:pt x="420467" y="426720"/>
                  <a:pt x="468141" y="336061"/>
                  <a:pt x="497058" y="257907"/>
                </a:cubicBezTo>
                <a:cubicBezTo>
                  <a:pt x="525975" y="179753"/>
                  <a:pt x="518550" y="89876"/>
                  <a:pt x="511126" y="0"/>
                </a:cubicBezTo>
              </a:path>
            </a:pathLst>
          </a:custGeom>
          <a:noFill/>
          <a:ln>
            <a:solidFill>
              <a:srgbClr val="000000"/>
            </a:solidFill>
            <a:prstDash val="solid"/>
            <a:tailEnd type="triangle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rgbClr val="27241E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0" y="1506237"/>
            <a:ext cx="650415" cy="650415"/>
          </a:xfrm>
          <a:prstGeom prst="rect">
            <a:avLst/>
          </a:prstGeom>
        </p:spPr>
      </p:pic>
      <p:sp>
        <p:nvSpPr>
          <p:cNvPr id="59" name="모서리가 둥근 직사각형 58"/>
          <p:cNvSpPr/>
          <p:nvPr/>
        </p:nvSpPr>
        <p:spPr>
          <a:xfrm>
            <a:off x="7457515" y="4541069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  <a:endParaRPr lang="ko-KR" altLang="en-US" sz="11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2203645" y="4277402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Symmetric Key</a:t>
            </a:r>
            <a:endParaRPr lang="ko-KR" altLang="en-US" sz="11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56" y="4141036"/>
            <a:ext cx="576000" cy="576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03653" y="4160665"/>
            <a:ext cx="183063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Re-encrypted Key</a:t>
            </a:r>
            <a:endParaRPr lang="ko-KR" altLang="en-US" sz="1400" b="1" dirty="0">
              <a:solidFill>
                <a:schemeClr val="accent6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03" y="4353193"/>
            <a:ext cx="650415" cy="650415"/>
          </a:xfrm>
          <a:prstGeom prst="rect">
            <a:avLst/>
          </a:prstGeom>
        </p:spPr>
      </p:pic>
      <p:grpSp>
        <p:nvGrpSpPr>
          <p:cNvPr id="63" name="그룹 62"/>
          <p:cNvGrpSpPr/>
          <p:nvPr/>
        </p:nvGrpSpPr>
        <p:grpSpPr>
          <a:xfrm>
            <a:off x="2522871" y="6212555"/>
            <a:ext cx="2066659" cy="432000"/>
            <a:chOff x="5472050" y="6077725"/>
            <a:chExt cx="2066659" cy="432000"/>
          </a:xfrm>
        </p:grpSpPr>
        <p:pic>
          <p:nvPicPr>
            <p:cNvPr id="77" name="그림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050" y="6077725"/>
              <a:ext cx="432000" cy="432000"/>
            </a:xfrm>
            <a:prstGeom prst="rect">
              <a:avLst/>
            </a:prstGeom>
          </p:spPr>
        </p:pic>
        <p:sp>
          <p:nvSpPr>
            <p:cNvPr id="78" name="TextBox 50"/>
            <p:cNvSpPr txBox="1"/>
            <p:nvPr/>
          </p:nvSpPr>
          <p:spPr>
            <a:xfrm>
              <a:off x="5860364" y="6198488"/>
              <a:ext cx="167834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 Public Key Encryption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4776286" y="6212555"/>
            <a:ext cx="2153382" cy="432000"/>
            <a:chOff x="6711343" y="6084157"/>
            <a:chExt cx="2153382" cy="432000"/>
          </a:xfrm>
        </p:grpSpPr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343" y="6084157"/>
              <a:ext cx="432000" cy="432000"/>
            </a:xfrm>
            <a:prstGeom prst="rect">
              <a:avLst/>
            </a:prstGeom>
          </p:spPr>
        </p:pic>
        <p:sp>
          <p:nvSpPr>
            <p:cNvPr id="81" name="TextBox 50"/>
            <p:cNvSpPr txBox="1"/>
            <p:nvPr/>
          </p:nvSpPr>
          <p:spPr>
            <a:xfrm>
              <a:off x="7104628" y="6198488"/>
              <a:ext cx="176009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 Private Key Decryption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3757405" y="5911217"/>
            <a:ext cx="2111657" cy="432000"/>
            <a:chOff x="5479670" y="5932945"/>
            <a:chExt cx="2111657" cy="432000"/>
          </a:xfrm>
        </p:grpSpPr>
        <p:pic>
          <p:nvPicPr>
            <p:cNvPr id="83" name="그림 8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670" y="5932945"/>
              <a:ext cx="432000" cy="432000"/>
            </a:xfrm>
            <a:prstGeom prst="rect">
              <a:avLst/>
            </a:prstGeom>
          </p:spPr>
        </p:pic>
        <p:sp>
          <p:nvSpPr>
            <p:cNvPr id="84" name="TextBox 50"/>
            <p:cNvSpPr txBox="1"/>
            <p:nvPr/>
          </p:nvSpPr>
          <p:spPr>
            <a:xfrm>
              <a:off x="5864892" y="6068948"/>
              <a:ext cx="172643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User Public Key Encryption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6176762" y="5911217"/>
            <a:ext cx="2196476" cy="432000"/>
            <a:chOff x="6692293" y="6084157"/>
            <a:chExt cx="2196476" cy="432000"/>
          </a:xfrm>
        </p:grpSpPr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293" y="6084157"/>
              <a:ext cx="432000" cy="432000"/>
            </a:xfrm>
            <a:prstGeom prst="rect">
              <a:avLst/>
            </a:prstGeom>
          </p:spPr>
        </p:pic>
        <p:sp>
          <p:nvSpPr>
            <p:cNvPr id="87" name="TextBox 50"/>
            <p:cNvSpPr txBox="1"/>
            <p:nvPr/>
          </p:nvSpPr>
          <p:spPr>
            <a:xfrm>
              <a:off x="7080582" y="6198488"/>
              <a:ext cx="180818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User Private Key Decryption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sp>
        <p:nvSpPr>
          <p:cNvPr id="73" name="모서리가 둥근 직사각형 72"/>
          <p:cNvSpPr/>
          <p:nvPr/>
        </p:nvSpPr>
        <p:spPr>
          <a:xfrm>
            <a:off x="250724" y="1693739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Symmetric Key</a:t>
            </a:r>
            <a:endParaRPr lang="ko-KR" altLang="en-US" sz="11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0" y="2611552"/>
            <a:ext cx="612000" cy="612000"/>
          </a:xfrm>
          <a:prstGeom prst="rect">
            <a:avLst/>
          </a:prstGeom>
        </p:spPr>
      </p:pic>
      <p:grpSp>
        <p:nvGrpSpPr>
          <p:cNvPr id="88" name="그룹 87"/>
          <p:cNvGrpSpPr/>
          <p:nvPr/>
        </p:nvGrpSpPr>
        <p:grpSpPr>
          <a:xfrm>
            <a:off x="1357544" y="5901407"/>
            <a:ext cx="2092162" cy="454791"/>
            <a:chOff x="3669898" y="5880275"/>
            <a:chExt cx="2092162" cy="454791"/>
          </a:xfrm>
        </p:grpSpPr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898" y="5880275"/>
              <a:ext cx="454791" cy="454791"/>
            </a:xfrm>
            <a:prstGeom prst="rect">
              <a:avLst/>
            </a:prstGeom>
          </p:spPr>
        </p:pic>
        <p:sp>
          <p:nvSpPr>
            <p:cNvPr id="90" name="TextBox 50"/>
            <p:cNvSpPr txBox="1"/>
            <p:nvPr/>
          </p:nvSpPr>
          <p:spPr>
            <a:xfrm>
              <a:off x="4067685" y="6025133"/>
              <a:ext cx="169437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Symmetric Key Encryption</a:t>
              </a:r>
              <a:endParaRPr lang="ko-KR" altLang="en-US" sz="10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</p:grpSp>
      <p:sp>
        <p:nvSpPr>
          <p:cNvPr id="91" name="TextBox 50"/>
          <p:cNvSpPr txBox="1"/>
          <p:nvPr/>
        </p:nvSpPr>
        <p:spPr>
          <a:xfrm>
            <a:off x="5873959" y="5724924"/>
            <a:ext cx="2527936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 </a:t>
            </a:r>
            <a:r>
              <a:rPr lang="en-US" altLang="ko-K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  <a:r>
              <a:rPr lang="ko-KR" altLang="en-US" sz="1200" b="1" dirty="0" smtClean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(Programmable SoC)</a:t>
            </a:r>
            <a:endParaRPr lang="ko-KR" altLang="en-US" sz="12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00069 0.157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8426 L 0.33108 0.082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33125 -0.0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-0.00046 L 0.48733 -0.00046 C 0.55747 -0.00046 0.64358 0.09143 0.64358 0.1662 L 0.64358 0.3331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166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08 0.08288 L 0.48716 0.08288 C 0.55712 0.08288 0.64341 0.17454 0.64341 0.24931 L 0.64341 0.41644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9288 -2.96296E-6 C 0.13437 -2.96296E-6 0.18594 0.03773 0.18594 0.06875 L 0.18594 0.1375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68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5811 L 0.09289 0.15811 C 0.13473 0.15811 0.18629 0.19491 0.18629 0.22547 L 0.18629 0.2937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02361 C 3.33333E-6 -0.03426 0.08402 -0.04676 0.1526 -0.04676 L 0.30555 -0.04676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-233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4.16667E-6 -0.02291 C 4.16667E-6 -0.0331 0.08437 -0.04467 0.15295 -0.04467 L 0.30607 -0.04467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007 -0.31783 L -0.23004 -0.31783 C -0.12639 -0.31783 0.00086 -0.2301 0.00086 -0.1588 L 0.00086 0.00046 " pathEditMode="relative" rAng="0" ptsTypes="AAAA">
                                      <p:cBhvr>
                                        <p:cTn id="112" dur="2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590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46 L -0.00104 -0.16018 C -0.00104 -0.23125 -0.12882 -0.31875 -0.23247 -0.31875 L -0.46198 -0.31875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6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55" grpId="0" animBg="1"/>
      <p:bldP spid="72" grpId="0" animBg="1"/>
      <p:bldP spid="72" grpId="1" animBg="1"/>
      <p:bldP spid="72" grpId="2" animBg="1"/>
      <p:bldP spid="76" grpId="0" animBg="1"/>
      <p:bldP spid="59" grpId="0" animBg="1"/>
      <p:bldP spid="59" grpId="1" animBg="1"/>
      <p:bldP spid="60" grpId="0" animBg="1"/>
      <p:bldP spid="60" grpId="1" animBg="1"/>
      <p:bldP spid="26" grpId="0"/>
      <p:bldP spid="73" grpId="0" animBg="1"/>
      <p:bldP spid="73" grpId="1" animBg="1"/>
      <p:bldP spid="7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직사각형 190"/>
          <p:cNvSpPr/>
          <p:nvPr/>
        </p:nvSpPr>
        <p:spPr>
          <a:xfrm>
            <a:off x="2291289" y="4925538"/>
            <a:ext cx="1476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dk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>
            <a:off x="1767959" y="4025042"/>
            <a:ext cx="2484777" cy="14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dk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>
            <a:off x="5158609" y="4917918"/>
            <a:ext cx="1476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dk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4615684" y="4025042"/>
            <a:ext cx="2484000" cy="14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dk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5871846" y="2997841"/>
            <a:ext cx="1188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dk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3014346" y="2997841"/>
            <a:ext cx="1188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dk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1802766" y="2997841"/>
            <a:ext cx="1188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dk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7" name="직사각형 186"/>
          <p:cNvSpPr/>
          <p:nvPr/>
        </p:nvSpPr>
        <p:spPr>
          <a:xfrm>
            <a:off x="4660266" y="2997841"/>
            <a:ext cx="1188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dk1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Status of Research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85019" y="1239241"/>
            <a:ext cx="7772400" cy="1723256"/>
          </a:xfrm>
        </p:spPr>
        <p:txBody>
          <a:bodyPr/>
          <a:lstStyle/>
          <a:p>
            <a:pPr marL="266700" indent="-266700"/>
            <a:r>
              <a:rPr lang="en-US" altLang="ko-KR" sz="2400" dirty="0"/>
              <a:t>H/W </a:t>
            </a:r>
            <a:r>
              <a:rPr lang="en-US" altLang="ko-KR" sz="2400" dirty="0" smtClean="0"/>
              <a:t>Based </a:t>
            </a:r>
            <a:r>
              <a:rPr lang="en-US" altLang="ko-KR" sz="2400" dirty="0"/>
              <a:t>Secure MapReduce Framework </a:t>
            </a:r>
            <a:r>
              <a:rPr lang="en-US" altLang="ko-KR" sz="2400" dirty="0" smtClean="0"/>
              <a:t>Acceleration and </a:t>
            </a:r>
            <a:r>
              <a:rPr lang="en-US" altLang="ko-KR" sz="2400" dirty="0"/>
              <a:t>Resource Optimization</a:t>
            </a:r>
          </a:p>
          <a:p>
            <a:pPr lvl="1"/>
            <a:r>
              <a:rPr lang="en-US" altLang="ko-KR" sz="2000" dirty="0"/>
              <a:t>Separate </a:t>
            </a:r>
            <a:r>
              <a:rPr lang="en-US" altLang="ko-KR" sz="2000" dirty="0" smtClean="0"/>
              <a:t>barrier on H/W</a:t>
            </a:r>
            <a:endParaRPr lang="ko-KR" alt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4115586" y="3016579"/>
            <a:ext cx="616184" cy="39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…</a:t>
            </a:r>
            <a:endParaRPr lang="ko-KR" altLang="en-US" sz="1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21130" y="4940825"/>
            <a:ext cx="616184" cy="397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…</a:t>
            </a:r>
            <a:endParaRPr lang="ko-KR" altLang="en-US" sz="16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12" name="직선 화살표 연결선 111"/>
          <p:cNvCxnSpPr/>
          <p:nvPr/>
        </p:nvCxnSpPr>
        <p:spPr>
          <a:xfrm>
            <a:off x="3035110" y="4537133"/>
            <a:ext cx="0" cy="458692"/>
          </a:xfrm>
          <a:prstGeom prst="straightConnector1">
            <a:avLst/>
          </a:prstGeom>
          <a:ln w="12700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/>
          <p:nvPr/>
        </p:nvCxnSpPr>
        <p:spPr>
          <a:xfrm>
            <a:off x="5845293" y="4537135"/>
            <a:ext cx="3665" cy="392167"/>
          </a:xfrm>
          <a:prstGeom prst="straightConnector1">
            <a:avLst/>
          </a:prstGeom>
          <a:ln w="12700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직사각형 125"/>
          <p:cNvSpPr/>
          <p:nvPr/>
        </p:nvSpPr>
        <p:spPr>
          <a:xfrm>
            <a:off x="2384051" y="4998556"/>
            <a:ext cx="1292990" cy="377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Reducer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5249120" y="4983384"/>
            <a:ext cx="1292990" cy="377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Reducer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842073" y="4147664"/>
            <a:ext cx="5171959" cy="3773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Shuffle Barrier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73" name="직사각형 172"/>
          <p:cNvSpPr/>
          <p:nvPr/>
        </p:nvSpPr>
        <p:spPr>
          <a:xfrm>
            <a:off x="1891413" y="3069026"/>
            <a:ext cx="1034392" cy="377311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Mapper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3081194" y="3069026"/>
            <a:ext cx="1034392" cy="377311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Mapper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75" name="직선 화살표 연결선 174"/>
          <p:cNvCxnSpPr/>
          <p:nvPr/>
        </p:nvCxnSpPr>
        <p:spPr>
          <a:xfrm>
            <a:off x="2419311" y="3437285"/>
            <a:ext cx="0" cy="688038"/>
          </a:xfrm>
          <a:prstGeom prst="straightConnector1">
            <a:avLst/>
          </a:prstGeom>
          <a:ln w="12700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직선 화살표 연결선 175"/>
          <p:cNvCxnSpPr/>
          <p:nvPr/>
        </p:nvCxnSpPr>
        <p:spPr>
          <a:xfrm>
            <a:off x="3609839" y="3437285"/>
            <a:ext cx="0" cy="688038"/>
          </a:xfrm>
          <a:prstGeom prst="straightConnector1">
            <a:avLst/>
          </a:prstGeom>
          <a:ln w="12700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직사각형 176"/>
          <p:cNvSpPr/>
          <p:nvPr/>
        </p:nvSpPr>
        <p:spPr>
          <a:xfrm>
            <a:off x="4744584" y="3069026"/>
            <a:ext cx="1034392" cy="377311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Mapper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5934364" y="3069026"/>
            <a:ext cx="1034392" cy="377311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Mapper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cxnSp>
        <p:nvCxnSpPr>
          <p:cNvPr id="179" name="직선 화살표 연결선 178"/>
          <p:cNvCxnSpPr/>
          <p:nvPr/>
        </p:nvCxnSpPr>
        <p:spPr>
          <a:xfrm>
            <a:off x="5272481" y="3437285"/>
            <a:ext cx="0" cy="688038"/>
          </a:xfrm>
          <a:prstGeom prst="straightConnector1">
            <a:avLst/>
          </a:prstGeom>
          <a:ln w="12700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직선 화살표 연결선 179"/>
          <p:cNvCxnSpPr/>
          <p:nvPr/>
        </p:nvCxnSpPr>
        <p:spPr>
          <a:xfrm>
            <a:off x="6463009" y="3437285"/>
            <a:ext cx="0" cy="688038"/>
          </a:xfrm>
          <a:prstGeom prst="straightConnector1">
            <a:avLst/>
          </a:prstGeom>
          <a:ln w="12700">
            <a:prstDash val="solid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직사각형 184"/>
          <p:cNvSpPr/>
          <p:nvPr/>
        </p:nvSpPr>
        <p:spPr>
          <a:xfrm>
            <a:off x="1834216" y="4149236"/>
            <a:ext cx="2340000" cy="3773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Separate Barrier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6" name="직사각형 185"/>
          <p:cNvSpPr/>
          <p:nvPr/>
        </p:nvSpPr>
        <p:spPr>
          <a:xfrm>
            <a:off x="4674032" y="4147664"/>
            <a:ext cx="2340000" cy="3773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Separate Barrier</a:t>
            </a:r>
            <a:endParaRPr lang="ko-KR" altLang="en-US" sz="1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94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3" grpId="0" animBg="1"/>
      <p:bldP spid="128" grpId="0" animBg="1"/>
      <p:bldP spid="185" grpId="0" animBg="1"/>
      <p:bldP spid="1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Big Data Market Size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0396" y="6400114"/>
            <a:ext cx="5623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</a:rPr>
              <a:t>source:</a:t>
            </a:r>
            <a:r>
              <a:rPr lang="en-US" altLang="ko-KR" sz="1000" dirty="0">
                <a:solidFill>
                  <a:schemeClr val="bg1"/>
                </a:solidFill>
              </a:rPr>
              <a:t>  </a:t>
            </a:r>
            <a:r>
              <a:rPr lang="en-US" altLang="ko-KR" sz="1000" dirty="0">
                <a:solidFill>
                  <a:schemeClr val="bg1"/>
                </a:solidFill>
                <a:hlinkClick r:id="rId2"/>
              </a:rPr>
              <a:t>http://wikibon.org/wiki/v/Big_Data_Vendor_Revenue_and_Market_Forecast_2013-2017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89" y="969440"/>
            <a:ext cx="5894022" cy="5457865"/>
          </a:xfrm>
          <a:prstGeom prst="rect">
            <a:avLst/>
          </a:prstGeom>
          <a:ln w="31750">
            <a:solidFill>
              <a:schemeClr val="tx1">
                <a:lumMod val="50000"/>
              </a:schemeClr>
            </a:solidFill>
          </a:ln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9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Military Application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/>
            <a:r>
              <a:rPr lang="en-US" altLang="ko-KR" sz="2400" dirty="0" smtClean="0"/>
              <a:t>Critical </a:t>
            </a:r>
            <a:r>
              <a:rPr lang="en-US" altLang="ko-KR" sz="2400" dirty="0"/>
              <a:t>Decision </a:t>
            </a:r>
            <a:r>
              <a:rPr lang="en-US" altLang="ko-KR" sz="2400" dirty="0" smtClean="0"/>
              <a:t>Making in Battlefield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" b="32468" l="2444" r="98667">
                        <a14:foregroundMark x1="45111" y1="14026" x2="45111" y2="14026"/>
                        <a14:foregroundMark x1="52444" y1="18442" x2="52444" y2="18442"/>
                        <a14:foregroundMark x1="50444" y1="15584" x2="50444" y2="15584"/>
                        <a14:foregroundMark x1="77111" y1="22857" x2="77111" y2="22857"/>
                        <a14:foregroundMark x1="79778" y1="14286" x2="79778" y2="14286"/>
                        <a14:foregroundMark x1="78667" y1="6753" x2="78667" y2="6753"/>
                        <a14:foregroundMark x1="78889" y1="1818" x2="78889" y2="1818"/>
                        <a14:foregroundMark x1="95333" y1="7532" x2="95333" y2="7532"/>
                        <a14:foregroundMark x1="98667" y1="6494" x2="98667" y2="6494"/>
                        <a14:foregroundMark x1="7556" y1="6753" x2="7556" y2="6753"/>
                        <a14:foregroundMark x1="2444" y1="5714" x2="2444" y2="5714"/>
                        <a14:foregroundMark x1="22000" y1="3377" x2="22000" y2="3377"/>
                        <a14:foregroundMark x1="24444" y1="13247" x2="24444" y2="13247"/>
                        <a14:foregroundMark x1="24000" y1="23896" x2="24000" y2="23896"/>
                        <a14:foregroundMark x1="48444" y1="17662" x2="48444" y2="17662"/>
                        <a14:foregroundMark x1="49111" y1="17143" x2="49111" y2="17143"/>
                        <a14:foregroundMark x1="45333" y1="19481" x2="45333" y2="19481"/>
                        <a14:foregroundMark x1="55333" y1="20260" x2="55333" y2="20260"/>
                        <a14:foregroundMark x1="54000" y1="14805" x2="54000" y2="1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82"/>
          <a:stretch/>
        </p:blipFill>
        <p:spPr>
          <a:xfrm>
            <a:off x="1933598" y="2921715"/>
            <a:ext cx="1028700" cy="3240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967" r="97020">
                        <a14:foregroundMark x1="94536" y1="80000" x2="94536" y2="80000"/>
                        <a14:foregroundMark x1="96192" y1="76250" x2="96192" y2="76250"/>
                        <a14:foregroundMark x1="89238" y1="76250" x2="89238" y2="76250"/>
                        <a14:foregroundMark x1="5132" y1="77500" x2="5132" y2="77500"/>
                        <a14:foregroundMark x1="97020" y1="63125" x2="97020" y2="63125"/>
                        <a14:foregroundMark x1="11258" y1="88125" x2="11258" y2="88125"/>
                        <a14:backgroundMark x1="82947" y1="35000" x2="82947" y2="35000"/>
                        <a14:backgroundMark x1="3477" y1="16250" x2="3477" y2="16250"/>
                        <a14:backgroundMark x1="2152" y1="89375" x2="2152" y2="8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4081272"/>
            <a:ext cx="3165962" cy="83866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" b="32468" l="2444" r="98667">
                        <a14:foregroundMark x1="45111" y1="14026" x2="45111" y2="14026"/>
                        <a14:foregroundMark x1="52444" y1="18442" x2="52444" y2="18442"/>
                        <a14:foregroundMark x1="50444" y1="15584" x2="50444" y2="15584"/>
                        <a14:foregroundMark x1="77111" y1="22857" x2="77111" y2="22857"/>
                        <a14:foregroundMark x1="79778" y1="14286" x2="79778" y2="14286"/>
                        <a14:foregroundMark x1="78667" y1="6753" x2="78667" y2="6753"/>
                        <a14:foregroundMark x1="78889" y1="1818" x2="78889" y2="1818"/>
                        <a14:foregroundMark x1="95333" y1="7532" x2="95333" y2="7532"/>
                        <a14:foregroundMark x1="98667" y1="6494" x2="98667" y2="6494"/>
                        <a14:foregroundMark x1="7556" y1="6753" x2="7556" y2="6753"/>
                        <a14:foregroundMark x1="2444" y1="5714" x2="2444" y2="5714"/>
                        <a14:foregroundMark x1="22000" y1="3377" x2="22000" y2="3377"/>
                        <a14:foregroundMark x1="24444" y1="13247" x2="24444" y2="13247"/>
                        <a14:foregroundMark x1="24000" y1="23896" x2="24000" y2="23896"/>
                        <a14:foregroundMark x1="48444" y1="17662" x2="48444" y2="17662"/>
                        <a14:foregroundMark x1="49111" y1="17143" x2="49111" y2="17143"/>
                        <a14:foregroundMark x1="45333" y1="19481" x2="45333" y2="19481"/>
                        <a14:foregroundMark x1="55333" y1="20260" x2="55333" y2="20260"/>
                        <a14:foregroundMark x1="54000" y1="14805" x2="54000" y2="1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82"/>
          <a:stretch/>
        </p:blipFill>
        <p:spPr>
          <a:xfrm>
            <a:off x="2473510" y="3345908"/>
            <a:ext cx="1028700" cy="3240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" b="32468" l="2444" r="98667">
                        <a14:foregroundMark x1="45111" y1="14026" x2="45111" y2="14026"/>
                        <a14:foregroundMark x1="52444" y1="18442" x2="52444" y2="18442"/>
                        <a14:foregroundMark x1="50444" y1="15584" x2="50444" y2="15584"/>
                        <a14:foregroundMark x1="77111" y1="22857" x2="77111" y2="22857"/>
                        <a14:foregroundMark x1="79778" y1="14286" x2="79778" y2="14286"/>
                        <a14:foregroundMark x1="78667" y1="6753" x2="78667" y2="6753"/>
                        <a14:foregroundMark x1="78889" y1="1818" x2="78889" y2="1818"/>
                        <a14:foregroundMark x1="95333" y1="7532" x2="95333" y2="7532"/>
                        <a14:foregroundMark x1="98667" y1="6494" x2="98667" y2="6494"/>
                        <a14:foregroundMark x1="7556" y1="6753" x2="7556" y2="6753"/>
                        <a14:foregroundMark x1="2444" y1="5714" x2="2444" y2="5714"/>
                        <a14:foregroundMark x1="22000" y1="3377" x2="22000" y2="3377"/>
                        <a14:foregroundMark x1="24444" y1="13247" x2="24444" y2="13247"/>
                        <a14:foregroundMark x1="24000" y1="23896" x2="24000" y2="23896"/>
                        <a14:foregroundMark x1="48444" y1="17662" x2="48444" y2="17662"/>
                        <a14:foregroundMark x1="49111" y1="17143" x2="49111" y2="17143"/>
                        <a14:foregroundMark x1="45333" y1="19481" x2="45333" y2="19481"/>
                        <a14:foregroundMark x1="55333" y1="20260" x2="55333" y2="20260"/>
                        <a14:foregroundMark x1="54000" y1="14805" x2="54000" y2="1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82"/>
          <a:stretch/>
        </p:blipFill>
        <p:spPr>
          <a:xfrm>
            <a:off x="1385646" y="3345908"/>
            <a:ext cx="1028700" cy="324036"/>
          </a:xfrm>
          <a:prstGeom prst="rect">
            <a:avLst/>
          </a:prstGeom>
        </p:spPr>
      </p:pic>
      <p:cxnSp>
        <p:nvCxnSpPr>
          <p:cNvPr id="9" name="Straight Arrow Connector 35"/>
          <p:cNvCxnSpPr/>
          <p:nvPr/>
        </p:nvCxnSpPr>
        <p:spPr>
          <a:xfrm flipH="1" flipV="1">
            <a:off x="3502210" y="3635095"/>
            <a:ext cx="1833618" cy="759071"/>
          </a:xfrm>
          <a:prstGeom prst="straightConnector1">
            <a:avLst/>
          </a:prstGeom>
          <a:ln w="12700">
            <a:solidFill>
              <a:srgbClr val="080808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5"/>
          <p:cNvCxnSpPr/>
          <p:nvPr/>
        </p:nvCxnSpPr>
        <p:spPr>
          <a:xfrm flipH="1">
            <a:off x="3005964" y="4617332"/>
            <a:ext cx="1242000" cy="0"/>
          </a:xfrm>
          <a:prstGeom prst="straightConnector1">
            <a:avLst/>
          </a:prstGeom>
          <a:ln w="12700">
            <a:solidFill>
              <a:srgbClr val="080808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95104"/>
            <a:ext cx="550647" cy="550647"/>
          </a:xfrm>
          <a:prstGeom prst="rect">
            <a:avLst/>
          </a:prstGeom>
        </p:spPr>
      </p:pic>
      <p:cxnSp>
        <p:nvCxnSpPr>
          <p:cNvPr id="12" name="Straight Arrow Connector 35"/>
          <p:cNvCxnSpPr>
            <a:endCxn id="11" idx="2"/>
          </p:cNvCxnSpPr>
          <p:nvPr/>
        </p:nvCxnSpPr>
        <p:spPr>
          <a:xfrm flipV="1">
            <a:off x="5952683" y="3245751"/>
            <a:ext cx="1054881" cy="1080120"/>
          </a:xfrm>
          <a:prstGeom prst="straightConnector1">
            <a:avLst/>
          </a:prstGeom>
          <a:ln w="12700">
            <a:solidFill>
              <a:srgbClr val="080808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000" r="97583">
                        <a14:foregroundMark x1="8000" y1="59000" x2="8000" y2="59000"/>
                        <a14:foregroundMark x1="3083" y1="61917" x2="3083" y2="61917"/>
                        <a14:foregroundMark x1="93167" y1="53917" x2="93167" y2="53917"/>
                        <a14:foregroundMark x1="97583" y1="54917" x2="97583" y2="54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02" y="4081272"/>
            <a:ext cx="1129926" cy="11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Project Background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407" y="1221485"/>
            <a:ext cx="6836944" cy="42263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 NATO SPS (Science for Peace and Security) Program</a:t>
            </a:r>
          </a:p>
          <a:p>
            <a:pPr lvl="1">
              <a:lnSpc>
                <a:spcPct val="120000"/>
              </a:lnSpc>
            </a:pPr>
            <a:r>
              <a:rPr lang="en-US" altLang="ko-KR" dirty="0" smtClean="0"/>
              <a:t>Joint Research between a </a:t>
            </a:r>
            <a:r>
              <a:rPr lang="en-US" altLang="ko-KR" dirty="0" smtClean="0">
                <a:solidFill>
                  <a:srgbClr val="00FF00"/>
                </a:solidFill>
              </a:rPr>
              <a:t>NATO country </a:t>
            </a:r>
            <a:r>
              <a:rPr lang="en-US" altLang="ko-KR" dirty="0" smtClean="0"/>
              <a:t>and </a:t>
            </a:r>
            <a:r>
              <a:rPr lang="en-US" altLang="ko-KR" dirty="0" smtClean="0">
                <a:solidFill>
                  <a:srgbClr val="FF9900"/>
                </a:solidFill>
              </a:rPr>
              <a:t>a NATO partner country</a:t>
            </a:r>
          </a:p>
          <a:p>
            <a:pPr lvl="1"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Research collaboration between Korea University and University of Houston</a:t>
            </a:r>
          </a:p>
          <a:p>
            <a:pPr lvl="1">
              <a:lnSpc>
                <a:spcPct val="120000"/>
              </a:lnSpc>
            </a:pPr>
            <a:r>
              <a:rPr lang="en-US" altLang="ko-KR" sz="2000" dirty="0" smtClean="0"/>
              <a:t>Prof. Taeweon Suh from KU</a:t>
            </a:r>
          </a:p>
          <a:p>
            <a:pPr lvl="2">
              <a:lnSpc>
                <a:spcPct val="120000"/>
              </a:lnSpc>
            </a:pPr>
            <a:r>
              <a:rPr lang="en-US" altLang="ko-KR" dirty="0" smtClean="0">
                <a:solidFill>
                  <a:srgbClr val="FF9900"/>
                </a:solidFill>
              </a:rPr>
              <a:t>South Korea: NATO partner country</a:t>
            </a:r>
            <a:endParaRPr lang="en-US" altLang="ko-KR" sz="1800" dirty="0" smtClean="0">
              <a:solidFill>
                <a:srgbClr val="FF99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ko-KR" sz="2000" dirty="0" smtClean="0"/>
              <a:t>Prof. Weidong Larry Shi from UH</a:t>
            </a:r>
          </a:p>
          <a:p>
            <a:pPr lvl="2">
              <a:lnSpc>
                <a:spcPct val="120000"/>
              </a:lnSpc>
            </a:pPr>
            <a:r>
              <a:rPr lang="en-US" altLang="ko-KR" sz="1800" dirty="0" smtClean="0">
                <a:solidFill>
                  <a:srgbClr val="00FF00"/>
                </a:solidFill>
              </a:rPr>
              <a:t>USA</a:t>
            </a:r>
            <a:r>
              <a:rPr lang="en-US" altLang="ko-KR" sz="1800" dirty="0">
                <a:solidFill>
                  <a:srgbClr val="00FF00"/>
                </a:solidFill>
              </a:rPr>
              <a:t>: NATO </a:t>
            </a:r>
            <a:r>
              <a:rPr lang="en-US" altLang="ko-KR" sz="1800" dirty="0" smtClean="0">
                <a:solidFill>
                  <a:srgbClr val="00FF00"/>
                </a:solidFill>
              </a:rPr>
              <a:t>Country</a:t>
            </a:r>
          </a:p>
          <a:p>
            <a:pPr lvl="2">
              <a:lnSpc>
                <a:spcPct val="120000"/>
              </a:lnSpc>
            </a:pPr>
            <a:endParaRPr lang="en-US" altLang="ko-KR" dirty="0">
              <a:solidFill>
                <a:srgbClr val="00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Project started 3 months ago from Sep. 2015</a:t>
            </a:r>
            <a:endParaRPr lang="en-US" altLang="ko-K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15" y="3560572"/>
            <a:ext cx="1524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57" y="1434722"/>
            <a:ext cx="1053559" cy="1808408"/>
          </a:xfrm>
          <a:prstGeom prst="rect">
            <a:avLst/>
          </a:prstGeom>
        </p:spPr>
      </p:pic>
      <p:pic>
        <p:nvPicPr>
          <p:cNvPr id="7" name="내용 개체 틀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69" y="5108811"/>
            <a:ext cx="1122454" cy="149660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47" y="5108812"/>
            <a:ext cx="1124216" cy="1496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21" y="5102795"/>
            <a:ext cx="1871929" cy="14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Big </a:t>
            </a:r>
            <a:r>
              <a:rPr lang="en-US" altLang="ko-KR" dirty="0" smtClean="0">
                <a:solidFill>
                  <a:schemeClr val="tx1"/>
                </a:solidFill>
              </a:rPr>
              <a:t>Data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019" y="1290757"/>
            <a:ext cx="7772400" cy="845143"/>
          </a:xfrm>
        </p:spPr>
        <p:txBody>
          <a:bodyPr>
            <a:normAutofit/>
          </a:bodyPr>
          <a:lstStyle/>
          <a:p>
            <a:pPr marL="266700" indent="-266700"/>
            <a:r>
              <a:rPr lang="en-US" altLang="ko-KR" sz="2400" dirty="0" smtClean="0">
                <a:solidFill>
                  <a:schemeClr val="tx1"/>
                </a:solidFill>
              </a:rPr>
              <a:t> Too Large, Complex and Dynamic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 flipV="1">
            <a:off x="4525120" y="5657850"/>
            <a:ext cx="571500" cy="13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949118" y="5946405"/>
            <a:ext cx="3912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en-US" altLang="ko-KR" sz="1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en-US" altLang="ko-KR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://www.theneweconomy.com/strategy</a:t>
            </a:r>
            <a:r>
              <a:rPr lang="en-US" altLang="ko-KR" sz="1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    big-data-is-not-without-its-problems</a:t>
            </a:r>
            <a:endParaRPr lang="ko-KR" altLang="en-US" sz="1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18" t="11021"/>
          <a:stretch/>
        </p:blipFill>
        <p:spPr>
          <a:xfrm>
            <a:off x="5861158" y="2303704"/>
            <a:ext cx="2376869" cy="374551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rcRect r="95305"/>
          <a:stretch/>
        </p:blipFill>
        <p:spPr>
          <a:xfrm>
            <a:off x="5572658" y="1841678"/>
            <a:ext cx="288500" cy="420945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/>
          <a:srcRect l="31988" r="31799" b="92614"/>
          <a:stretch/>
        </p:blipFill>
        <p:spPr>
          <a:xfrm>
            <a:off x="5880336" y="1954018"/>
            <a:ext cx="2225117" cy="31089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/>
          <a:srcRect l="7660" t="14694" r="60617" b="70790"/>
          <a:stretch/>
        </p:blipFill>
        <p:spPr>
          <a:xfrm>
            <a:off x="5900012" y="2441092"/>
            <a:ext cx="1949296" cy="611041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7111868" y="2695994"/>
            <a:ext cx="728562" cy="20554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499" y="2507234"/>
            <a:ext cx="772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i="1" dirty="0" smtClean="0">
                <a:solidFill>
                  <a:schemeClr val="accent2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Exabytes</a:t>
            </a:r>
            <a:endParaRPr lang="ko-KR" altLang="en-US" sz="1100" b="1" i="1" dirty="0">
              <a:solidFill>
                <a:schemeClr val="accent2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163" y="2223959"/>
            <a:ext cx="1017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 smtClean="0">
                <a:solidFill>
                  <a:schemeClr val="accent4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Zettabytes</a:t>
            </a:r>
            <a:endParaRPr lang="ko-KR" altLang="en-US" sz="1200" b="1" i="1" dirty="0">
              <a:solidFill>
                <a:schemeClr val="accent4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821" y="1889622"/>
            <a:ext cx="1042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Yottabytes</a:t>
            </a:r>
            <a:endParaRPr lang="ko-KR" altLang="en-US" sz="1400" b="1" i="1" dirty="0">
              <a:solidFill>
                <a:srgbClr val="C0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425219" y="2656613"/>
            <a:ext cx="5128261" cy="3677022"/>
            <a:chOff x="425219" y="2656613"/>
            <a:chExt cx="5128261" cy="3677022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3" b="75088"/>
            <a:stretch/>
          </p:blipFill>
          <p:spPr>
            <a:xfrm>
              <a:off x="1092200" y="2656691"/>
              <a:ext cx="4461113" cy="742942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0" r="86168" b="84384"/>
            <a:stretch/>
          </p:blipFill>
          <p:spPr>
            <a:xfrm>
              <a:off x="914255" y="2656613"/>
              <a:ext cx="185718" cy="46573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1084151" y="5933525"/>
              <a:ext cx="360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source: </a:t>
              </a:r>
              <a:r>
                <a:rPr lang="en-US" altLang="ko-KR" sz="10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6"/>
                </a:rPr>
                <a:t>http://ko.hortonworks.com/blog/big-data-defined-part-deux-value-definition/</a:t>
              </a:r>
              <a:endParaRPr lang="ko-KR" altLang="en-US" sz="1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 flipV="1">
              <a:off x="4525120" y="5657850"/>
              <a:ext cx="571500" cy="13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9" t="8659" r="85756" b="83463"/>
            <a:stretch/>
          </p:blipFill>
          <p:spPr>
            <a:xfrm>
              <a:off x="1002361" y="3057333"/>
              <a:ext cx="120650" cy="23495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425219" y="3042335"/>
              <a:ext cx="7725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i="1" dirty="0" smtClean="0">
                  <a:solidFill>
                    <a:srgbClr val="6CBF43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Petabytes</a:t>
              </a:r>
              <a:endParaRPr lang="ko-KR" altLang="en-US" sz="1000" b="1" i="1" dirty="0">
                <a:solidFill>
                  <a:srgbClr val="6CBF43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EF6"/>
                </a:clrFrom>
                <a:clrTo>
                  <a:srgbClr val="FFFE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8" t="20367" b="1"/>
            <a:stretch/>
          </p:blipFill>
          <p:spPr>
            <a:xfrm>
              <a:off x="1000125" y="3262313"/>
              <a:ext cx="4553355" cy="2374853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554599" y="4676775"/>
              <a:ext cx="77255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i="1" dirty="0" smtClean="0">
                  <a:solidFill>
                    <a:schemeClr val="tx2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Megabytes</a:t>
              </a:r>
              <a:endParaRPr lang="ko-KR" altLang="en-US" sz="700" b="1" i="1" dirty="0">
                <a:solidFill>
                  <a:schemeClr val="tx2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155" y="4145503"/>
              <a:ext cx="7725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i="1" dirty="0" smtClean="0">
                  <a:solidFill>
                    <a:schemeClr val="tx2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Gigabytes</a:t>
              </a:r>
              <a:endParaRPr lang="ko-KR" altLang="en-US" sz="800" b="1" i="1" dirty="0">
                <a:solidFill>
                  <a:schemeClr val="tx2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6019" y="3603611"/>
              <a:ext cx="7725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i="1" dirty="0" smtClean="0">
                  <a:solidFill>
                    <a:schemeClr val="tx2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Terabytes</a:t>
              </a:r>
              <a:endParaRPr lang="ko-KR" altLang="en-US" sz="900" b="1" i="1" dirty="0">
                <a:solidFill>
                  <a:schemeClr val="tx2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7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Big Data Processing Engines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2" y="2635564"/>
            <a:ext cx="3251802" cy="11285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10" y="4413448"/>
            <a:ext cx="1746978" cy="1770271"/>
          </a:xfrm>
          <a:prstGeom prst="rect">
            <a:avLst/>
          </a:prstGeom>
        </p:spPr>
      </p:pic>
      <p:pic>
        <p:nvPicPr>
          <p:cNvPr id="7" name="내용 개체 틀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98" y="4565627"/>
            <a:ext cx="1521460" cy="806374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40" y="2615863"/>
            <a:ext cx="2316894" cy="15584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44" y="3395087"/>
            <a:ext cx="2066713" cy="1420395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622873" y="1239241"/>
            <a:ext cx="7772400" cy="106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l"/>
              <a:defRPr sz="24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4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900000" indent="-18288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 MapReduce is one of the most widely used programming models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3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Success Stories  in</a:t>
            </a:r>
            <a:r>
              <a:rPr lang="ko-KR" altLang="en-US" smtClean="0"/>
              <a:t> </a:t>
            </a:r>
            <a:r>
              <a:rPr lang="en-US" altLang="ko-KR" dirty="0" smtClean="0"/>
              <a:t>Big Data Processing</a:t>
            </a:r>
            <a:endParaRPr lang="ko-KR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7770" y="1173479"/>
            <a:ext cx="7772400" cy="4733136"/>
          </a:xfrm>
        </p:spPr>
        <p:txBody>
          <a:bodyPr/>
          <a:lstStyle/>
          <a:p>
            <a:r>
              <a:rPr lang="en-US" altLang="ko-KR" dirty="0" smtClean="0"/>
              <a:t> Commercial Applications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28" y="2485541"/>
            <a:ext cx="964468" cy="71294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13" y="3274064"/>
            <a:ext cx="970183" cy="717172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95" y="2041341"/>
            <a:ext cx="1640413" cy="1053982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95" y="3116794"/>
            <a:ext cx="1640413" cy="98573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82120" y="2174280"/>
            <a:ext cx="12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Beverage</a:t>
            </a:r>
          </a:p>
          <a:p>
            <a:r>
              <a:rPr lang="en-US" b="1" dirty="0" smtClean="0"/>
              <a:t>On Sale!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782120" y="3213910"/>
            <a:ext cx="12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Fruit</a:t>
            </a:r>
          </a:p>
          <a:p>
            <a:r>
              <a:rPr lang="en-US" b="1" dirty="0" smtClean="0"/>
              <a:t>On Sale!</a:t>
            </a:r>
            <a:endParaRPr lang="en-US" b="1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557050" y="5075757"/>
          <a:ext cx="45983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AACE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Analytics &amp; Campaign Enhancement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868" r="1471" b="35486"/>
          <a:stretch/>
        </p:blipFill>
        <p:spPr>
          <a:xfrm>
            <a:off x="961244" y="4050792"/>
            <a:ext cx="3649141" cy="762507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5168149" y="2035218"/>
            <a:ext cx="0" cy="396000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그림 35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318" y="2514919"/>
            <a:ext cx="1163573" cy="1272258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6990" y="2525121"/>
            <a:ext cx="1163573" cy="127225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7663" y="2525121"/>
            <a:ext cx="1163573" cy="1272258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8143" y="3168563"/>
            <a:ext cx="586712" cy="65088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6291" y="3051045"/>
            <a:ext cx="304969" cy="736132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3170" y="3161250"/>
            <a:ext cx="694584" cy="636129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01" y="4248302"/>
            <a:ext cx="2629607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Defense Applications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59202" y="1239241"/>
            <a:ext cx="8343365" cy="4940842"/>
          </a:xfrm>
        </p:spPr>
        <p:txBody>
          <a:bodyPr>
            <a:normAutofit/>
          </a:bodyPr>
          <a:lstStyle/>
          <a:p>
            <a:pPr marL="266700" indent="-266700"/>
            <a:r>
              <a:rPr lang="en-US" altLang="ko-KR" dirty="0" smtClean="0"/>
              <a:t> Detect potential threats</a:t>
            </a:r>
            <a:r>
              <a:rPr lang="en-US" altLang="ko-KR" sz="2400" dirty="0" smtClean="0"/>
              <a:t> with Big Data Processing</a:t>
            </a:r>
          </a:p>
          <a:p>
            <a:pPr marL="266700" indent="-266700"/>
            <a:r>
              <a:rPr lang="en-US" altLang="ko-KR" dirty="0"/>
              <a:t> </a:t>
            </a:r>
            <a:r>
              <a:rPr lang="en-US" altLang="ko-KR" dirty="0" smtClean="0"/>
              <a:t>Secure-processing would be much more important</a:t>
            </a:r>
            <a:endParaRPr lang="ko-KR" altLang="en-US" sz="240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97" y="3450523"/>
            <a:ext cx="1521711" cy="130836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2" y="3154516"/>
            <a:ext cx="1638045" cy="15955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08559" y="4770775"/>
            <a:ext cx="1487587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Camera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475" y="4770775"/>
            <a:ext cx="1333699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Phone-tapping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478087" y="2666048"/>
            <a:ext cx="3259680" cy="3180238"/>
            <a:chOff x="4478087" y="2560946"/>
            <a:chExt cx="3259680" cy="3180238"/>
          </a:xfrm>
        </p:grpSpPr>
        <p:sp>
          <p:nvSpPr>
            <p:cNvPr id="17" name="십자형 16"/>
            <p:cNvSpPr/>
            <p:nvPr/>
          </p:nvSpPr>
          <p:spPr>
            <a:xfrm>
              <a:off x="4478087" y="3670296"/>
              <a:ext cx="414108" cy="397934"/>
            </a:xfrm>
            <a:prstGeom prst="plus">
              <a:avLst>
                <a:gd name="adj" fmla="val 4202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79465" y="5248741"/>
              <a:ext cx="273632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Process Big Data and</a:t>
              </a:r>
            </a:p>
            <a:p>
              <a:pPr algn="ctr"/>
              <a:r>
                <a:rPr lang="en-US" altLang="ko-K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Filter out potential threats</a:t>
              </a:r>
              <a:endParaRPr lang="ko-KR" altLang="en-US" sz="1600" b="1" dirty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5514971" y="3387741"/>
              <a:ext cx="1658191" cy="1959309"/>
              <a:chOff x="7140568" y="3480101"/>
              <a:chExt cx="1658191" cy="1959309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0568" y="3480101"/>
                <a:ext cx="1658191" cy="1959309"/>
              </a:xfrm>
              <a:prstGeom prst="rect">
                <a:avLst/>
              </a:prstGeom>
            </p:spPr>
          </p:pic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3024" y="4422716"/>
                <a:ext cx="642561" cy="524491"/>
              </a:xfrm>
              <a:prstGeom prst="rect">
                <a:avLst/>
              </a:prstGeom>
            </p:spPr>
          </p:pic>
        </p:grpSp>
        <p:pic>
          <p:nvPicPr>
            <p:cNvPr id="1028" name="Picture 4" descr="https://pmcvariety.files.wordpress.com/2014/07/youtube-logo-full_color.jpg?w=670&amp;h=377&amp;crop=1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0" t="27433" r="19801" b="26489"/>
            <a:stretch/>
          </p:blipFill>
          <p:spPr bwMode="auto">
            <a:xfrm>
              <a:off x="6873767" y="3029143"/>
              <a:ext cx="864000" cy="372246"/>
            </a:xfrm>
            <a:prstGeom prst="rect">
              <a:avLst/>
            </a:prstGeom>
            <a:noFill/>
            <a:scene3d>
              <a:camera prst="orthographicFront">
                <a:rot lat="0" lon="0" rev="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39" b="26422"/>
            <a:stretch/>
          </p:blipFill>
          <p:spPr>
            <a:xfrm>
              <a:off x="5101851" y="3046986"/>
              <a:ext cx="1080000" cy="393428"/>
            </a:xfrm>
            <a:prstGeom prst="rect">
              <a:avLst/>
            </a:prstGeom>
            <a:scene3d>
              <a:camera prst="orthographicFront">
                <a:rot lat="0" lon="0" rev="20999999"/>
              </a:camera>
              <a:lightRig rig="threePt" dir="t"/>
            </a:scene3d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61" y="2560946"/>
              <a:ext cx="1080000" cy="406285"/>
            </a:xfrm>
            <a:prstGeom prst="rect">
              <a:avLst/>
            </a:prstGeom>
            <a:scene3d>
              <a:camera prst="orthographicFront">
                <a:rot lat="0" lon="0" rev="300000"/>
              </a:camera>
              <a:lightRig rig="threePt" dir="t"/>
            </a:scene3d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158" y="3074863"/>
              <a:ext cx="468000" cy="474988"/>
            </a:xfrm>
            <a:prstGeom prst="rect">
              <a:avLst/>
            </a:prstGeom>
            <a:scene3d>
              <a:camera prst="orthographicFront">
                <a:rot lat="0" lon="0" rev="300000"/>
              </a:camera>
              <a:lightRig rig="threePt" dir="t"/>
            </a:scene3d>
          </p:spPr>
        </p:pic>
      </p:grpSp>
      <p:sp>
        <p:nvSpPr>
          <p:cNvPr id="19" name="TextBox 18"/>
          <p:cNvSpPr txBox="1"/>
          <p:nvPr/>
        </p:nvSpPr>
        <p:spPr>
          <a:xfrm>
            <a:off x="783619" y="5558008"/>
            <a:ext cx="2976777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Traditional Approaches</a:t>
            </a:r>
            <a:endParaRPr lang="ko-KR" altLang="en-US" sz="2000" b="1" dirty="0">
              <a:solidFill>
                <a:srgbClr val="FF6600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0759" y="6017290"/>
            <a:ext cx="3860032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Approach in Big Data Era</a:t>
            </a:r>
            <a:endParaRPr lang="ko-KR" altLang="en-US" sz="2000" b="1" dirty="0">
              <a:solidFill>
                <a:srgbClr val="FF6600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Potential Threats in Big Data Processing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82746" y="1239241"/>
            <a:ext cx="5233195" cy="4733136"/>
          </a:xfrm>
        </p:spPr>
        <p:txBody>
          <a:bodyPr>
            <a:normAutofit/>
          </a:bodyPr>
          <a:lstStyle/>
          <a:p>
            <a:pPr marL="266700" indent="-266700"/>
            <a:r>
              <a:rPr lang="en-US" altLang="ko-KR" sz="2400" dirty="0" smtClean="0"/>
              <a:t> Rogue </a:t>
            </a:r>
            <a:r>
              <a:rPr lang="en-US" altLang="ko-KR" sz="2400" dirty="0"/>
              <a:t>Users</a:t>
            </a:r>
          </a:p>
          <a:p>
            <a:pPr marL="714375" lvl="1" indent="-260350"/>
            <a:r>
              <a:rPr lang="en-US" altLang="ko-KR" sz="2000" dirty="0"/>
              <a:t>Reside in the same infrastructure</a:t>
            </a:r>
          </a:p>
          <a:p>
            <a:pPr marL="714375" lvl="1" indent="-260350"/>
            <a:r>
              <a:rPr lang="en-US" altLang="ko-KR" sz="2000" dirty="0"/>
              <a:t>May break the boundaries between different execution environments and harm the </a:t>
            </a:r>
            <a:r>
              <a:rPr lang="en-US" altLang="ko-KR" sz="2000" dirty="0" smtClean="0"/>
              <a:t>security-sensitive data</a:t>
            </a:r>
            <a:endParaRPr lang="en-US" altLang="ko-KR" sz="2000" dirty="0"/>
          </a:p>
          <a:p>
            <a:pPr marL="266700" indent="-266700"/>
            <a:endParaRPr lang="en-US" altLang="ko-KR" dirty="0" smtClean="0"/>
          </a:p>
          <a:p>
            <a:pPr marL="266700" indent="-266700"/>
            <a:r>
              <a:rPr lang="en-US" altLang="ko-KR" dirty="0" smtClean="0"/>
              <a:t> </a:t>
            </a:r>
            <a:r>
              <a:rPr lang="en-US" altLang="ko-KR" dirty="0"/>
              <a:t>Malicious Administrators</a:t>
            </a:r>
          </a:p>
          <a:p>
            <a:pPr marL="714375" lvl="1" indent="-260350"/>
            <a:r>
              <a:rPr lang="en-US" altLang="ko-KR" dirty="0"/>
              <a:t>Intentionally reveal secret </a:t>
            </a:r>
            <a:r>
              <a:rPr lang="en-US" altLang="ko-KR" dirty="0" smtClean="0"/>
              <a:t>information </a:t>
            </a:r>
            <a:r>
              <a:rPr lang="en-US" altLang="ko-KR" dirty="0"/>
              <a:t>of users </a:t>
            </a:r>
            <a:r>
              <a:rPr lang="en-US" altLang="ko-KR" dirty="0" smtClean="0"/>
              <a:t>or </a:t>
            </a:r>
            <a:r>
              <a:rPr lang="en-US" altLang="ko-KR" dirty="0"/>
              <a:t>system</a:t>
            </a:r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603" r="2015" b="554"/>
          <a:stretch/>
        </p:blipFill>
        <p:spPr>
          <a:xfrm>
            <a:off x="5691408" y="1270464"/>
            <a:ext cx="2742170" cy="2578458"/>
          </a:xfrm>
          <a:prstGeom prst="rect">
            <a:avLst/>
          </a:prstGeom>
          <a:ln>
            <a:noFill/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12" y="2229734"/>
            <a:ext cx="495116" cy="471436"/>
          </a:xfrm>
          <a:prstGeom prst="rect">
            <a:avLst/>
          </a:prstGeom>
        </p:spPr>
      </p:pic>
      <p:cxnSp>
        <p:nvCxnSpPr>
          <p:cNvPr id="6" name="꺾인 연결선 5"/>
          <p:cNvCxnSpPr/>
          <p:nvPr/>
        </p:nvCxnSpPr>
        <p:spPr>
          <a:xfrm rot="10800000" flipH="1">
            <a:off x="6403615" y="2696356"/>
            <a:ext cx="396000" cy="864000"/>
          </a:xfrm>
          <a:prstGeom prst="bentConnector3">
            <a:avLst>
              <a:gd name="adj1" fmla="val 54209"/>
            </a:avLst>
          </a:prstGeom>
          <a:ln w="53975">
            <a:solidFill>
              <a:schemeClr val="accent1"/>
            </a:solidFill>
          </a:ln>
          <a:scene3d>
            <a:camera prst="orthographicFront">
              <a:rot lat="0" lon="10799999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꺾인 연결선 24"/>
          <p:cNvCxnSpPr/>
          <p:nvPr/>
        </p:nvCxnSpPr>
        <p:spPr>
          <a:xfrm>
            <a:off x="6135961" y="3109180"/>
            <a:ext cx="1836000" cy="144000"/>
          </a:xfrm>
          <a:prstGeom prst="bentConnector3">
            <a:avLst>
              <a:gd name="adj1" fmla="val 98369"/>
            </a:avLst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9" t="78309" r="5455" b="2812"/>
          <a:stretch/>
        </p:blipFill>
        <p:spPr>
          <a:xfrm>
            <a:off x="7548669" y="3282304"/>
            <a:ext cx="791358" cy="497537"/>
          </a:xfrm>
          <a:prstGeom prst="rect">
            <a:avLst/>
          </a:prstGeom>
        </p:spPr>
      </p:pic>
      <p:pic>
        <p:nvPicPr>
          <p:cNvPr id="11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98" y="4168872"/>
            <a:ext cx="1382411" cy="1665613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268633" y="5930783"/>
            <a:ext cx="156934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Edward Snowden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98" y="3014658"/>
            <a:ext cx="705317" cy="7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Traditional Processing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0760" y="1329394"/>
            <a:ext cx="3368991" cy="4733136"/>
          </a:xfrm>
        </p:spPr>
        <p:txBody>
          <a:bodyPr>
            <a:normAutofit/>
          </a:bodyPr>
          <a:lstStyle/>
          <a:p>
            <a:pPr marL="266700" indent="-266700"/>
            <a:r>
              <a:rPr lang="en-US" altLang="ko-KR" sz="2400" dirty="0" smtClean="0"/>
              <a:t> Users</a:t>
            </a:r>
            <a:endParaRPr lang="en-US" altLang="ko-KR" sz="2400" dirty="0"/>
          </a:p>
          <a:p>
            <a:pPr marL="714375" lvl="1" indent="-260350"/>
            <a:r>
              <a:rPr lang="en-US" altLang="ko-KR" sz="2000" dirty="0"/>
              <a:t>Encrypt </a:t>
            </a:r>
            <a:r>
              <a:rPr lang="en-US" altLang="ko-KR" sz="2000" dirty="0" smtClean="0"/>
              <a:t>data</a:t>
            </a:r>
          </a:p>
          <a:p>
            <a:pPr marL="714375" lvl="1" indent="-260350"/>
            <a:endParaRPr lang="en-US" altLang="ko-KR" sz="2000" dirty="0" smtClean="0"/>
          </a:p>
          <a:p>
            <a:pPr marL="266700" indent="-266700"/>
            <a:r>
              <a:rPr lang="en-US" altLang="ko-KR" sz="2400" dirty="0" smtClean="0"/>
              <a:t> Cloud</a:t>
            </a:r>
            <a:endParaRPr lang="en-US" altLang="ko-KR" sz="2400" dirty="0"/>
          </a:p>
          <a:p>
            <a:pPr marL="714375" lvl="1" indent="-260350"/>
            <a:r>
              <a:rPr lang="en-US" altLang="ko-KR" sz="2000" dirty="0"/>
              <a:t>Decrypt and process data </a:t>
            </a:r>
            <a:endParaRPr lang="en-US" altLang="ko-KR" sz="2000" dirty="0" smtClean="0"/>
          </a:p>
          <a:p>
            <a:pPr marL="714375" lvl="1" indent="-260350"/>
            <a:endParaRPr lang="en-US" altLang="ko-KR" sz="2000" dirty="0"/>
          </a:p>
          <a:p>
            <a:pPr marL="266700" indent="-266700"/>
            <a:r>
              <a:rPr lang="en-US" altLang="ko-KR" sz="2400" dirty="0" smtClean="0"/>
              <a:t> Cons </a:t>
            </a:r>
            <a:endParaRPr lang="en-US" altLang="ko-KR" sz="2400" dirty="0"/>
          </a:p>
          <a:p>
            <a:pPr marL="714375" lvl="1" indent="-260350"/>
            <a:r>
              <a:rPr lang="en-US" altLang="ko-KR" sz="2000" dirty="0"/>
              <a:t>Malicious insider</a:t>
            </a:r>
          </a:p>
          <a:p>
            <a:pPr marL="714375" lvl="1" indent="-260350"/>
            <a:r>
              <a:rPr lang="en-US" altLang="ko-KR" sz="2000" dirty="0"/>
              <a:t>Plain-text leakage</a:t>
            </a:r>
          </a:p>
          <a:p>
            <a:pPr marL="714375" lvl="1" indent="-260350"/>
            <a:r>
              <a:rPr lang="en-US" altLang="ko-KR" sz="2000" dirty="0"/>
              <a:t>Encryption key leakage </a:t>
            </a:r>
            <a:r>
              <a:rPr lang="en-US" altLang="ko-KR" sz="2000" dirty="0" smtClean="0"/>
              <a:t>problem</a:t>
            </a:r>
            <a:endParaRPr lang="ko-KR" altLang="en-US" sz="2000" dirty="0"/>
          </a:p>
        </p:txBody>
      </p:sp>
      <p:pic>
        <p:nvPicPr>
          <p:cNvPr id="24" name="Picture 7" descr="network,ser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63" y="1783797"/>
            <a:ext cx="135609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4"/>
          <p:cNvSpPr txBox="1"/>
          <p:nvPr/>
        </p:nvSpPr>
        <p:spPr>
          <a:xfrm>
            <a:off x="7510315" y="2267715"/>
            <a:ext cx="621965" cy="43088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</a:t>
            </a:r>
          </a:p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6" name="Freeform 29"/>
          <p:cNvSpPr/>
          <p:nvPr/>
        </p:nvSpPr>
        <p:spPr>
          <a:xfrm>
            <a:off x="5302013" y="1983356"/>
            <a:ext cx="1889951" cy="317248"/>
          </a:xfrm>
          <a:custGeom>
            <a:avLst/>
            <a:gdLst>
              <a:gd name="connsiteX0" fmla="*/ 0 w 937846"/>
              <a:gd name="connsiteY0" fmla="*/ 150327 h 183152"/>
              <a:gd name="connsiteX1" fmla="*/ 501748 w 937846"/>
              <a:gd name="connsiteY1" fmla="*/ 272 h 183152"/>
              <a:gd name="connsiteX2" fmla="*/ 937846 w 937846"/>
              <a:gd name="connsiteY2" fmla="*/ 183152 h 18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846" h="183152">
                <a:moveTo>
                  <a:pt x="0" y="150327"/>
                </a:moveTo>
                <a:cubicBezTo>
                  <a:pt x="172720" y="72564"/>
                  <a:pt x="345440" y="-5199"/>
                  <a:pt x="501748" y="272"/>
                </a:cubicBezTo>
                <a:cubicBezTo>
                  <a:pt x="658056" y="5743"/>
                  <a:pt x="797951" y="94447"/>
                  <a:pt x="937846" y="183152"/>
                </a:cubicBezTo>
              </a:path>
            </a:pathLst>
          </a:custGeom>
          <a:noFill/>
          <a:ln>
            <a:solidFill>
              <a:srgbClr val="080808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100" b="1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5591775" y="1537728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Encrypted Data</a:t>
            </a:r>
            <a:endParaRPr lang="ko-KR" altLang="en-US" sz="1400" b="1" dirty="0">
              <a:solidFill>
                <a:schemeClr val="accent6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28" name="Picture 50" descr="C:\Users\Soojung\Desktop\Proposal\people-user-27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93" y="1995026"/>
            <a:ext cx="1247153" cy="12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33"/>
          <p:cNvSpPr/>
          <p:nvPr/>
        </p:nvSpPr>
        <p:spPr>
          <a:xfrm>
            <a:off x="7425266" y="1595075"/>
            <a:ext cx="1175648" cy="3741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</a:t>
            </a:r>
            <a:endParaRPr lang="ko-KR" altLang="en-US" sz="1400" b="1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946031" y="3700925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Sensitive Data</a:t>
            </a:r>
            <a:endParaRPr lang="ko-KR" altLang="en-US" sz="11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cxnSp>
        <p:nvCxnSpPr>
          <p:cNvPr id="34" name="Straight Arrow Connector 35"/>
          <p:cNvCxnSpPr/>
          <p:nvPr/>
        </p:nvCxnSpPr>
        <p:spPr>
          <a:xfrm flipH="1" flipV="1">
            <a:off x="7887649" y="3255184"/>
            <a:ext cx="0" cy="468000"/>
          </a:xfrm>
          <a:prstGeom prst="straightConnector1">
            <a:avLst/>
          </a:prstGeom>
          <a:ln w="12700">
            <a:solidFill>
              <a:srgbClr val="080808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50"/>
          <p:cNvSpPr txBox="1"/>
          <p:nvPr/>
        </p:nvSpPr>
        <p:spPr>
          <a:xfrm>
            <a:off x="7051151" y="4914365"/>
            <a:ext cx="1336904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Slave </a:t>
            </a:r>
            <a:r>
              <a:rPr lang="en-US" altLang="ko-K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Node</a:t>
            </a:r>
            <a:r>
              <a:rPr lang="ko-KR" altLang="en-US" sz="1200" b="1" dirty="0" smtClean="0">
                <a:latin typeface="Tahoma" panose="020B0604030504040204" pitchFamily="34" charset="0"/>
                <a:ea typeface="Arial Unicode MS" panose="020B0604020202020204" pitchFamily="50" charset="-127"/>
                <a:cs typeface="Tahoma" panose="020B0604030504040204" pitchFamily="34" charset="0"/>
              </a:rPr>
              <a:t> </a:t>
            </a:r>
            <a:r>
              <a:rPr lang="en-US" altLang="ko-KR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(x86)</a:t>
            </a:r>
            <a:endParaRPr lang="ko-KR" altLang="en-US" sz="12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36" name="Freeform 30"/>
          <p:cNvSpPr/>
          <p:nvPr/>
        </p:nvSpPr>
        <p:spPr>
          <a:xfrm>
            <a:off x="5333231" y="2336893"/>
            <a:ext cx="1819435" cy="276257"/>
          </a:xfrm>
          <a:custGeom>
            <a:avLst/>
            <a:gdLst>
              <a:gd name="connsiteX0" fmla="*/ 1050387 w 1050387"/>
              <a:gd name="connsiteY0" fmla="*/ 0 h 159487"/>
              <a:gd name="connsiteX1" fmla="*/ 539261 w 1050387"/>
              <a:gd name="connsiteY1" fmla="*/ 159433 h 159487"/>
              <a:gd name="connsiteX2" fmla="*/ 0 w 1050387"/>
              <a:gd name="connsiteY2" fmla="*/ 14067 h 1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387" h="159487">
                <a:moveTo>
                  <a:pt x="1050387" y="0"/>
                </a:moveTo>
                <a:cubicBezTo>
                  <a:pt x="882356" y="78544"/>
                  <a:pt x="714325" y="157089"/>
                  <a:pt x="539261" y="159433"/>
                </a:cubicBezTo>
                <a:cubicBezTo>
                  <a:pt x="364197" y="161777"/>
                  <a:pt x="182098" y="87922"/>
                  <a:pt x="0" y="14067"/>
                </a:cubicBezTo>
              </a:path>
            </a:pathLst>
          </a:custGeom>
          <a:noFill/>
          <a:ln>
            <a:solidFill>
              <a:srgbClr val="27241E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86" b="1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17236" y="2920754"/>
            <a:ext cx="1537280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Encrypted Result</a:t>
            </a:r>
            <a:endParaRPr lang="ko-KR" altLang="en-US" sz="1400" b="1" dirty="0">
              <a:solidFill>
                <a:schemeClr val="accent6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33" y="3753990"/>
            <a:ext cx="792751" cy="104945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372913" y="1674426"/>
            <a:ext cx="411972" cy="21544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ko-K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endParaRPr lang="ko-KR" altLang="en-US" sz="14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01" y="3753990"/>
            <a:ext cx="792751" cy="1049451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8" y="3753990"/>
            <a:ext cx="792751" cy="1049451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87" y="4083773"/>
            <a:ext cx="650415" cy="650415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7245491" y="3678065"/>
            <a:ext cx="1260000" cy="285733"/>
          </a:xfrm>
          <a:prstGeom prst="roundRect">
            <a:avLst>
              <a:gd name="adj" fmla="val 6395"/>
            </a:avLst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</a:t>
            </a:r>
            <a:endParaRPr lang="ko-KR" altLang="en-US" sz="1100" b="1" baseline="30000" dirty="0">
              <a:solidFill>
                <a:schemeClr val="tx1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72" y="3490406"/>
            <a:ext cx="650415" cy="65041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66" y="5436410"/>
            <a:ext cx="454791" cy="454791"/>
          </a:xfrm>
          <a:prstGeom prst="rect">
            <a:avLst/>
          </a:prstGeom>
        </p:spPr>
      </p:pic>
      <p:sp>
        <p:nvSpPr>
          <p:cNvPr id="47" name="TextBox 50"/>
          <p:cNvSpPr txBox="1"/>
          <p:nvPr/>
        </p:nvSpPr>
        <p:spPr>
          <a:xfrm>
            <a:off x="5949548" y="5581268"/>
            <a:ext cx="968214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Symmetric Key</a:t>
            </a:r>
            <a:endParaRPr lang="ko-KR" altLang="en-US" sz="10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824 L 2.77778E-6 -0.08959 C 2.77778E-6 -0.16621 0.05104 -0.26019 0.09305 -0.26019 L 0.18698 -0.2601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171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2.77778E-6 -0.17222 C 2.77778E-6 -0.24884 0.05121 -0.34282 0.09323 -0.34282 L 0.18698 -0.34282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3.61111E-6 -0.183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09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00086 -0.18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18334 L -0.17465 -0.182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8218 L -0.17569 -0.181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2" grpId="0" animBg="1"/>
      <p:bldP spid="32" grpId="1" animBg="1"/>
      <p:bldP spid="36" grpId="0" animBg="1"/>
      <p:bldP spid="37" grpId="0"/>
      <p:bldP spid="22" grpId="0" animBg="1"/>
      <p:bldP spid="22" grpId="1" animBg="1"/>
      <p:bldP spid="2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Approach Overview</a:t>
            </a:r>
            <a:endParaRPr lang="ko-KR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B97D-42AC-47CF-9B1C-E101A4C3CEE4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7369" y="1239241"/>
            <a:ext cx="8175202" cy="4733136"/>
          </a:xfrm>
        </p:spPr>
        <p:txBody>
          <a:bodyPr/>
          <a:lstStyle/>
          <a:p>
            <a:r>
              <a:rPr lang="en-US" altLang="ko-KR" dirty="0" smtClean="0"/>
              <a:t> Make no one touch the data</a:t>
            </a:r>
          </a:p>
          <a:p>
            <a:pPr lvl="1"/>
            <a:r>
              <a:rPr lang="en-US" altLang="ko-KR" dirty="0" smtClean="0"/>
              <a:t> Process the security-sensitive tasks </a:t>
            </a:r>
            <a:r>
              <a:rPr lang="en-US" altLang="ko-KR" dirty="0" smtClean="0">
                <a:solidFill>
                  <a:srgbClr val="FF6600"/>
                </a:solidFill>
              </a:rPr>
              <a:t>inside hardware </a:t>
            </a:r>
          </a:p>
          <a:p>
            <a:pPr lvl="2"/>
            <a:r>
              <a:rPr lang="en-US" altLang="ko-KR" dirty="0"/>
              <a:t> </a:t>
            </a:r>
            <a:r>
              <a:rPr lang="en-US" altLang="ko-KR" dirty="0" smtClean="0"/>
              <a:t>Use </a:t>
            </a:r>
            <a:r>
              <a:rPr lang="en-US" altLang="ko-KR" dirty="0" smtClean="0">
                <a:solidFill>
                  <a:srgbClr val="FF6600"/>
                </a:solidFill>
              </a:rPr>
              <a:t>FPGA</a:t>
            </a:r>
            <a:r>
              <a:rPr lang="en-US" altLang="ko-KR" dirty="0" smtClean="0"/>
              <a:t> (Field Programmable Gate Array)</a:t>
            </a:r>
          </a:p>
          <a:p>
            <a:pPr lvl="1"/>
            <a:r>
              <a:rPr lang="en-US" altLang="ko-KR" dirty="0"/>
              <a:t> </a:t>
            </a:r>
            <a:r>
              <a:rPr lang="en-US" altLang="ko-KR" dirty="0" err="1" smtClean="0"/>
              <a:t>Bitsteam</a:t>
            </a:r>
            <a:r>
              <a:rPr lang="en-US" altLang="ko-KR" dirty="0" smtClean="0"/>
              <a:t> (MapReduce hardware version) is temper-resistant</a:t>
            </a:r>
          </a:p>
          <a:p>
            <a:pPr lvl="1"/>
            <a:r>
              <a:rPr lang="en-US" altLang="ko-KR" dirty="0"/>
              <a:t> User’s key is not exposed</a:t>
            </a:r>
          </a:p>
          <a:p>
            <a:pPr lvl="1"/>
            <a:r>
              <a:rPr lang="en-US" altLang="ko-KR" dirty="0" smtClean="0"/>
              <a:t> Data is not exposed</a:t>
            </a:r>
          </a:p>
        </p:txBody>
      </p:sp>
      <p:pic>
        <p:nvPicPr>
          <p:cNvPr id="5" name="그림 2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90" y="3507422"/>
            <a:ext cx="2796549" cy="2397630"/>
          </a:xfrm>
          <a:prstGeom prst="rect">
            <a:avLst/>
          </a:prstGeom>
        </p:spPr>
      </p:pic>
      <p:sp>
        <p:nvSpPr>
          <p:cNvPr id="6" name="TextBox 50"/>
          <p:cNvSpPr txBox="1"/>
          <p:nvPr/>
        </p:nvSpPr>
        <p:spPr>
          <a:xfrm>
            <a:off x="5593738" y="5864101"/>
            <a:ext cx="2864567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Xilinx’s </a:t>
            </a:r>
            <a:r>
              <a:rPr lang="en-US" altLang="ko-KR" sz="1600" b="1" dirty="0" err="1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Zynq</a:t>
            </a:r>
            <a:r>
              <a:rPr lang="en-US" altLang="ko-KR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System</a:t>
            </a:r>
            <a:endParaRPr lang="ko-KR" altLang="en-US" sz="1600" b="1" dirty="0"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904361" y="5525535"/>
            <a:ext cx="1806584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Xilinx’s </a:t>
            </a:r>
            <a:r>
              <a:rPr lang="en-US" altLang="ko-K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FPGA</a:t>
            </a:r>
          </a:p>
          <a:p>
            <a:pPr algn="ctr"/>
            <a:r>
              <a:rPr lang="en-US" altLang="ko-KR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ko-KR" sz="1600" b="1" dirty="0" err="1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Zynq</a:t>
            </a:r>
            <a:r>
              <a:rPr lang="en-US" altLang="ko-KR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ko-KR" altLang="en-US" sz="1600" b="1" dirty="0">
              <a:solidFill>
                <a:srgbClr val="FF6600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55" y="4171039"/>
            <a:ext cx="1347923" cy="1348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83" y="4107568"/>
            <a:ext cx="1515821" cy="1449916"/>
          </a:xfrm>
          <a:prstGeom prst="rect">
            <a:avLst/>
          </a:prstGeom>
        </p:spPr>
      </p:pic>
      <p:sp>
        <p:nvSpPr>
          <p:cNvPr id="11" name="TextBox 50"/>
          <p:cNvSpPr txBox="1"/>
          <p:nvPr/>
        </p:nvSpPr>
        <p:spPr>
          <a:xfrm>
            <a:off x="2991642" y="5509772"/>
            <a:ext cx="1846659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Altera’s </a:t>
            </a:r>
            <a:r>
              <a:rPr lang="en-US" altLang="ko-KR" sz="1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</a:t>
            </a:r>
            <a:r>
              <a:rPr lang="en-US" altLang="ko-K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FPGA</a:t>
            </a:r>
          </a:p>
          <a:p>
            <a:pPr algn="ctr"/>
            <a:r>
              <a:rPr lang="en-US" altLang="ko-KR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ko-KR" sz="1600" b="1" dirty="0" err="1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Stratix</a:t>
            </a:r>
            <a:r>
              <a:rPr lang="en-US" altLang="ko-KR" sz="1600" b="1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ko-KR" altLang="en-US" sz="1600" b="1" dirty="0">
              <a:solidFill>
                <a:srgbClr val="FF6600"/>
              </a:solidFill>
              <a:latin typeface="Tahoma" panose="020B0604030504040204" pitchFamily="34" charset="0"/>
              <a:ea typeface="Arial Unicode MS" panose="020B0604020202020204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</TotalTime>
  <Words>992</Words>
  <Application>Microsoft Office PowerPoint</Application>
  <PresentationFormat>On-screen Show (4:3)</PresentationFormat>
  <Paragraphs>233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Microsoft YaHei UI</vt:lpstr>
      <vt:lpstr>맑은 고딕</vt:lpstr>
      <vt:lpstr>Arial</vt:lpstr>
      <vt:lpstr>Calibri</vt:lpstr>
      <vt:lpstr>Calibri Light</vt:lpstr>
      <vt:lpstr>Tahoma</vt:lpstr>
      <vt:lpstr>Wingdings</vt:lpstr>
      <vt:lpstr>Office 테마</vt:lpstr>
      <vt:lpstr>Security Enhanced Big Data Processing for Defense Applications</vt:lpstr>
      <vt:lpstr>Project Background</vt:lpstr>
      <vt:lpstr>Big Data</vt:lpstr>
      <vt:lpstr>Big Data Processing Engines</vt:lpstr>
      <vt:lpstr>Success Stories  in Big Data Processing</vt:lpstr>
      <vt:lpstr>Defense Applications</vt:lpstr>
      <vt:lpstr>Potential Threats in Big Data Processing</vt:lpstr>
      <vt:lpstr>Traditional Processing</vt:lpstr>
      <vt:lpstr>Research Approach Overview</vt:lpstr>
      <vt:lpstr>Research Approach</vt:lpstr>
      <vt:lpstr>Current Status</vt:lpstr>
      <vt:lpstr>Research Directions &amp; Challenges</vt:lpstr>
      <vt:lpstr>Q &amp; A</vt:lpstr>
      <vt:lpstr>Terminologies</vt:lpstr>
      <vt:lpstr>Proposed Solution #2</vt:lpstr>
      <vt:lpstr>Proposed Solution #2</vt:lpstr>
      <vt:lpstr>Current Status of Research</vt:lpstr>
      <vt:lpstr>Big Data Market Size</vt:lpstr>
      <vt:lpstr>Military Application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Enhanced  Big Data Processing  for Defence Applications</dc:title>
  <dc:creator>hanyee</dc:creator>
  <cp:lastModifiedBy>Taeweon</cp:lastModifiedBy>
  <cp:revision>386</cp:revision>
  <cp:lastPrinted>2015-11-17T06:27:47Z</cp:lastPrinted>
  <dcterms:created xsi:type="dcterms:W3CDTF">2015-11-16T06:32:29Z</dcterms:created>
  <dcterms:modified xsi:type="dcterms:W3CDTF">2015-11-23T05:19:27Z</dcterms:modified>
</cp:coreProperties>
</file>